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72" r:id="rId5"/>
    <p:sldMasterId id="2147483660" r:id="rId6"/>
  </p:sldMasterIdLst>
  <p:notesMasterIdLst>
    <p:notesMasterId r:id="rId43"/>
  </p:notesMasterIdLst>
  <p:handoutMasterIdLst>
    <p:handoutMasterId r:id="rId44"/>
  </p:handoutMasterIdLst>
  <p:sldIdLst>
    <p:sldId id="258" r:id="rId7"/>
    <p:sldId id="277" r:id="rId8"/>
    <p:sldId id="2691" r:id="rId9"/>
    <p:sldId id="2692" r:id="rId10"/>
    <p:sldId id="267" r:id="rId11"/>
    <p:sldId id="2693" r:id="rId12"/>
    <p:sldId id="2694" r:id="rId13"/>
    <p:sldId id="2480" r:id="rId14"/>
    <p:sldId id="2700" r:id="rId15"/>
    <p:sldId id="2687" r:id="rId16"/>
    <p:sldId id="2461" r:id="rId17"/>
    <p:sldId id="265" r:id="rId18"/>
    <p:sldId id="2701" r:id="rId19"/>
    <p:sldId id="2702" r:id="rId20"/>
    <p:sldId id="274" r:id="rId21"/>
    <p:sldId id="2719" r:id="rId22"/>
    <p:sldId id="2698" r:id="rId23"/>
    <p:sldId id="2696" r:id="rId24"/>
    <p:sldId id="2699" r:id="rId25"/>
    <p:sldId id="2703" r:id="rId26"/>
    <p:sldId id="2704" r:id="rId27"/>
    <p:sldId id="2720" r:id="rId28"/>
    <p:sldId id="2467" r:id="rId29"/>
    <p:sldId id="2706" r:id="rId30"/>
    <p:sldId id="2710" r:id="rId31"/>
    <p:sldId id="2707" r:id="rId32"/>
    <p:sldId id="2711" r:id="rId33"/>
    <p:sldId id="2712" r:id="rId34"/>
    <p:sldId id="2718" r:id="rId35"/>
    <p:sldId id="2456" r:id="rId36"/>
    <p:sldId id="2713" r:id="rId37"/>
    <p:sldId id="2714" r:id="rId38"/>
    <p:sldId id="2715" r:id="rId39"/>
    <p:sldId id="2716" r:id="rId40"/>
    <p:sldId id="2717" r:id="rId41"/>
    <p:sldId id="245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C54A"/>
    <a:srgbClr val="00A69B"/>
    <a:srgbClr val="F8CC2B"/>
    <a:srgbClr val="689D33"/>
    <a:srgbClr val="73AE38"/>
    <a:srgbClr val="80C13F"/>
    <a:srgbClr val="007971"/>
    <a:srgbClr val="ABFBE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82" d="100"/>
          <a:sy n="82" d="100"/>
        </p:scale>
        <p:origin x="715"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2599-D379-4556-9147-210E82E72565}" type="datetimeFigureOut">
              <a:rPr lang="en-US" smtClean="0"/>
              <a:t>12/11/2023</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8356-2CF6-4E5C-BB68-A3FBAAA3B324}"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a:t>
            </a:fld>
            <a:endParaRPr lang="en-US"/>
          </a:p>
        </p:txBody>
      </p:sp>
    </p:spTree>
    <p:extLst>
      <p:ext uri="{BB962C8B-B14F-4D97-AF65-F5344CB8AC3E}">
        <p14:creationId xmlns:p14="http://schemas.microsoft.com/office/powerpoint/2010/main" val="4207798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0.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ndar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37900-38CA-1F42-48D6-EC5440A2C04B}"/>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4180040"/>
          </a:xfrm>
          <a:prstGeom prst="rect">
            <a:avLst/>
          </a:prstGeom>
        </p:spPr>
      </p:pic>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08D58EDB-5334-4086-BC85-00473B22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453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lnSpc>
                <a:spcPct val="100000"/>
              </a:lnSpc>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12/11/2023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910125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4281092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34633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40862061-731B-8167-54E6-E744ACB4227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340257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FB7CB8E8-4F59-27E5-41EA-F11F5852973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743671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email">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783055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nding Transit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8046"/>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6912"/>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8A4AF8AA-99EB-56B3-6E08-9C1E55962BC6}"/>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313171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lnSpc>
                <a:spcPct val="100000"/>
              </a:lnSpc>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GM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4400551"/>
          </a:xfrm>
          <a:prstGeom prst="rect">
            <a:avLst/>
          </a:prstGeom>
        </p:spPr>
      </p:pic>
      <p:sp>
        <p:nvSpPr>
          <p:cNvPr id="7" name="Rectangle 6">
            <a:extLst>
              <a:ext uri="{FF2B5EF4-FFF2-40B4-BE49-F238E27FC236}">
                <a16:creationId xmlns:a16="http://schemas.microsoft.com/office/drawing/2014/main" id="{D0F262E8-734C-9FAF-DC89-DFF75E109337}"/>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440B949-A2E2-B45B-0D17-DCCDB9021D4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7025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O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FEC60-A822-42BD-9F72-1913DC7099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1"/>
            <a:ext cx="12192001" cy="6858001"/>
          </a:xfrm>
          <a:prstGeom prst="rect">
            <a:avLst/>
          </a:prstGeom>
        </p:spPr>
      </p:pic>
      <p:sp>
        <p:nvSpPr>
          <p:cNvPr id="7" name="Rectangle 6">
            <a:extLst>
              <a:ext uri="{FF2B5EF4-FFF2-40B4-BE49-F238E27FC236}">
                <a16:creationId xmlns:a16="http://schemas.microsoft.com/office/drawing/2014/main" id="{0725AD8B-D905-4591-D485-C050358BE4C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EFFF1E7-41B0-069D-C496-F056E659FF7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20118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ata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4495801"/>
          </a:xfrm>
          <a:prstGeom prst="rect">
            <a:avLst/>
          </a:prstGeom>
        </p:spPr>
      </p:pic>
      <p:sp>
        <p:nvSpPr>
          <p:cNvPr id="7" name="Rectangle 6">
            <a:extLst>
              <a:ext uri="{FF2B5EF4-FFF2-40B4-BE49-F238E27FC236}">
                <a16:creationId xmlns:a16="http://schemas.microsoft.com/office/drawing/2014/main" id="{3929F351-D49F-F33D-D931-8E4C67B631A0}"/>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6CCC1A6-42BC-A0C2-7F57-C6E95F161C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12883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pending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4591051"/>
          </a:xfrm>
          <a:prstGeom prst="rect">
            <a:avLst/>
          </a:prstGeom>
        </p:spPr>
      </p:pic>
      <p:sp>
        <p:nvSpPr>
          <p:cNvPr id="7" name="Rectangle 6">
            <a:extLst>
              <a:ext uri="{FF2B5EF4-FFF2-40B4-BE49-F238E27FC236}">
                <a16:creationId xmlns:a16="http://schemas.microsoft.com/office/drawing/2014/main" id="{71AE7F43-0C3E-4DC4-8407-C47FF325A3F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37FEE9EF-AF34-0940-3023-C39E4E339D8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8498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lvl1pPr marL="457200" indent="-457200">
              <a:lnSpc>
                <a:spcPct val="100000"/>
              </a:lnSpc>
              <a:buFont typeface="Arial" panose="020B0604020202020204" pitchFamily="34" charset="0"/>
              <a:buChar char="•"/>
              <a:defRPr/>
            </a:lvl1pPr>
            <a:lvl2pPr marL="800100" indent="-342900">
              <a:lnSpc>
                <a:spcPct val="100000"/>
              </a:lnSpc>
              <a:buFont typeface="Arial" panose="020B0604020202020204" pitchFamily="34" charset="0"/>
              <a:buChar char="•"/>
              <a:defRPr/>
            </a:lvl2pPr>
            <a:lvl3pPr marL="1257300" indent="-342900">
              <a:lnSpc>
                <a:spcPct val="100000"/>
              </a:lnSpc>
              <a:buFont typeface="Arial" panose="020B0604020202020204" pitchFamily="34" charset="0"/>
              <a:buChar char="•"/>
              <a:defRPr/>
            </a:lvl3pPr>
            <a:lvl4pPr marL="1657350" indent="-285750">
              <a:lnSpc>
                <a:spcPct val="100000"/>
              </a:lnSpc>
              <a:buFont typeface="Arial" panose="020B0604020202020204" pitchFamily="34" charset="0"/>
              <a:buChar char="•"/>
              <a:defRPr/>
            </a:lvl4pPr>
            <a:lvl5pPr marL="21145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12/11/2023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lvl1pPr marL="457200" indent="-457200">
              <a:lnSpc>
                <a:spcPct val="100000"/>
              </a:lnSpc>
              <a:buFont typeface="Arial" panose="020B0604020202020204" pitchFamily="34" charset="0"/>
              <a:buChar char="•"/>
              <a:defRPr/>
            </a:lvl1pPr>
            <a:lvl2pPr marL="800100" indent="-342900">
              <a:lnSpc>
                <a:spcPct val="100000"/>
              </a:lnSpc>
              <a:buFont typeface="Arial" panose="020B0604020202020204" pitchFamily="34" charset="0"/>
              <a:buChar char="•"/>
              <a:defRPr/>
            </a:lvl2pPr>
            <a:lvl3pPr marL="1257300" indent="-342900">
              <a:lnSpc>
                <a:spcPct val="100000"/>
              </a:lnSpc>
              <a:buFont typeface="Arial" panose="020B0604020202020204" pitchFamily="34" charset="0"/>
              <a:buChar char="•"/>
              <a:defRPr/>
            </a:lvl3pPr>
            <a:lvl4pPr marL="1657350" indent="-285750">
              <a:lnSpc>
                <a:spcPct val="100000"/>
              </a:lnSpc>
              <a:buFont typeface="Arial" panose="020B0604020202020204" pitchFamily="34" charset="0"/>
              <a:buChar char="•"/>
              <a:defRPr/>
            </a:lvl4pPr>
            <a:lvl5pPr marL="21145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lvl1pPr marL="457200" indent="-457200">
              <a:lnSpc>
                <a:spcPct val="100000"/>
              </a:lnSpc>
              <a:buFont typeface="Arial" panose="020B0604020202020204" pitchFamily="34" charset="0"/>
              <a:buChar char="•"/>
              <a:defRPr/>
            </a:lvl1pPr>
            <a:lvl2pPr marL="800100" indent="-342900">
              <a:lnSpc>
                <a:spcPct val="100000"/>
              </a:lnSpc>
              <a:buFont typeface="Arial" panose="020B0604020202020204" pitchFamily="34" charset="0"/>
              <a:buChar char="•"/>
              <a:defRPr/>
            </a:lvl2pPr>
            <a:lvl3pPr marL="1257300" indent="-342900">
              <a:lnSpc>
                <a:spcPct val="100000"/>
              </a:lnSpc>
              <a:buFont typeface="Arial" panose="020B0604020202020204" pitchFamily="34" charset="0"/>
              <a:buChar char="•"/>
              <a:defRPr/>
            </a:lvl3pPr>
            <a:lvl4pPr marL="1657350" indent="-285750">
              <a:lnSpc>
                <a:spcPct val="100000"/>
              </a:lnSpc>
              <a:buFont typeface="Arial" panose="020B0604020202020204" pitchFamily="34" charset="0"/>
              <a:buChar char="•"/>
              <a:defRPr/>
            </a:lvl4pPr>
            <a:lvl5pPr marL="21145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12/11/2023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lvl1pPr marL="457200" indent="-457200">
              <a:lnSpc>
                <a:spcPct val="100000"/>
              </a:lnSpc>
              <a:buFont typeface="Arial" panose="020B0604020202020204" pitchFamily="34" charset="0"/>
              <a:buChar char="•"/>
              <a:defRPr/>
            </a:lvl1pPr>
            <a:lvl2pPr marL="800100" indent="-342900">
              <a:lnSpc>
                <a:spcPct val="100000"/>
              </a:lnSpc>
              <a:buFont typeface="Arial" panose="020B0604020202020204" pitchFamily="34" charset="0"/>
              <a:buChar char="•"/>
              <a:defRPr/>
            </a:lvl2pPr>
            <a:lvl3pPr marL="1257300" indent="-342900">
              <a:lnSpc>
                <a:spcPct val="100000"/>
              </a:lnSpc>
              <a:buFont typeface="Arial" panose="020B0604020202020204" pitchFamily="34" charset="0"/>
              <a:buChar char="•"/>
              <a:defRPr/>
            </a:lvl3pPr>
            <a:lvl4pPr marL="1657350" indent="-285750">
              <a:lnSpc>
                <a:spcPct val="100000"/>
              </a:lnSpc>
              <a:buFont typeface="Arial" panose="020B0604020202020204" pitchFamily="34" charset="0"/>
              <a:buChar char="•"/>
              <a:defRPr/>
            </a:lvl4pPr>
            <a:lvl5pPr marL="21145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lvl1pPr marL="457200" indent="-457200">
              <a:lnSpc>
                <a:spcPct val="100000"/>
              </a:lnSpc>
              <a:buFont typeface="Arial" panose="020B0604020202020204" pitchFamily="34" charset="0"/>
              <a:buChar char="•"/>
              <a:defRPr/>
            </a:lvl1pPr>
            <a:lvl2pPr marL="800100" indent="-342900">
              <a:lnSpc>
                <a:spcPct val="100000"/>
              </a:lnSpc>
              <a:buFont typeface="Arial" panose="020B0604020202020204" pitchFamily="34" charset="0"/>
              <a:buChar char="•"/>
              <a:defRPr/>
            </a:lvl2pPr>
            <a:lvl3pPr marL="1257300" indent="-342900">
              <a:lnSpc>
                <a:spcPct val="100000"/>
              </a:lnSpc>
              <a:buFont typeface="Arial" panose="020B0604020202020204" pitchFamily="34" charset="0"/>
              <a:buChar char="•"/>
              <a:defRPr/>
            </a:lvl3pPr>
            <a:lvl4pPr marL="1657350" indent="-285750">
              <a:lnSpc>
                <a:spcPct val="100000"/>
              </a:lnSpc>
              <a:buFont typeface="Arial" panose="020B0604020202020204" pitchFamily="34" charset="0"/>
              <a:buChar char="•"/>
              <a:defRPr/>
            </a:lvl4pPr>
            <a:lvl5pPr marL="21145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12/11/2023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12/11/2023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2" y="3657600"/>
            <a:ext cx="11373507" cy="176257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5420172"/>
            <a:ext cx="11373507" cy="567048"/>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bg1"/>
                </a:solidFill>
              </a:defRPr>
            </a:lvl1pPr>
          </a:lstStyle>
          <a:p>
            <a:fld id="{8B2256DE-71AA-4E74-8EC3-825DD6B6375A}" type="datetimeFigureOut">
              <a:rPr lang="en-US" smtClean="0"/>
              <a:pPr/>
              <a:t>12/11/2023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noFill/>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bg1"/>
                </a:solidFill>
              </a:defRPr>
            </a:lvl1pPr>
          </a:lstStyle>
          <a:p>
            <a:fld id="{C6E4BDD0-73F1-41FC-8F97-117C328D350D}" type="slidenum">
              <a:rPr lang="en-US" smtClean="0"/>
              <a:pPr/>
              <a:t>‹#›</a:t>
            </a:fld>
            <a:endParaRPr lang="en-US"/>
          </a:p>
        </p:txBody>
      </p:sp>
    </p:spTree>
    <p:extLst>
      <p:ext uri="{BB962C8B-B14F-4D97-AF65-F5344CB8AC3E}">
        <p14:creationId xmlns:p14="http://schemas.microsoft.com/office/powerpoint/2010/main" val="309135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12/11/2023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54" r:id="rId6"/>
    <p:sldLayoutId id="2147483686" r:id="rId7"/>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4572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 id="2147483684" r:id="rId4"/>
    <p:sldLayoutId id="2147483685" r:id="rId5"/>
    <p:sldLayoutId id="2147483681" r:id="rId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4572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6.xml"/><Relationship Id="rId7" Type="http://schemas.openxmlformats.org/officeDocument/2006/relationships/image" Target="../media/image45.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4.png"/><Relationship Id="rId11" Type="http://schemas.openxmlformats.org/officeDocument/2006/relationships/image" Target="../media/image24.pn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43.svg"/><Relationship Id="rId12" Type="http://schemas.openxmlformats.org/officeDocument/2006/relationships/image" Target="../media/image51.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50.svg"/><Relationship Id="rId10" Type="http://schemas.openxmlformats.org/officeDocument/2006/relationships/image" Target="../media/image46.png"/><Relationship Id="rId4" Type="http://schemas.openxmlformats.org/officeDocument/2006/relationships/image" Target="../media/image49.pn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nbpts.org/wp-content/uploads/2021/10/TPP-Guide.pdf" TargetMode="External"/><Relationship Id="rId11" Type="http://schemas.openxmlformats.org/officeDocument/2006/relationships/image" Target="../media/image53.png"/><Relationship Id="rId5" Type="http://schemas.openxmlformats.org/officeDocument/2006/relationships/image" Target="../media/image43.svg"/><Relationship Id="rId10" Type="http://schemas.openxmlformats.org/officeDocument/2006/relationships/image" Target="../media/image51.svg"/><Relationship Id="rId4" Type="http://schemas.openxmlformats.org/officeDocument/2006/relationships/image" Target="../media/image42.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png"/><Relationship Id="rId5" Type="http://schemas.openxmlformats.org/officeDocument/2006/relationships/hyperlink" Target="https://nbpts.useclarus.com/login?forward_url=%2F&amp;_ga=2.20723384.1437142249.1668789294-1385939256.1662740154" TargetMode="Externa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4.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4.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8.xml"/><Relationship Id="rId7" Type="http://schemas.openxmlformats.org/officeDocument/2006/relationships/image" Target="../media/image61.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4.png"/><Relationship Id="rId4" Type="http://schemas.openxmlformats.org/officeDocument/2006/relationships/hyperlink" Target="https://tiatexas.org/national-board-fees-and-reimbursement/"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4.png"/><Relationship Id="rId4" Type="http://schemas.openxmlformats.org/officeDocument/2006/relationships/hyperlink" Target="mailto:tia@tea.Texas.or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59.sv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8.png"/><Relationship Id="rId5" Type="http://schemas.openxmlformats.org/officeDocument/2006/relationships/image" Target="../media/image61.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4.png"/><Relationship Id="rId4" Type="http://schemas.openxmlformats.org/officeDocument/2006/relationships/hyperlink" Target="https://tiatexas.org/national-board-certification/national-board-fees-and-reimbursement/"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4.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hyperlink" Target="https://tiatexas.org/" TargetMode="External"/><Relationship Id="rId3" Type="http://schemas.openxmlformats.org/officeDocument/2006/relationships/slideLayout" Target="../slideLayouts/slideLayout7.xml"/><Relationship Id="rId7" Type="http://schemas.openxmlformats.org/officeDocument/2006/relationships/hyperlink" Target="https://www.nbpts.org/wp-content/uploads/2021/05/Guide_to_NB_Certification.pdf"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nbpts.org/wp-content/uploads/2021/10/TPP-Guide.pdf" TargetMode="External"/><Relationship Id="rId5" Type="http://schemas.openxmlformats.org/officeDocument/2006/relationships/hyperlink" Target="https://www.nbpts.org/nbct-directory/" TargetMode="External"/><Relationship Id="rId4" Type="http://schemas.openxmlformats.org/officeDocument/2006/relationships/hyperlink" Target="https://tiatexas.org/national-board-fees-and-reimbursement/" TargetMode="External"/><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4.png"/><Relationship Id="rId4" Type="http://schemas.openxmlformats.org/officeDocument/2006/relationships/hyperlink" Target="https://www.nbpts.org/wp-content/uploads/2021/10/TPP-Guide.pdf"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9.xml"/><Relationship Id="rId7" Type="http://schemas.openxmlformats.org/officeDocument/2006/relationships/image" Target="../media/image29.png"/><Relationship Id="rId12"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hyperlink" Target="https://www.nbpts.org/nbct-directory/" TargetMode="Externa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9.xml"/><Relationship Id="rId7" Type="http://schemas.openxmlformats.org/officeDocument/2006/relationships/image" Target="../media/image37.svg"/><Relationship Id="rId12"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1797-0ABC-4E99-B8BB-B75FDB487754}"/>
              </a:ext>
            </a:extLst>
          </p:cNvPr>
          <p:cNvSpPr>
            <a:spLocks noGrp="1"/>
          </p:cNvSpPr>
          <p:nvPr>
            <p:ph type="ctrTitle"/>
          </p:nvPr>
        </p:nvSpPr>
        <p:spPr>
          <a:xfrm>
            <a:off x="771895" y="3946435"/>
            <a:ext cx="10675917" cy="1518787"/>
          </a:xfrm>
        </p:spPr>
        <p:txBody>
          <a:bodyPr>
            <a:normAutofit/>
          </a:bodyPr>
          <a:lstStyle/>
          <a:p>
            <a:r>
              <a:rPr lang="en-US" sz="4800"/>
              <a:t>National Board Fee Reimbursement</a:t>
            </a:r>
          </a:p>
        </p:txBody>
      </p:sp>
      <p:sp>
        <p:nvSpPr>
          <p:cNvPr id="3" name="Subtitle 2">
            <a:extLst>
              <a:ext uri="{FF2B5EF4-FFF2-40B4-BE49-F238E27FC236}">
                <a16:creationId xmlns:a16="http://schemas.microsoft.com/office/drawing/2014/main" id="{AF1C8455-96F2-41C2-8867-3CF422F05D6A}"/>
              </a:ext>
            </a:extLst>
          </p:cNvPr>
          <p:cNvSpPr>
            <a:spLocks noGrp="1"/>
          </p:cNvSpPr>
          <p:nvPr>
            <p:ph type="subTitle" idx="1"/>
          </p:nvPr>
        </p:nvSpPr>
        <p:spPr/>
        <p:txBody>
          <a:bodyPr/>
          <a:lstStyle/>
          <a:p>
            <a:r>
              <a:rPr lang="en-US"/>
              <a:t>Guidance for Districts and National Board Certified Teachers</a:t>
            </a:r>
          </a:p>
        </p:txBody>
      </p:sp>
      <p:pic>
        <p:nvPicPr>
          <p:cNvPr id="6" name="Audio 5">
            <a:hlinkClick r:id="" action="ppaction://media"/>
            <a:extLst>
              <a:ext uri="{FF2B5EF4-FFF2-40B4-BE49-F238E27FC236}">
                <a16:creationId xmlns:a16="http://schemas.microsoft.com/office/drawing/2014/main" id="{C698C57E-1A38-B21F-F27A-B69A52C05F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9362106"/>
      </p:ext>
    </p:extLst>
  </p:cSld>
  <p:clrMapOvr>
    <a:masterClrMapping/>
  </p:clrMapOvr>
  <mc:AlternateContent xmlns:mc="http://schemas.openxmlformats.org/markup-compatibility/2006" xmlns:p14="http://schemas.microsoft.com/office/powerpoint/2010/main">
    <mc:Choice Requires="p14">
      <p:transition spd="slow" p14:dur="2000" advTm="7244"/>
    </mc:Choice>
    <mc:Fallback xmlns="">
      <p:transition spd="slow" advTm="7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lstStyle/>
          <a:p>
            <a:r>
              <a:rPr lang="en-US"/>
              <a:t>NBCT Eligibility</a:t>
            </a:r>
          </a:p>
        </p:txBody>
      </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3638262"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625761" y="4602422"/>
            <a:ext cx="914400" cy="914400"/>
          </a:xfrm>
          <a:prstGeom prst="rect">
            <a:avLst/>
          </a:prstGeom>
        </p:spPr>
      </p:pic>
      <p:grpSp>
        <p:nvGrpSpPr>
          <p:cNvPr id="24" name="Group 23">
            <a:extLst>
              <a:ext uri="{FF2B5EF4-FFF2-40B4-BE49-F238E27FC236}">
                <a16:creationId xmlns:a16="http://schemas.microsoft.com/office/drawing/2014/main" id="{6F5E4158-67BD-694F-ED80-993A8F9E547E}"/>
              </a:ext>
              <a:ext uri="{C183D7F6-B498-43B3-948B-1728B52AA6E4}">
                <adec:decorative xmlns:adec="http://schemas.microsoft.com/office/drawing/2017/decorative" val="1"/>
              </a:ext>
            </a:extLst>
          </p:cNvPr>
          <p:cNvGrpSpPr/>
          <p:nvPr/>
        </p:nvGrpSpPr>
        <p:grpSpPr>
          <a:xfrm>
            <a:off x="4622470" y="1695413"/>
            <a:ext cx="2926674" cy="3660496"/>
            <a:chOff x="4622470" y="1695413"/>
            <a:chExt cx="2926674" cy="3660496"/>
          </a:xfrm>
        </p:grpSpPr>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4622470" y="1695413"/>
              <a:ext cx="2918944"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4623390" y="1700666"/>
              <a:ext cx="2925754"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76" idx="2"/>
            </p:cNvCxnSpPr>
            <p:nvPr/>
          </p:nvCxnSpPr>
          <p:spPr>
            <a:xfrm flipH="1" flipV="1">
              <a:off x="6096481" y="4085935"/>
              <a:ext cx="1726" cy="503164"/>
            </a:xfrm>
            <a:prstGeom prst="line">
              <a:avLst/>
            </a:prstGeom>
          </p:spPr>
          <p:style>
            <a:lnRef idx="3">
              <a:schemeClr val="accent2"/>
            </a:lnRef>
            <a:fillRef idx="0">
              <a:schemeClr val="accent2"/>
            </a:fillRef>
            <a:effectRef idx="2">
              <a:schemeClr val="accent2"/>
            </a:effectRef>
            <a:fontRef idx="minor">
              <a:schemeClr val="tx1"/>
            </a:fontRef>
          </p:style>
        </p:cxn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5714802"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C7F994D9-CBE6-F68F-9190-19BA81857770}"/>
              </a:ext>
              <a:ext uri="{C183D7F6-B498-43B3-948B-1728B52AA6E4}">
                <adec:decorative xmlns:adec="http://schemas.microsoft.com/office/drawing/2017/decorative" val="1"/>
              </a:ext>
            </a:extLst>
          </p:cNvPr>
          <p:cNvGrpSpPr/>
          <p:nvPr/>
        </p:nvGrpSpPr>
        <p:grpSpPr>
          <a:xfrm>
            <a:off x="649511" y="1695413"/>
            <a:ext cx="2918944" cy="3702470"/>
            <a:chOff x="649511" y="1695413"/>
            <a:chExt cx="2918944" cy="3702470"/>
          </a:xfrm>
        </p:grpSpPr>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649511" y="1695413"/>
              <a:ext cx="29189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649511" y="1698219"/>
              <a:ext cx="2912438" cy="14909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H="1" flipV="1">
              <a:off x="2107058" y="4079865"/>
              <a:ext cx="9088" cy="551208"/>
            </a:xfrm>
            <a:prstGeom prst="line">
              <a:avLst/>
            </a:prstGeom>
          </p:spPr>
          <p:style>
            <a:lnRef idx="3">
              <a:schemeClr val="accent1"/>
            </a:lnRef>
            <a:fillRef idx="0">
              <a:schemeClr val="accent1"/>
            </a:fillRef>
            <a:effectRef idx="2">
              <a:schemeClr val="accent1"/>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732741"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218185B7-9DF3-A44D-D769-7FF15538561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93195" y="4686591"/>
              <a:ext cx="645899" cy="645899"/>
            </a:xfrm>
            <a:prstGeom prst="rect">
              <a:avLst/>
            </a:prstGeom>
          </p:spPr>
        </p:pic>
      </p:grpSp>
      <p:grpSp>
        <p:nvGrpSpPr>
          <p:cNvPr id="23" name="Group 22">
            <a:extLst>
              <a:ext uri="{FF2B5EF4-FFF2-40B4-BE49-F238E27FC236}">
                <a16:creationId xmlns:a16="http://schemas.microsoft.com/office/drawing/2014/main" id="{05B947E5-972E-50A4-DF38-85569A6EE2AD}"/>
              </a:ext>
              <a:ext uri="{C183D7F6-B498-43B3-948B-1728B52AA6E4}">
                <adec:decorative xmlns:adec="http://schemas.microsoft.com/office/drawing/2017/decorative" val="1"/>
              </a:ext>
            </a:extLst>
          </p:cNvPr>
          <p:cNvGrpSpPr/>
          <p:nvPr/>
        </p:nvGrpSpPr>
        <p:grpSpPr>
          <a:xfrm>
            <a:off x="8609968" y="1695413"/>
            <a:ext cx="2932521" cy="3684833"/>
            <a:chOff x="8609968" y="1695413"/>
            <a:chExt cx="2932521" cy="3684833"/>
          </a:xfrm>
        </p:grpSpPr>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8609968" y="1695413"/>
              <a:ext cx="2918944"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8624507" y="1700667"/>
              <a:ext cx="2917982"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stCxn id="28" idx="0"/>
              <a:endCxn id="79" idx="2"/>
            </p:cNvCxnSpPr>
            <p:nvPr/>
          </p:nvCxnSpPr>
          <p:spPr>
            <a:xfrm flipV="1">
              <a:off x="10083680" y="4086181"/>
              <a:ext cx="299" cy="527255"/>
            </a:xfrm>
            <a:prstGeom prst="line">
              <a:avLst/>
            </a:prstGeom>
          </p:spPr>
          <p:style>
            <a:lnRef idx="3">
              <a:schemeClr val="accent3"/>
            </a:lnRef>
            <a:fillRef idx="0">
              <a:schemeClr val="accent3"/>
            </a:fillRef>
            <a:effectRef idx="2">
              <a:schemeClr val="accent3"/>
            </a:effectRef>
            <a:fontRef idx="minor">
              <a:schemeClr val="tx1"/>
            </a:fontRef>
          </p:style>
        </p:cxn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9700275"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a:extLst>
              <a:ext uri="{FF2B5EF4-FFF2-40B4-BE49-F238E27FC236}">
                <a16:creationId xmlns:a16="http://schemas.microsoft.com/office/drawing/2014/main" id="{39F50354-00B5-D333-E9EE-B9F7378C780F}"/>
              </a:ext>
            </a:extLst>
          </p:cNvPr>
          <p:cNvSpPr txBox="1"/>
          <p:nvPr/>
        </p:nvSpPr>
        <p:spPr>
          <a:xfrm>
            <a:off x="647586" y="2016773"/>
            <a:ext cx="2918944" cy="2063092"/>
          </a:xfrm>
          <a:prstGeom prst="rect">
            <a:avLst/>
          </a:prstGeom>
          <a:noFill/>
        </p:spPr>
        <p:txBody>
          <a:bodyPr wrap="square" rtlCol="0">
            <a:normAutofit/>
          </a:bodyPr>
          <a:lstStyle/>
          <a:p>
            <a:pPr marL="285750" indent="-285750">
              <a:buFont typeface="Wingdings" panose="05000000000000000000" pitchFamily="2" charset="2"/>
              <a:buChar char="ü"/>
            </a:pPr>
            <a:r>
              <a:rPr lang="en-US"/>
              <a:t>Certified or renewed in 2019 or later</a:t>
            </a:r>
          </a:p>
          <a:p>
            <a:pPr algn="ctr"/>
            <a:endParaRPr lang="en-US" sz="1400"/>
          </a:p>
        </p:txBody>
      </p:sp>
      <p:sp>
        <p:nvSpPr>
          <p:cNvPr id="75" name="TextBox 74">
            <a:extLst>
              <a:ext uri="{FF2B5EF4-FFF2-40B4-BE49-F238E27FC236}">
                <a16:creationId xmlns:a16="http://schemas.microsoft.com/office/drawing/2014/main" id="{6440EBF8-1E71-646F-4D9B-5C536EEF17FE}"/>
              </a:ext>
            </a:extLst>
          </p:cNvPr>
          <p:cNvSpPr txBox="1"/>
          <p:nvPr/>
        </p:nvSpPr>
        <p:spPr>
          <a:xfrm>
            <a:off x="960320" y="5567340"/>
            <a:ext cx="2308641" cy="369332"/>
          </a:xfrm>
          <a:prstGeom prst="rect">
            <a:avLst/>
          </a:prstGeom>
          <a:noFill/>
        </p:spPr>
        <p:txBody>
          <a:bodyPr wrap="square" rtlCol="0">
            <a:spAutoFit/>
          </a:bodyPr>
          <a:lstStyle/>
          <a:p>
            <a:pPr algn="ctr"/>
            <a:r>
              <a:rPr lang="en-US" b="1"/>
              <a:t>Fee Reimbursement</a:t>
            </a:r>
          </a:p>
        </p:txBody>
      </p:sp>
      <p:sp>
        <p:nvSpPr>
          <p:cNvPr id="76" name="TextBox 75">
            <a:extLst>
              <a:ext uri="{FF2B5EF4-FFF2-40B4-BE49-F238E27FC236}">
                <a16:creationId xmlns:a16="http://schemas.microsoft.com/office/drawing/2014/main" id="{B75D2865-7ECB-07F8-50F8-E4A55CF86B4A}"/>
              </a:ext>
            </a:extLst>
          </p:cNvPr>
          <p:cNvSpPr txBox="1"/>
          <p:nvPr/>
        </p:nvSpPr>
        <p:spPr>
          <a:xfrm>
            <a:off x="4637009" y="2016772"/>
            <a:ext cx="2918944" cy="2069163"/>
          </a:xfrm>
          <a:prstGeom prst="rect">
            <a:avLst/>
          </a:prstGeom>
          <a:noFill/>
        </p:spPr>
        <p:txBody>
          <a:bodyPr wrap="square" rtlCol="0">
            <a:normAutofit/>
          </a:bodyPr>
          <a:lstStyle/>
          <a:p>
            <a:pPr marL="285750" indent="-285750">
              <a:buFont typeface="Wingdings" panose="05000000000000000000" pitchFamily="2" charset="2"/>
              <a:buChar char="ü"/>
            </a:pPr>
            <a:r>
              <a:rPr lang="en-US"/>
              <a:t>Active National Board certificate</a:t>
            </a:r>
          </a:p>
          <a:p>
            <a:pPr marL="285750" indent="-285750">
              <a:buFont typeface="Wingdings" panose="05000000000000000000" pitchFamily="2" charset="2"/>
              <a:buChar char="ü"/>
            </a:pPr>
            <a:r>
              <a:rPr lang="en-US"/>
              <a:t>NBCT directory listing in Texas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t>Employed as a teacher (087 Role ID) </a:t>
            </a:r>
          </a:p>
          <a:p>
            <a:pPr algn="ctr"/>
            <a:endParaRPr lang="en-US" sz="1400"/>
          </a:p>
        </p:txBody>
      </p:sp>
      <p:sp>
        <p:nvSpPr>
          <p:cNvPr id="78" name="TextBox 77">
            <a:extLst>
              <a:ext uri="{FF2B5EF4-FFF2-40B4-BE49-F238E27FC236}">
                <a16:creationId xmlns:a16="http://schemas.microsoft.com/office/drawing/2014/main" id="{BDBEE132-D29E-BA54-5BCF-97306BB70E3A}"/>
              </a:ext>
            </a:extLst>
          </p:cNvPr>
          <p:cNvSpPr txBox="1"/>
          <p:nvPr/>
        </p:nvSpPr>
        <p:spPr>
          <a:xfrm>
            <a:off x="4864231" y="5618911"/>
            <a:ext cx="2632051" cy="369332"/>
          </a:xfrm>
          <a:prstGeom prst="rect">
            <a:avLst/>
          </a:prstGeom>
          <a:noFill/>
        </p:spPr>
        <p:txBody>
          <a:bodyPr wrap="square" rtlCol="0">
            <a:spAutoFit/>
          </a:bodyPr>
          <a:lstStyle/>
          <a:p>
            <a:pPr algn="ctr"/>
            <a:r>
              <a:rPr lang="en-US" b="1"/>
              <a:t>Recognized Designation</a:t>
            </a:r>
          </a:p>
        </p:txBody>
      </p:sp>
      <p:sp>
        <p:nvSpPr>
          <p:cNvPr id="79" name="TextBox 78">
            <a:extLst>
              <a:ext uri="{FF2B5EF4-FFF2-40B4-BE49-F238E27FC236}">
                <a16:creationId xmlns:a16="http://schemas.microsoft.com/office/drawing/2014/main" id="{238EEF7A-163F-D623-CA97-27AC0CFE38AF}"/>
              </a:ext>
            </a:extLst>
          </p:cNvPr>
          <p:cNvSpPr txBox="1"/>
          <p:nvPr/>
        </p:nvSpPr>
        <p:spPr>
          <a:xfrm>
            <a:off x="8624507" y="2011249"/>
            <a:ext cx="2918944" cy="2074932"/>
          </a:xfrm>
          <a:prstGeom prst="rect">
            <a:avLst/>
          </a:prstGeom>
          <a:noFill/>
        </p:spPr>
        <p:txBody>
          <a:bodyPr wrap="square" rtlCol="0">
            <a:normAutofit/>
          </a:bodyPr>
          <a:lstStyle/>
          <a:p>
            <a:pPr marL="285750" indent="-285750">
              <a:buFont typeface="Wingdings" panose="05000000000000000000" pitchFamily="2" charset="2"/>
              <a:buChar char="ü"/>
            </a:pPr>
            <a:r>
              <a:rPr lang="en-US" sz="1600"/>
              <a:t>TIA designation </a:t>
            </a:r>
          </a:p>
          <a:p>
            <a:pPr marL="285750" indent="-285750">
              <a:buFont typeface="Wingdings" panose="05000000000000000000" pitchFamily="2" charset="2"/>
              <a:buChar char="ü"/>
            </a:pPr>
            <a:r>
              <a:rPr lang="en-US" sz="1600"/>
              <a:t>Employed as a teacher (087 Role ID) </a:t>
            </a:r>
          </a:p>
          <a:p>
            <a:pPr marL="285750" indent="-285750">
              <a:buFont typeface="Wingdings" panose="05000000000000000000" pitchFamily="2" charset="2"/>
              <a:buChar char="ü"/>
            </a:pPr>
            <a:r>
              <a:rPr lang="en-US" sz="1600"/>
              <a:t>Reported in Class Roster Winter Submission</a:t>
            </a:r>
          </a:p>
          <a:p>
            <a:pPr marL="285750" indent="-285750">
              <a:buFont typeface="Wingdings" panose="05000000000000000000" pitchFamily="2" charset="2"/>
              <a:buChar char="ü"/>
            </a:pPr>
            <a:r>
              <a:rPr lang="en-US" sz="1600"/>
              <a:t>Work a creditable year of service</a:t>
            </a:r>
          </a:p>
          <a:p>
            <a:r>
              <a:rPr lang="en-US" sz="1400"/>
              <a:t>	</a:t>
            </a:r>
          </a:p>
        </p:txBody>
      </p:sp>
      <p:sp>
        <p:nvSpPr>
          <p:cNvPr id="82" name="TextBox 81">
            <a:extLst>
              <a:ext uri="{FF2B5EF4-FFF2-40B4-BE49-F238E27FC236}">
                <a16:creationId xmlns:a16="http://schemas.microsoft.com/office/drawing/2014/main" id="{35FB9F69-970D-7058-967D-388DC7DCF93D}"/>
              </a:ext>
            </a:extLst>
          </p:cNvPr>
          <p:cNvSpPr txBox="1"/>
          <p:nvPr/>
        </p:nvSpPr>
        <p:spPr>
          <a:xfrm>
            <a:off x="9076419" y="5578971"/>
            <a:ext cx="1975413" cy="369332"/>
          </a:xfrm>
          <a:prstGeom prst="rect">
            <a:avLst/>
          </a:prstGeom>
          <a:noFill/>
        </p:spPr>
        <p:txBody>
          <a:bodyPr wrap="square" rtlCol="0">
            <a:spAutoFit/>
          </a:bodyPr>
          <a:lstStyle/>
          <a:p>
            <a:pPr algn="ctr"/>
            <a:r>
              <a:rPr lang="en-US" b="1"/>
              <a:t>Annual Allotment</a:t>
            </a:r>
          </a:p>
        </p:txBody>
      </p:sp>
      <p:pic>
        <p:nvPicPr>
          <p:cNvPr id="2" name="Graphic 1">
            <a:extLst>
              <a:ext uri="{FF2B5EF4-FFF2-40B4-BE49-F238E27FC236}">
                <a16:creationId xmlns:a16="http://schemas.microsoft.com/office/drawing/2014/main" id="{2D8940B4-47C6-BC83-568D-8FEF943428D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746489" y="4631073"/>
            <a:ext cx="645899" cy="645899"/>
          </a:xfrm>
          <a:prstGeom prst="rect">
            <a:avLst/>
          </a:prstGeom>
        </p:spPr>
      </p:pic>
      <p:pic>
        <p:nvPicPr>
          <p:cNvPr id="4" name="Picture 3">
            <a:extLst>
              <a:ext uri="{FF2B5EF4-FFF2-40B4-BE49-F238E27FC236}">
                <a16:creationId xmlns:a16="http://schemas.microsoft.com/office/drawing/2014/main" id="{5F3BE1EF-EAC4-9EA7-F3AE-C39EACF70D5C}"/>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08872" y="4550964"/>
            <a:ext cx="997002" cy="978241"/>
          </a:xfrm>
          <a:prstGeom prst="rect">
            <a:avLst/>
          </a:prstGeom>
        </p:spPr>
      </p:pic>
      <p:pic>
        <p:nvPicPr>
          <p:cNvPr id="7" name="Audio 9" descr="Speaker icon">
            <a:hlinkClick r:id="" action="ppaction://media"/>
            <a:extLst>
              <a:ext uri="{FF2B5EF4-FFF2-40B4-BE49-F238E27FC236}">
                <a16:creationId xmlns:a16="http://schemas.microsoft.com/office/drawing/2014/main" id="{CCC4C7D6-B12D-AB39-6917-7CF2BB77FEB6}"/>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2541" t="-12541" r="-12541" b="-12541"/>
          <a:stretch>
            <a:fillRect/>
          </a:stretch>
        </p:blipFill>
        <p:spPr>
          <a:xfrm>
            <a:off x="11430000" y="6113756"/>
            <a:ext cx="609600" cy="609600"/>
          </a:xfrm>
          <a:prstGeom prst="rect">
            <a:avLst/>
          </a:prstGeom>
        </p:spPr>
      </p:pic>
    </p:spTree>
    <p:extLst>
      <p:ext uri="{BB962C8B-B14F-4D97-AF65-F5344CB8AC3E}">
        <p14:creationId xmlns:p14="http://schemas.microsoft.com/office/powerpoint/2010/main" val="261598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a:xfrm>
            <a:off x="1521581" y="4540613"/>
            <a:ext cx="9144000" cy="1136333"/>
          </a:xfrm>
        </p:spPr>
        <p:txBody>
          <a:bodyPr>
            <a:normAutofit fontScale="90000"/>
          </a:bodyPr>
          <a:lstStyle/>
          <a:p>
            <a:r>
              <a:rPr lang="en-US"/>
              <a:t>Mechanics of Fee Reimbursement</a:t>
            </a:r>
            <a:endParaRPr lang="en-US">
              <a:ea typeface="Cambria"/>
            </a:endParaRPr>
          </a:p>
        </p:txBody>
      </p:sp>
      <p:sp>
        <p:nvSpPr>
          <p:cNvPr id="3" name="Subtitle 2">
            <a:extLst>
              <a:ext uri="{FF2B5EF4-FFF2-40B4-BE49-F238E27FC236}">
                <a16:creationId xmlns:a16="http://schemas.microsoft.com/office/drawing/2014/main" id="{BE0F7DA4-D1CF-4415-A4C9-907E51797312}"/>
              </a:ext>
            </a:extLst>
          </p:cNvPr>
          <p:cNvSpPr>
            <a:spLocks noGrp="1"/>
          </p:cNvSpPr>
          <p:nvPr>
            <p:ph type="subTitle" idx="1"/>
          </p:nvPr>
        </p:nvSpPr>
        <p:spPr>
          <a:xfrm>
            <a:off x="1521581" y="5782039"/>
            <a:ext cx="9144000" cy="616267"/>
          </a:xfrm>
        </p:spPr>
        <p:txBody>
          <a:bodyPr/>
          <a:lstStyle/>
          <a:p>
            <a:r>
              <a:rPr lang="en-US"/>
              <a:t>Request form, Supporting Documentation, and Submission</a:t>
            </a:r>
          </a:p>
        </p:txBody>
      </p:sp>
      <p:pic>
        <p:nvPicPr>
          <p:cNvPr id="4" name="Audio 6" descr="Speaker icon">
            <a:hlinkClick r:id="" action="ppaction://media"/>
            <a:extLst>
              <a:ext uri="{FF2B5EF4-FFF2-40B4-BE49-F238E27FC236}">
                <a16:creationId xmlns:a16="http://schemas.microsoft.com/office/drawing/2014/main" id="{0D37E941-B036-4F80-47BB-EBD9B81527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050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4AE6-DE59-4E20-A32B-93D6C221C491}"/>
              </a:ext>
            </a:extLst>
          </p:cNvPr>
          <p:cNvSpPr>
            <a:spLocks noGrp="1"/>
          </p:cNvSpPr>
          <p:nvPr>
            <p:ph type="title"/>
          </p:nvPr>
        </p:nvSpPr>
        <p:spPr/>
        <p:txBody>
          <a:bodyPr/>
          <a:lstStyle/>
          <a:p>
            <a:r>
              <a:rPr lang="en-US"/>
              <a:t>Fee Reimbursement</a:t>
            </a:r>
          </a:p>
        </p:txBody>
      </p:sp>
      <p:sp>
        <p:nvSpPr>
          <p:cNvPr id="3" name="Text Placeholder 2">
            <a:extLst>
              <a:ext uri="{FF2B5EF4-FFF2-40B4-BE49-F238E27FC236}">
                <a16:creationId xmlns:a16="http://schemas.microsoft.com/office/drawing/2014/main" id="{96F53AE2-3271-4F18-95D3-54F73568DDC9}"/>
              </a:ext>
            </a:extLst>
          </p:cNvPr>
          <p:cNvSpPr>
            <a:spLocks noGrp="1"/>
          </p:cNvSpPr>
          <p:nvPr>
            <p:ph type="body" idx="1"/>
          </p:nvPr>
        </p:nvSpPr>
        <p:spPr/>
        <p:txBody>
          <a:bodyPr/>
          <a:lstStyle/>
          <a:p>
            <a:r>
              <a:rPr lang="en-US"/>
              <a:t>Provisions</a:t>
            </a:r>
          </a:p>
        </p:txBody>
      </p:sp>
      <p:sp>
        <p:nvSpPr>
          <p:cNvPr id="4" name="Content Placeholder 3">
            <a:extLst>
              <a:ext uri="{FF2B5EF4-FFF2-40B4-BE49-F238E27FC236}">
                <a16:creationId xmlns:a16="http://schemas.microsoft.com/office/drawing/2014/main" id="{56587B53-EE05-4E39-B907-A3E009351C16}"/>
              </a:ext>
            </a:extLst>
          </p:cNvPr>
          <p:cNvSpPr>
            <a:spLocks noGrp="1"/>
          </p:cNvSpPr>
          <p:nvPr>
            <p:ph sz="half" idx="2"/>
          </p:nvPr>
        </p:nvSpPr>
        <p:spPr>
          <a:xfrm>
            <a:off x="402885" y="2223008"/>
            <a:ext cx="5167947" cy="3744994"/>
          </a:xfrm>
        </p:spPr>
        <p:txBody>
          <a:bodyPr vert="horz" lIns="91440" tIns="45720" rIns="91440" bIns="45720" rtlCol="0" anchor="t">
            <a:noAutofit/>
          </a:bodyPr>
          <a:lstStyle/>
          <a:p>
            <a:pPr marL="0" indent="0">
              <a:lnSpc>
                <a:spcPct val="150000"/>
              </a:lnSpc>
              <a:buNone/>
            </a:pPr>
            <a:r>
              <a:rPr lang="en-US" sz="1800"/>
              <a:t>NBCTs may not request reimbursement directly </a:t>
            </a:r>
          </a:p>
          <a:p>
            <a:pPr marL="0" indent="0">
              <a:lnSpc>
                <a:spcPct val="150000"/>
              </a:lnSpc>
              <a:buNone/>
            </a:pPr>
            <a:r>
              <a:rPr lang="en-US" sz="1800"/>
              <a:t>Districts may request reimbursement through TIA if:</a:t>
            </a:r>
            <a:endParaRPr lang="en-US" sz="1800">
              <a:cs typeface="Calibri"/>
            </a:endParaRPr>
          </a:p>
          <a:p>
            <a:pPr marL="914400" lvl="1" indent="-457200">
              <a:lnSpc>
                <a:spcPct val="150000"/>
              </a:lnSpc>
            </a:pPr>
            <a:r>
              <a:rPr lang="en-US" sz="1800"/>
              <a:t>the NBCT(s) certified or recertified in 2019 or later</a:t>
            </a:r>
          </a:p>
          <a:p>
            <a:pPr marL="914400" lvl="1" indent="-457200">
              <a:lnSpc>
                <a:spcPct val="150000"/>
              </a:lnSpc>
            </a:pPr>
            <a:r>
              <a:rPr lang="en-US" sz="1800"/>
              <a:t>the fees were paid by the NBCT, and he/she was reimbursed by the district prior to submitting the request form</a:t>
            </a:r>
          </a:p>
          <a:p>
            <a:pPr marL="914400" lvl="1" indent="-457200">
              <a:lnSpc>
                <a:spcPct val="150000"/>
              </a:lnSpc>
            </a:pPr>
            <a:r>
              <a:rPr lang="en-US" sz="1800"/>
              <a:t>the fees were not previously reimbursed or paid by a grant or outside entity</a:t>
            </a:r>
          </a:p>
        </p:txBody>
      </p:sp>
      <p:sp>
        <p:nvSpPr>
          <p:cNvPr id="5" name="Text Placeholder 4">
            <a:extLst>
              <a:ext uri="{FF2B5EF4-FFF2-40B4-BE49-F238E27FC236}">
                <a16:creationId xmlns:a16="http://schemas.microsoft.com/office/drawing/2014/main" id="{7A4FE169-F45B-4BA1-8841-EC1EC82B8440}"/>
              </a:ext>
            </a:extLst>
          </p:cNvPr>
          <p:cNvSpPr>
            <a:spLocks noGrp="1"/>
          </p:cNvSpPr>
          <p:nvPr>
            <p:ph type="body" sz="quarter" idx="3"/>
          </p:nvPr>
        </p:nvSpPr>
        <p:spPr/>
        <p:txBody>
          <a:bodyPr/>
          <a:lstStyle/>
          <a:p>
            <a:r>
              <a:rPr lang="en-US"/>
              <a:t>Limitations</a:t>
            </a:r>
          </a:p>
        </p:txBody>
      </p:sp>
      <p:sp>
        <p:nvSpPr>
          <p:cNvPr id="6" name="Content Placeholder 5">
            <a:extLst>
              <a:ext uri="{FF2B5EF4-FFF2-40B4-BE49-F238E27FC236}">
                <a16:creationId xmlns:a16="http://schemas.microsoft.com/office/drawing/2014/main" id="{3974ED59-89EA-4572-8EFF-765AFC14D609}"/>
              </a:ext>
            </a:extLst>
          </p:cNvPr>
          <p:cNvSpPr>
            <a:spLocks noGrp="1"/>
          </p:cNvSpPr>
          <p:nvPr>
            <p:ph sz="quarter" idx="4"/>
          </p:nvPr>
        </p:nvSpPr>
        <p:spPr/>
        <p:txBody>
          <a:bodyPr vert="horz" lIns="91440" tIns="45720" rIns="91440" bIns="45720" rtlCol="0" anchor="t">
            <a:normAutofit/>
          </a:bodyPr>
          <a:lstStyle/>
          <a:p>
            <a:pPr marL="114300" indent="0">
              <a:lnSpc>
                <a:spcPct val="150000"/>
              </a:lnSpc>
              <a:buNone/>
            </a:pPr>
            <a:r>
              <a:rPr lang="en-US" sz="1800"/>
              <a:t>Reimbursement maximums per NBCT:</a:t>
            </a:r>
            <a:endParaRPr lang="en-US" sz="1800">
              <a:cs typeface="Calibri"/>
            </a:endParaRPr>
          </a:p>
          <a:p>
            <a:pPr marL="914400" lvl="1" indent="-457200">
              <a:lnSpc>
                <a:spcPct val="150000"/>
              </a:lnSpc>
            </a:pPr>
            <a:r>
              <a:rPr lang="en-US" sz="1800"/>
              <a:t>$1900 initial certification, $475 x 4 components</a:t>
            </a:r>
            <a:endParaRPr lang="en-US" sz="1800">
              <a:cs typeface="Calibri"/>
            </a:endParaRPr>
          </a:p>
          <a:p>
            <a:pPr marL="914400" lvl="1" indent="-457200">
              <a:lnSpc>
                <a:spcPct val="150000"/>
              </a:lnSpc>
            </a:pPr>
            <a:r>
              <a:rPr lang="en-US" sz="1800"/>
              <a:t>$1250 renewal (sunset after 2020)</a:t>
            </a:r>
            <a:endParaRPr lang="en-US" sz="1800">
              <a:cs typeface="Calibri"/>
            </a:endParaRPr>
          </a:p>
          <a:p>
            <a:pPr marL="914400" lvl="1" indent="-457200">
              <a:lnSpc>
                <a:spcPct val="150000"/>
              </a:lnSpc>
            </a:pPr>
            <a:r>
              <a:rPr lang="en-US" sz="1800"/>
              <a:t>$495 Maintenance of Certification (MOC)</a:t>
            </a:r>
            <a:endParaRPr lang="en-US" sz="1800">
              <a:cs typeface="Calibri"/>
            </a:endParaRPr>
          </a:p>
          <a:p>
            <a:pPr marL="914400" lvl="1" indent="-457200">
              <a:lnSpc>
                <a:spcPct val="150000"/>
              </a:lnSpc>
            </a:pPr>
            <a:r>
              <a:rPr lang="en-US" sz="1800"/>
              <a:t>Registration and retake fees not eligible</a:t>
            </a:r>
            <a:endParaRPr lang="en-US" sz="1800">
              <a:cs typeface="Calibri"/>
            </a:endParaRPr>
          </a:p>
        </p:txBody>
      </p:sp>
      <p:pic>
        <p:nvPicPr>
          <p:cNvPr id="18" name="Audio 17">
            <a:hlinkClick r:id="" action="ppaction://media"/>
            <a:extLst>
              <a:ext uri="{FF2B5EF4-FFF2-40B4-BE49-F238E27FC236}">
                <a16:creationId xmlns:a16="http://schemas.microsoft.com/office/drawing/2014/main" id="{87B37D36-5461-16E3-910C-C90734A96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3912567"/>
      </p:ext>
    </p:extLst>
  </p:cSld>
  <p:clrMapOvr>
    <a:masterClrMapping/>
  </p:clrMapOvr>
  <mc:AlternateContent xmlns:mc="http://schemas.openxmlformats.org/markup-compatibility/2006" xmlns:p14="http://schemas.microsoft.com/office/powerpoint/2010/main">
    <mc:Choice Requires="p14">
      <p:transition spd="slow" p14:dur="2000" advTm="64727"/>
    </mc:Choice>
    <mc:Fallback xmlns="">
      <p:transition spd="slow" advTm="6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a:xfrm>
            <a:off x="197963" y="278467"/>
            <a:ext cx="9403237" cy="786856"/>
          </a:xfrm>
        </p:spPr>
        <p:txBody>
          <a:bodyPr>
            <a:normAutofit/>
          </a:bodyPr>
          <a:lstStyle/>
          <a:p>
            <a:r>
              <a:rPr lang="en-US"/>
              <a:t>NBCT Paid Out of Pocket</a:t>
            </a:r>
          </a:p>
        </p:txBody>
      </p:sp>
      <p:sp>
        <p:nvSpPr>
          <p:cNvPr id="2" name="TextBox 1">
            <a:extLst>
              <a:ext uri="{FF2B5EF4-FFF2-40B4-BE49-F238E27FC236}">
                <a16:creationId xmlns:a16="http://schemas.microsoft.com/office/drawing/2014/main" id="{3433414C-9BB9-4B8C-C5BC-BB485CC07616}"/>
              </a:ext>
              <a:ext uri="{C183D7F6-B498-43B3-948B-1728B52AA6E4}">
                <adec:decorative xmlns:adec="http://schemas.microsoft.com/office/drawing/2017/decorative" val="0"/>
              </a:ext>
            </a:extLst>
          </p:cNvPr>
          <p:cNvSpPr txBox="1"/>
          <p:nvPr/>
        </p:nvSpPr>
        <p:spPr>
          <a:xfrm>
            <a:off x="329938" y="1310326"/>
            <a:ext cx="4415579" cy="369332"/>
          </a:xfrm>
          <a:prstGeom prst="rect">
            <a:avLst/>
          </a:prstGeom>
          <a:noFill/>
        </p:spPr>
        <p:txBody>
          <a:bodyPr wrap="square" rtlCol="0">
            <a:spAutoFit/>
          </a:bodyPr>
          <a:lstStyle/>
          <a:p>
            <a:r>
              <a:rPr lang="en-US" dirty="0"/>
              <a:t>If the NBCT paid fees out of pocket:</a:t>
            </a:r>
          </a:p>
        </p:txBody>
      </p:sp>
      <p:grpSp>
        <p:nvGrpSpPr>
          <p:cNvPr id="63" name="Group 62">
            <a:extLst>
              <a:ext uri="{FF2B5EF4-FFF2-40B4-BE49-F238E27FC236}">
                <a16:creationId xmlns:a16="http://schemas.microsoft.com/office/drawing/2014/main" id="{A0A3301E-107C-D646-736D-1BB0FE8FF92A}"/>
              </a:ext>
              <a:ext uri="{C183D7F6-B498-43B3-948B-1728B52AA6E4}">
                <adec:decorative xmlns:adec="http://schemas.microsoft.com/office/drawing/2017/decorative" val="1"/>
              </a:ext>
            </a:extLst>
          </p:cNvPr>
          <p:cNvGrpSpPr/>
          <p:nvPr/>
        </p:nvGrpSpPr>
        <p:grpSpPr>
          <a:xfrm>
            <a:off x="401318" y="1695413"/>
            <a:ext cx="11374826" cy="2935660"/>
            <a:chOff x="401318" y="1695413"/>
            <a:chExt cx="11374826" cy="2935660"/>
          </a:xfrm>
        </p:grpSpPr>
        <p:sp>
          <p:nvSpPr>
            <p:cNvPr id="49" name="Rectangle 48">
              <a:extLst>
                <a:ext uri="{FF2B5EF4-FFF2-40B4-BE49-F238E27FC236}">
                  <a16:creationId xmlns:a16="http://schemas.microsoft.com/office/drawing/2014/main" id="{A372B1FB-3B28-3FC2-8442-C0AB6B835BC9}"/>
                </a:ext>
                <a:ext uri="{C183D7F6-B498-43B3-948B-1728B52AA6E4}">
                  <adec:decorative xmlns:adec="http://schemas.microsoft.com/office/drawing/2017/decorative" val="1"/>
                </a:ext>
              </a:extLst>
            </p:cNvPr>
            <p:cNvSpPr/>
            <p:nvPr/>
          </p:nvSpPr>
          <p:spPr>
            <a:xfrm>
              <a:off x="9448100" y="1695413"/>
              <a:ext cx="2328044"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401318" y="1695413"/>
              <a:ext cx="23280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415857" y="1698219"/>
              <a:ext cx="2308641" cy="1776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3395881" y="1695413"/>
              <a:ext cx="2328044"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3397720" y="1700666"/>
              <a:ext cx="2333475"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6403816" y="1695413"/>
              <a:ext cx="2328044"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6418355" y="1700667"/>
              <a:ext cx="2308641"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BB16551-D7CB-B150-A7D9-5A45E4039CFD}"/>
                </a:ext>
                <a:ext uri="{C183D7F6-B498-43B3-948B-1728B52AA6E4}">
                  <adec:decorative xmlns:adec="http://schemas.microsoft.com/office/drawing/2017/decorative" val="1"/>
                </a:ext>
              </a:extLst>
            </p:cNvPr>
            <p:cNvSpPr/>
            <p:nvPr/>
          </p:nvSpPr>
          <p:spPr>
            <a:xfrm>
              <a:off x="9446175" y="1700666"/>
              <a:ext cx="2328044"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V="1">
              <a:off x="1562828" y="4079864"/>
              <a:ext cx="587" cy="551209"/>
            </a:xfrm>
            <a:prstGeom prst="line">
              <a:avLst/>
            </a:prstGeom>
          </p:spPr>
          <p:style>
            <a:lnRef idx="3">
              <a:schemeClr val="accent1"/>
            </a:lnRef>
            <a:fillRef idx="0">
              <a:schemeClr val="accent1"/>
            </a:fillRef>
            <a:effectRef idx="2">
              <a:schemeClr val="accent1"/>
            </a:effectRef>
            <a:fontRef idx="minor">
              <a:schemeClr val="tx1"/>
            </a:fontRef>
          </p:style>
        </p:cxn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76" idx="2"/>
            </p:cNvCxnSpPr>
            <p:nvPr/>
          </p:nvCxnSpPr>
          <p:spPr>
            <a:xfrm flipH="1" flipV="1">
              <a:off x="4574442" y="4085935"/>
              <a:ext cx="3855" cy="503164"/>
            </a:xfrm>
            <a:prstGeom prst="line">
              <a:avLst/>
            </a:prstGeom>
          </p:spPr>
          <p:style>
            <a:lnRef idx="3">
              <a:schemeClr val="accent2"/>
            </a:lnRef>
            <a:fillRef idx="0">
              <a:schemeClr val="accent2"/>
            </a:fillRef>
            <a:effectRef idx="2">
              <a:schemeClr val="accent2"/>
            </a:effectRef>
            <a:fontRef idx="minor">
              <a:schemeClr val="tx1"/>
            </a:fontRef>
          </p:style>
        </p:cxn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stCxn id="28" idx="0"/>
              <a:endCxn id="79" idx="2"/>
            </p:cNvCxnSpPr>
            <p:nvPr/>
          </p:nvCxnSpPr>
          <p:spPr>
            <a:xfrm flipV="1">
              <a:off x="7593766" y="4085935"/>
              <a:ext cx="17690" cy="527501"/>
            </a:xfrm>
            <a:prstGeom prst="line">
              <a:avLst/>
            </a:prstGeom>
          </p:spPr>
          <p:style>
            <a:lnRef idx="3">
              <a:schemeClr val="accent3"/>
            </a:lnRef>
            <a:fillRef idx="0">
              <a:schemeClr val="accent3"/>
            </a:fillRef>
            <a:effectRef idx="2">
              <a:schemeClr val="accent3"/>
            </a:effectRef>
            <a:fontRef idx="minor">
              <a:schemeClr val="tx1"/>
            </a:fontRef>
          </p:style>
        </p:cxnSp>
        <p:cxnSp>
          <p:nvCxnSpPr>
            <p:cNvPr id="98" name="Straight Connector 97">
              <a:extLst>
                <a:ext uri="{FF2B5EF4-FFF2-40B4-BE49-F238E27FC236}">
                  <a16:creationId xmlns:a16="http://schemas.microsoft.com/office/drawing/2014/main" id="{D38491CA-CBBB-75E3-F42D-293F7CA15475}"/>
                </a:ext>
                <a:ext uri="{C183D7F6-B498-43B3-948B-1728B52AA6E4}">
                  <adec:decorative xmlns:adec="http://schemas.microsoft.com/office/drawing/2017/decorative" val="1"/>
                </a:ext>
              </a:extLst>
            </p:cNvPr>
            <p:cNvCxnSpPr>
              <a:cxnSpLocks/>
              <a:stCxn id="30" idx="0"/>
              <a:endCxn id="80" idx="2"/>
            </p:cNvCxnSpPr>
            <p:nvPr/>
          </p:nvCxnSpPr>
          <p:spPr>
            <a:xfrm flipH="1" flipV="1">
              <a:off x="10604852" y="4077194"/>
              <a:ext cx="4382" cy="539955"/>
            </a:xfrm>
            <a:prstGeom prst="line">
              <a:avLst/>
            </a:prstGeom>
          </p:spPr>
          <p:style>
            <a:lnRef idx="3">
              <a:schemeClr val="accent4"/>
            </a:lnRef>
            <a:fillRef idx="0">
              <a:schemeClr val="accent4"/>
            </a:fillRef>
            <a:effectRef idx="2">
              <a:schemeClr val="accent4"/>
            </a:effectRef>
            <a:fontRef idx="minor">
              <a:schemeClr val="tx1"/>
            </a:fontRef>
          </p:style>
        </p:cxnSp>
      </p:gr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179423"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4194892"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7210361"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33A3B5-62FA-0D01-7B9C-767ADE278796}"/>
              </a:ext>
              <a:ext uri="{C183D7F6-B498-43B3-948B-1728B52AA6E4}">
                <adec:decorative xmlns:adec="http://schemas.microsoft.com/office/drawing/2017/decorative" val="1"/>
              </a:ext>
            </a:extLst>
          </p:cNvPr>
          <p:cNvSpPr/>
          <p:nvPr/>
        </p:nvSpPr>
        <p:spPr>
          <a:xfrm>
            <a:off x="10225829"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7D698EF9-9AB7-C05E-2F06-9CE0C3BD02B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53619" y="4649553"/>
            <a:ext cx="645899" cy="645899"/>
          </a:xfrm>
          <a:prstGeom prst="rect">
            <a:avLst/>
          </a:prstGeom>
        </p:spPr>
      </p:pic>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2613363"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5713950" y="4602422"/>
            <a:ext cx="914400" cy="914400"/>
          </a:xfrm>
          <a:prstGeom prst="rect">
            <a:avLst/>
          </a:prstGeom>
        </p:spPr>
      </p:pic>
      <p:pic>
        <p:nvPicPr>
          <p:cNvPr id="59" name="Graphic 58">
            <a:extLst>
              <a:ext uri="{FF2B5EF4-FFF2-40B4-BE49-F238E27FC236}">
                <a16:creationId xmlns:a16="http://schemas.microsoft.com/office/drawing/2014/main" id="{EDC8530E-9A11-F0E2-06BB-B7D9228FA2D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8644300" y="4589099"/>
            <a:ext cx="914400" cy="914400"/>
          </a:xfrm>
          <a:prstGeom prst="rect">
            <a:avLst/>
          </a:prstGeom>
        </p:spPr>
      </p:pic>
      <p:sp>
        <p:nvSpPr>
          <p:cNvPr id="69" name="TextBox 68">
            <a:extLst>
              <a:ext uri="{FF2B5EF4-FFF2-40B4-BE49-F238E27FC236}">
                <a16:creationId xmlns:a16="http://schemas.microsoft.com/office/drawing/2014/main" id="{39F50354-00B5-D333-E9EE-B9F7378C780F}"/>
              </a:ext>
            </a:extLst>
          </p:cNvPr>
          <p:cNvSpPr txBox="1"/>
          <p:nvPr/>
        </p:nvSpPr>
        <p:spPr>
          <a:xfrm>
            <a:off x="399393" y="2117879"/>
            <a:ext cx="2328044" cy="1961985"/>
          </a:xfrm>
          <a:prstGeom prst="rect">
            <a:avLst/>
          </a:prstGeom>
          <a:noFill/>
        </p:spPr>
        <p:txBody>
          <a:bodyPr wrap="square" rtlCol="0">
            <a:normAutofit/>
          </a:bodyPr>
          <a:lstStyle/>
          <a:p>
            <a:r>
              <a:rPr lang="en-US"/>
              <a:t>NBCT petitions district for fee reimbursement and sends district PDF financial statement</a:t>
            </a:r>
          </a:p>
        </p:txBody>
      </p:sp>
      <p:sp>
        <p:nvSpPr>
          <p:cNvPr id="75" name="TextBox 74">
            <a:extLst>
              <a:ext uri="{FF2B5EF4-FFF2-40B4-BE49-F238E27FC236}">
                <a16:creationId xmlns:a16="http://schemas.microsoft.com/office/drawing/2014/main" id="{6440EBF8-1E71-646F-4D9B-5C536EEF17FE}"/>
              </a:ext>
            </a:extLst>
          </p:cNvPr>
          <p:cNvSpPr txBox="1"/>
          <p:nvPr/>
        </p:nvSpPr>
        <p:spPr>
          <a:xfrm>
            <a:off x="575121" y="5567341"/>
            <a:ext cx="1975413" cy="369332"/>
          </a:xfrm>
          <a:prstGeom prst="rect">
            <a:avLst/>
          </a:prstGeom>
          <a:noFill/>
        </p:spPr>
        <p:txBody>
          <a:bodyPr wrap="square" rtlCol="0">
            <a:spAutoFit/>
          </a:bodyPr>
          <a:lstStyle/>
          <a:p>
            <a:pPr algn="ctr"/>
            <a:r>
              <a:rPr lang="en-US" b="1"/>
              <a:t>Step 1</a:t>
            </a:r>
          </a:p>
        </p:txBody>
      </p:sp>
      <p:sp>
        <p:nvSpPr>
          <p:cNvPr id="76" name="TextBox 75">
            <a:extLst>
              <a:ext uri="{FF2B5EF4-FFF2-40B4-BE49-F238E27FC236}">
                <a16:creationId xmlns:a16="http://schemas.microsoft.com/office/drawing/2014/main" id="{B75D2865-7ECB-07F8-50F8-E4A55CF86B4A}"/>
              </a:ext>
            </a:extLst>
          </p:cNvPr>
          <p:cNvSpPr txBox="1"/>
          <p:nvPr/>
        </p:nvSpPr>
        <p:spPr>
          <a:xfrm>
            <a:off x="3410420" y="2123950"/>
            <a:ext cx="2328044" cy="1961985"/>
          </a:xfrm>
          <a:prstGeom prst="rect">
            <a:avLst/>
          </a:prstGeom>
          <a:noFill/>
        </p:spPr>
        <p:txBody>
          <a:bodyPr wrap="square" rtlCol="0">
            <a:normAutofit/>
          </a:bodyPr>
          <a:lstStyle/>
          <a:p>
            <a:r>
              <a:rPr lang="en-US"/>
              <a:t>District verifies which fees are eligible for reimbursement</a:t>
            </a:r>
          </a:p>
        </p:txBody>
      </p:sp>
      <p:sp>
        <p:nvSpPr>
          <p:cNvPr id="78" name="TextBox 77">
            <a:extLst>
              <a:ext uri="{FF2B5EF4-FFF2-40B4-BE49-F238E27FC236}">
                <a16:creationId xmlns:a16="http://schemas.microsoft.com/office/drawing/2014/main" id="{BDBEE132-D29E-BA54-5BCF-97306BB70E3A}"/>
              </a:ext>
            </a:extLst>
          </p:cNvPr>
          <p:cNvSpPr txBox="1"/>
          <p:nvPr/>
        </p:nvSpPr>
        <p:spPr>
          <a:xfrm>
            <a:off x="3616131" y="5567341"/>
            <a:ext cx="1975413" cy="369332"/>
          </a:xfrm>
          <a:prstGeom prst="rect">
            <a:avLst/>
          </a:prstGeom>
          <a:noFill/>
        </p:spPr>
        <p:txBody>
          <a:bodyPr wrap="square" rtlCol="0">
            <a:spAutoFit/>
          </a:bodyPr>
          <a:lstStyle/>
          <a:p>
            <a:pPr algn="ctr"/>
            <a:r>
              <a:rPr lang="en-US" b="1"/>
              <a:t>Step 2</a:t>
            </a:r>
          </a:p>
        </p:txBody>
      </p:sp>
      <p:sp>
        <p:nvSpPr>
          <p:cNvPr id="79" name="TextBox 78">
            <a:extLst>
              <a:ext uri="{FF2B5EF4-FFF2-40B4-BE49-F238E27FC236}">
                <a16:creationId xmlns:a16="http://schemas.microsoft.com/office/drawing/2014/main" id="{238EEF7A-163F-D623-CA97-27AC0CFE38AF}"/>
              </a:ext>
            </a:extLst>
          </p:cNvPr>
          <p:cNvSpPr txBox="1"/>
          <p:nvPr/>
        </p:nvSpPr>
        <p:spPr>
          <a:xfrm>
            <a:off x="6447434" y="2123950"/>
            <a:ext cx="2328044" cy="1961985"/>
          </a:xfrm>
          <a:prstGeom prst="rect">
            <a:avLst/>
          </a:prstGeom>
          <a:noFill/>
        </p:spPr>
        <p:txBody>
          <a:bodyPr wrap="square" lIns="91440" tIns="45720" rIns="91440" bIns="45720" rtlCol="0" anchor="t">
            <a:normAutofit/>
          </a:bodyPr>
          <a:lstStyle/>
          <a:p>
            <a:r>
              <a:rPr lang="en-US"/>
              <a:t>District reimburses the NBCT	</a:t>
            </a:r>
          </a:p>
        </p:txBody>
      </p:sp>
      <p:sp>
        <p:nvSpPr>
          <p:cNvPr id="82" name="TextBox 81">
            <a:extLst>
              <a:ext uri="{FF2B5EF4-FFF2-40B4-BE49-F238E27FC236}">
                <a16:creationId xmlns:a16="http://schemas.microsoft.com/office/drawing/2014/main" id="{35FB9F69-970D-7058-967D-388DC7DCF93D}"/>
              </a:ext>
            </a:extLst>
          </p:cNvPr>
          <p:cNvSpPr txBox="1"/>
          <p:nvPr/>
        </p:nvSpPr>
        <p:spPr>
          <a:xfrm>
            <a:off x="6576135" y="5567341"/>
            <a:ext cx="1975413" cy="369332"/>
          </a:xfrm>
          <a:prstGeom prst="rect">
            <a:avLst/>
          </a:prstGeom>
          <a:noFill/>
        </p:spPr>
        <p:txBody>
          <a:bodyPr wrap="square" rtlCol="0">
            <a:spAutoFit/>
          </a:bodyPr>
          <a:lstStyle/>
          <a:p>
            <a:pPr algn="ctr"/>
            <a:r>
              <a:rPr lang="en-US" b="1"/>
              <a:t>Step 3</a:t>
            </a:r>
          </a:p>
        </p:txBody>
      </p:sp>
      <p:sp>
        <p:nvSpPr>
          <p:cNvPr id="80" name="TextBox 79">
            <a:extLst>
              <a:ext uri="{FF2B5EF4-FFF2-40B4-BE49-F238E27FC236}">
                <a16:creationId xmlns:a16="http://schemas.microsoft.com/office/drawing/2014/main" id="{6C14890D-073A-5910-17BD-D3BAF02E5441}"/>
              </a:ext>
            </a:extLst>
          </p:cNvPr>
          <p:cNvSpPr txBox="1"/>
          <p:nvPr/>
        </p:nvSpPr>
        <p:spPr>
          <a:xfrm>
            <a:off x="9440830" y="2115209"/>
            <a:ext cx="2328044" cy="1961985"/>
          </a:xfrm>
          <a:prstGeom prst="rect">
            <a:avLst/>
          </a:prstGeom>
          <a:noFill/>
        </p:spPr>
        <p:txBody>
          <a:bodyPr wrap="square" rtlCol="0">
            <a:normAutofit/>
          </a:bodyPr>
          <a:lstStyle/>
          <a:p>
            <a:r>
              <a:rPr lang="en-US"/>
              <a:t>District submits a reimbursement request form to TIA with attached documentation</a:t>
            </a:r>
            <a:r>
              <a:rPr lang="en-US" sz="1400"/>
              <a:t>	</a:t>
            </a:r>
          </a:p>
        </p:txBody>
      </p:sp>
      <p:sp>
        <p:nvSpPr>
          <p:cNvPr id="83" name="TextBox 82">
            <a:extLst>
              <a:ext uri="{FF2B5EF4-FFF2-40B4-BE49-F238E27FC236}">
                <a16:creationId xmlns:a16="http://schemas.microsoft.com/office/drawing/2014/main" id="{463E3415-94B4-7F21-3ABC-2A3A6B733DFC}"/>
              </a:ext>
            </a:extLst>
          </p:cNvPr>
          <p:cNvSpPr txBox="1"/>
          <p:nvPr/>
        </p:nvSpPr>
        <p:spPr>
          <a:xfrm>
            <a:off x="9617145" y="5567341"/>
            <a:ext cx="1975413" cy="369332"/>
          </a:xfrm>
          <a:prstGeom prst="rect">
            <a:avLst/>
          </a:prstGeom>
          <a:noFill/>
        </p:spPr>
        <p:txBody>
          <a:bodyPr wrap="square" rtlCol="0">
            <a:spAutoFit/>
          </a:bodyPr>
          <a:lstStyle/>
          <a:p>
            <a:pPr algn="ctr"/>
            <a:r>
              <a:rPr lang="en-US" b="1"/>
              <a:t>Step 4</a:t>
            </a:r>
          </a:p>
        </p:txBody>
      </p:sp>
      <p:pic>
        <p:nvPicPr>
          <p:cNvPr id="45" name="Graphic 44">
            <a:extLst>
              <a:ext uri="{FF2B5EF4-FFF2-40B4-BE49-F238E27FC236}">
                <a16:creationId xmlns:a16="http://schemas.microsoft.com/office/drawing/2014/main" id="{218185B7-9DF3-A44D-D769-7FF15538561A}"/>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39877" y="4686591"/>
            <a:ext cx="645899" cy="645899"/>
          </a:xfrm>
          <a:prstGeom prst="rect">
            <a:avLst/>
          </a:prstGeom>
        </p:spPr>
      </p:pic>
      <p:pic>
        <p:nvPicPr>
          <p:cNvPr id="7" name="Graphic 6">
            <a:extLst>
              <a:ext uri="{FF2B5EF4-FFF2-40B4-BE49-F238E27FC236}">
                <a16:creationId xmlns:a16="http://schemas.microsoft.com/office/drawing/2014/main" id="{55B9C583-9BD9-551C-138B-86089229992F}"/>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270816" y="4631073"/>
            <a:ext cx="645899" cy="645899"/>
          </a:xfrm>
          <a:prstGeom prst="rect">
            <a:avLst/>
          </a:prstGeom>
        </p:spPr>
      </p:pic>
      <p:pic>
        <p:nvPicPr>
          <p:cNvPr id="8" name="Graphic 7">
            <a:extLst>
              <a:ext uri="{FF2B5EF4-FFF2-40B4-BE49-F238E27FC236}">
                <a16:creationId xmlns:a16="http://schemas.microsoft.com/office/drawing/2014/main" id="{19865D20-8C0A-8AF3-02AB-55702F2EAF7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281901" y="4673891"/>
            <a:ext cx="645899" cy="645899"/>
          </a:xfrm>
          <a:prstGeom prst="rect">
            <a:avLst/>
          </a:prstGeom>
        </p:spPr>
      </p:pic>
      <p:pic>
        <p:nvPicPr>
          <p:cNvPr id="22" name="Audio 21">
            <a:hlinkClick r:id="" action="ppaction://media"/>
            <a:extLst>
              <a:ext uri="{FF2B5EF4-FFF2-40B4-BE49-F238E27FC236}">
                <a16:creationId xmlns:a16="http://schemas.microsoft.com/office/drawing/2014/main" id="{59806C2F-4711-E530-FE73-9507FC3D964C}"/>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9445843"/>
      </p:ext>
    </p:extLst>
  </p:cSld>
  <p:clrMapOvr>
    <a:masterClrMapping/>
  </p:clrMapOvr>
  <mc:AlternateContent xmlns:mc="http://schemas.openxmlformats.org/markup-compatibility/2006" xmlns:p14="http://schemas.microsoft.com/office/powerpoint/2010/main">
    <mc:Choice Requires="p14">
      <p:transition spd="slow" p14:dur="2000" advTm="35483"/>
    </mc:Choice>
    <mc:Fallback xmlns="">
      <p:transition spd="slow" advTm="35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normAutofit/>
          </a:bodyPr>
          <a:lstStyle/>
          <a:p>
            <a:r>
              <a:rPr lang="en-US"/>
              <a:t>District Third-Party Payer</a:t>
            </a:r>
          </a:p>
        </p:txBody>
      </p:sp>
      <p:sp>
        <p:nvSpPr>
          <p:cNvPr id="12" name="TextBox 11">
            <a:extLst>
              <a:ext uri="{FF2B5EF4-FFF2-40B4-BE49-F238E27FC236}">
                <a16:creationId xmlns:a16="http://schemas.microsoft.com/office/drawing/2014/main" id="{6419AB28-DA19-BE3F-5A6D-C5724CB0ADA3}"/>
              </a:ext>
            </a:extLst>
          </p:cNvPr>
          <p:cNvSpPr txBox="1"/>
          <p:nvPr/>
        </p:nvSpPr>
        <p:spPr>
          <a:xfrm>
            <a:off x="565608" y="1335160"/>
            <a:ext cx="4177299" cy="369332"/>
          </a:xfrm>
          <a:prstGeom prst="rect">
            <a:avLst/>
          </a:prstGeom>
          <a:noFill/>
        </p:spPr>
        <p:txBody>
          <a:bodyPr wrap="square" rtlCol="0">
            <a:spAutoFit/>
          </a:bodyPr>
          <a:lstStyle/>
          <a:p>
            <a:r>
              <a:rPr lang="en-US"/>
              <a:t>If the district was a third-party payer:</a:t>
            </a:r>
          </a:p>
        </p:txBody>
      </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3638262"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625761" y="4602422"/>
            <a:ext cx="914400" cy="914400"/>
          </a:xfrm>
          <a:prstGeom prst="rect">
            <a:avLst/>
          </a:prstGeom>
        </p:spPr>
      </p:pic>
      <p:grpSp>
        <p:nvGrpSpPr>
          <p:cNvPr id="24" name="Group 23">
            <a:extLst>
              <a:ext uri="{FF2B5EF4-FFF2-40B4-BE49-F238E27FC236}">
                <a16:creationId xmlns:a16="http://schemas.microsoft.com/office/drawing/2014/main" id="{6F5E4158-67BD-694F-ED80-993A8F9E547E}"/>
              </a:ext>
              <a:ext uri="{C183D7F6-B498-43B3-948B-1728B52AA6E4}">
                <adec:decorative xmlns:adec="http://schemas.microsoft.com/office/drawing/2017/decorative" val="1"/>
              </a:ext>
            </a:extLst>
          </p:cNvPr>
          <p:cNvGrpSpPr/>
          <p:nvPr/>
        </p:nvGrpSpPr>
        <p:grpSpPr>
          <a:xfrm>
            <a:off x="4622470" y="1695413"/>
            <a:ext cx="2926674" cy="3660496"/>
            <a:chOff x="4622470" y="1695413"/>
            <a:chExt cx="2926674" cy="3660496"/>
          </a:xfrm>
        </p:grpSpPr>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4622470" y="1695413"/>
              <a:ext cx="2918944"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4623390" y="1700666"/>
              <a:ext cx="2925754"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76" idx="2"/>
            </p:cNvCxnSpPr>
            <p:nvPr/>
          </p:nvCxnSpPr>
          <p:spPr>
            <a:xfrm flipH="1" flipV="1">
              <a:off x="6096481" y="4085935"/>
              <a:ext cx="1726" cy="503164"/>
            </a:xfrm>
            <a:prstGeom prst="line">
              <a:avLst/>
            </a:prstGeom>
          </p:spPr>
          <p:style>
            <a:lnRef idx="3">
              <a:schemeClr val="accent2"/>
            </a:lnRef>
            <a:fillRef idx="0">
              <a:schemeClr val="accent2"/>
            </a:fillRef>
            <a:effectRef idx="2">
              <a:schemeClr val="accent2"/>
            </a:effectRef>
            <a:fontRef idx="minor">
              <a:schemeClr val="tx1"/>
            </a:fontRef>
          </p:style>
        </p:cxn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5714802"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C7F994D9-CBE6-F68F-9190-19BA81857770}"/>
              </a:ext>
              <a:ext uri="{C183D7F6-B498-43B3-948B-1728B52AA6E4}">
                <adec:decorative xmlns:adec="http://schemas.microsoft.com/office/drawing/2017/decorative" val="1"/>
              </a:ext>
            </a:extLst>
          </p:cNvPr>
          <p:cNvGrpSpPr/>
          <p:nvPr/>
        </p:nvGrpSpPr>
        <p:grpSpPr>
          <a:xfrm>
            <a:off x="649511" y="1695413"/>
            <a:ext cx="2918944" cy="3702470"/>
            <a:chOff x="649511" y="1695413"/>
            <a:chExt cx="2918944" cy="3702470"/>
          </a:xfrm>
        </p:grpSpPr>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649511" y="1695413"/>
              <a:ext cx="29189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649511" y="1698219"/>
              <a:ext cx="2912438" cy="14909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H="1" flipV="1">
              <a:off x="2107058" y="4079865"/>
              <a:ext cx="9088" cy="551208"/>
            </a:xfrm>
            <a:prstGeom prst="line">
              <a:avLst/>
            </a:prstGeom>
          </p:spPr>
          <p:style>
            <a:lnRef idx="3">
              <a:schemeClr val="accent1"/>
            </a:lnRef>
            <a:fillRef idx="0">
              <a:schemeClr val="accent1"/>
            </a:fillRef>
            <a:effectRef idx="2">
              <a:schemeClr val="accent1"/>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732741"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5B947E5-972E-50A4-DF38-85569A6EE2AD}"/>
              </a:ext>
              <a:ext uri="{C183D7F6-B498-43B3-948B-1728B52AA6E4}">
                <adec:decorative xmlns:adec="http://schemas.microsoft.com/office/drawing/2017/decorative" val="1"/>
              </a:ext>
            </a:extLst>
          </p:cNvPr>
          <p:cNvGrpSpPr/>
          <p:nvPr/>
        </p:nvGrpSpPr>
        <p:grpSpPr>
          <a:xfrm>
            <a:off x="8609968" y="1695413"/>
            <a:ext cx="2932521" cy="3684833"/>
            <a:chOff x="8609968" y="1695413"/>
            <a:chExt cx="2932521" cy="3684833"/>
          </a:xfrm>
        </p:grpSpPr>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8609968" y="1695413"/>
              <a:ext cx="2918944"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8624507" y="1700667"/>
              <a:ext cx="2917982"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stCxn id="28" idx="0"/>
              <a:endCxn id="79" idx="2"/>
            </p:cNvCxnSpPr>
            <p:nvPr/>
          </p:nvCxnSpPr>
          <p:spPr>
            <a:xfrm flipH="1" flipV="1">
              <a:off x="10076229" y="4050634"/>
              <a:ext cx="7451" cy="562802"/>
            </a:xfrm>
            <a:prstGeom prst="line">
              <a:avLst/>
            </a:prstGeom>
          </p:spPr>
          <p:style>
            <a:lnRef idx="3">
              <a:schemeClr val="accent3"/>
            </a:lnRef>
            <a:fillRef idx="0">
              <a:schemeClr val="accent3"/>
            </a:fillRef>
            <a:effectRef idx="2">
              <a:schemeClr val="accent3"/>
            </a:effectRef>
            <a:fontRef idx="minor">
              <a:schemeClr val="tx1"/>
            </a:fontRef>
          </p:style>
        </p:cxn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9700275"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a:extLst>
              <a:ext uri="{FF2B5EF4-FFF2-40B4-BE49-F238E27FC236}">
                <a16:creationId xmlns:a16="http://schemas.microsoft.com/office/drawing/2014/main" id="{39F50354-00B5-D333-E9EE-B9F7378C780F}"/>
              </a:ext>
            </a:extLst>
          </p:cNvPr>
          <p:cNvSpPr txBox="1"/>
          <p:nvPr/>
        </p:nvSpPr>
        <p:spPr>
          <a:xfrm>
            <a:off x="647586" y="2016773"/>
            <a:ext cx="2918944" cy="2063092"/>
          </a:xfrm>
          <a:prstGeom prst="rect">
            <a:avLst/>
          </a:prstGeom>
          <a:noFill/>
        </p:spPr>
        <p:txBody>
          <a:bodyPr wrap="square" rtlCol="0">
            <a:normAutofit/>
          </a:bodyPr>
          <a:lstStyle/>
          <a:p>
            <a:pPr algn="ctr"/>
            <a:r>
              <a:rPr lang="en-US" dirty="0"/>
              <a:t>District requests report for fees paid on behalf of NBCTs who certified or renewed in 2019 or later via </a:t>
            </a:r>
            <a:r>
              <a:rPr lang="en-US" dirty="0">
                <a:hlinkClick r:id="rId6"/>
              </a:rPr>
              <a:t>Third-Party Web Form</a:t>
            </a:r>
            <a:endParaRPr lang="en-US" dirty="0"/>
          </a:p>
          <a:p>
            <a:pPr algn="ctr"/>
            <a:endParaRPr lang="en-US" sz="1400" dirty="0"/>
          </a:p>
        </p:txBody>
      </p:sp>
      <p:sp>
        <p:nvSpPr>
          <p:cNvPr id="75" name="TextBox 74">
            <a:extLst>
              <a:ext uri="{FF2B5EF4-FFF2-40B4-BE49-F238E27FC236}">
                <a16:creationId xmlns:a16="http://schemas.microsoft.com/office/drawing/2014/main" id="{6440EBF8-1E71-646F-4D9B-5C536EEF17FE}"/>
              </a:ext>
            </a:extLst>
          </p:cNvPr>
          <p:cNvSpPr txBox="1"/>
          <p:nvPr/>
        </p:nvSpPr>
        <p:spPr>
          <a:xfrm>
            <a:off x="961825" y="5516822"/>
            <a:ext cx="2308641" cy="369332"/>
          </a:xfrm>
          <a:prstGeom prst="rect">
            <a:avLst/>
          </a:prstGeom>
          <a:noFill/>
        </p:spPr>
        <p:txBody>
          <a:bodyPr wrap="square" rtlCol="0">
            <a:spAutoFit/>
          </a:bodyPr>
          <a:lstStyle/>
          <a:p>
            <a:pPr algn="ctr"/>
            <a:r>
              <a:rPr lang="en-US" b="1"/>
              <a:t>Step 1</a:t>
            </a:r>
          </a:p>
        </p:txBody>
      </p:sp>
      <p:sp>
        <p:nvSpPr>
          <p:cNvPr id="76" name="TextBox 75">
            <a:extLst>
              <a:ext uri="{FF2B5EF4-FFF2-40B4-BE49-F238E27FC236}">
                <a16:creationId xmlns:a16="http://schemas.microsoft.com/office/drawing/2014/main" id="{B75D2865-7ECB-07F8-50F8-E4A55CF86B4A}"/>
              </a:ext>
            </a:extLst>
          </p:cNvPr>
          <p:cNvSpPr txBox="1"/>
          <p:nvPr/>
        </p:nvSpPr>
        <p:spPr>
          <a:xfrm>
            <a:off x="4637009" y="2016772"/>
            <a:ext cx="2918944" cy="2069163"/>
          </a:xfrm>
          <a:prstGeom prst="rect">
            <a:avLst/>
          </a:prstGeom>
          <a:noFill/>
        </p:spPr>
        <p:txBody>
          <a:bodyPr wrap="square" rtlCol="0">
            <a:normAutofit/>
          </a:bodyPr>
          <a:lstStyle/>
          <a:p>
            <a:pPr algn="ctr"/>
            <a:r>
              <a:rPr lang="en-US"/>
              <a:t>District verifies which fees are eligible for reimbursement</a:t>
            </a:r>
          </a:p>
          <a:p>
            <a:pPr algn="ctr"/>
            <a:endParaRPr lang="en-US" sz="1400"/>
          </a:p>
        </p:txBody>
      </p:sp>
      <p:sp>
        <p:nvSpPr>
          <p:cNvPr id="78" name="TextBox 77">
            <a:extLst>
              <a:ext uri="{FF2B5EF4-FFF2-40B4-BE49-F238E27FC236}">
                <a16:creationId xmlns:a16="http://schemas.microsoft.com/office/drawing/2014/main" id="{BDBEE132-D29E-BA54-5BCF-97306BB70E3A}"/>
              </a:ext>
            </a:extLst>
          </p:cNvPr>
          <p:cNvSpPr txBox="1"/>
          <p:nvPr/>
        </p:nvSpPr>
        <p:spPr>
          <a:xfrm>
            <a:off x="5108293" y="5567341"/>
            <a:ext cx="1975413" cy="369332"/>
          </a:xfrm>
          <a:prstGeom prst="rect">
            <a:avLst/>
          </a:prstGeom>
          <a:noFill/>
        </p:spPr>
        <p:txBody>
          <a:bodyPr wrap="square" rtlCol="0">
            <a:spAutoFit/>
          </a:bodyPr>
          <a:lstStyle/>
          <a:p>
            <a:pPr algn="ctr"/>
            <a:r>
              <a:rPr lang="en-US" b="1"/>
              <a:t>Step 2</a:t>
            </a:r>
          </a:p>
        </p:txBody>
      </p:sp>
      <p:sp>
        <p:nvSpPr>
          <p:cNvPr id="79" name="TextBox 78">
            <a:extLst>
              <a:ext uri="{FF2B5EF4-FFF2-40B4-BE49-F238E27FC236}">
                <a16:creationId xmlns:a16="http://schemas.microsoft.com/office/drawing/2014/main" id="{238EEF7A-163F-D623-CA97-27AC0CFE38AF}"/>
              </a:ext>
            </a:extLst>
          </p:cNvPr>
          <p:cNvSpPr txBox="1"/>
          <p:nvPr/>
        </p:nvSpPr>
        <p:spPr>
          <a:xfrm>
            <a:off x="8616757" y="1975702"/>
            <a:ext cx="2918944" cy="2074932"/>
          </a:xfrm>
          <a:prstGeom prst="rect">
            <a:avLst/>
          </a:prstGeom>
          <a:noFill/>
        </p:spPr>
        <p:txBody>
          <a:bodyPr wrap="square" rtlCol="0">
            <a:normAutofit/>
          </a:bodyPr>
          <a:lstStyle/>
          <a:p>
            <a:pPr lvl="0"/>
            <a:r>
              <a:rPr lang="en-US"/>
              <a:t>District submits a reimbursement request form to TIA with attached documentation</a:t>
            </a:r>
          </a:p>
        </p:txBody>
      </p:sp>
      <p:sp>
        <p:nvSpPr>
          <p:cNvPr id="82" name="TextBox 81">
            <a:extLst>
              <a:ext uri="{FF2B5EF4-FFF2-40B4-BE49-F238E27FC236}">
                <a16:creationId xmlns:a16="http://schemas.microsoft.com/office/drawing/2014/main" id="{35FB9F69-970D-7058-967D-388DC7DCF93D}"/>
              </a:ext>
            </a:extLst>
          </p:cNvPr>
          <p:cNvSpPr txBox="1"/>
          <p:nvPr/>
        </p:nvSpPr>
        <p:spPr>
          <a:xfrm>
            <a:off x="9081733" y="5567341"/>
            <a:ext cx="1975413" cy="369332"/>
          </a:xfrm>
          <a:prstGeom prst="rect">
            <a:avLst/>
          </a:prstGeom>
          <a:noFill/>
        </p:spPr>
        <p:txBody>
          <a:bodyPr wrap="square" rtlCol="0">
            <a:spAutoFit/>
          </a:bodyPr>
          <a:lstStyle/>
          <a:p>
            <a:pPr algn="ctr"/>
            <a:r>
              <a:rPr lang="en-US" b="1"/>
              <a:t>Step 3</a:t>
            </a:r>
          </a:p>
        </p:txBody>
      </p:sp>
      <p:pic>
        <p:nvPicPr>
          <p:cNvPr id="2" name="Graphic 1">
            <a:extLst>
              <a:ext uri="{FF2B5EF4-FFF2-40B4-BE49-F238E27FC236}">
                <a16:creationId xmlns:a16="http://schemas.microsoft.com/office/drawing/2014/main" id="{2E97E6C2-B03A-8C73-8A8B-4C1A3634B785}"/>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8992" y="4631073"/>
            <a:ext cx="645899" cy="645899"/>
          </a:xfrm>
          <a:prstGeom prst="rect">
            <a:avLst/>
          </a:prstGeom>
        </p:spPr>
      </p:pic>
      <p:pic>
        <p:nvPicPr>
          <p:cNvPr id="4" name="Graphic 3">
            <a:extLst>
              <a:ext uri="{FF2B5EF4-FFF2-40B4-BE49-F238E27FC236}">
                <a16:creationId xmlns:a16="http://schemas.microsoft.com/office/drawing/2014/main" id="{3A406092-2B0E-7EFA-6BEB-3DF9D4D7F59C}"/>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760548" y="4649554"/>
            <a:ext cx="645899" cy="645899"/>
          </a:xfrm>
          <a:prstGeom prst="rect">
            <a:avLst/>
          </a:prstGeom>
        </p:spPr>
      </p:pic>
      <p:pic>
        <p:nvPicPr>
          <p:cNvPr id="11" name="Graphic 10">
            <a:extLst>
              <a:ext uri="{FF2B5EF4-FFF2-40B4-BE49-F238E27FC236}">
                <a16:creationId xmlns:a16="http://schemas.microsoft.com/office/drawing/2014/main" id="{D7F1B0E5-E3CB-DBBF-3675-BFA8C00C9B2D}"/>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771791" y="4665186"/>
            <a:ext cx="659844" cy="659844"/>
          </a:xfrm>
          <a:prstGeom prst="rect">
            <a:avLst/>
          </a:prstGeom>
        </p:spPr>
      </p:pic>
      <p:pic>
        <p:nvPicPr>
          <p:cNvPr id="17" name="Audio 16">
            <a:hlinkClick r:id="" action="ppaction://media"/>
            <a:extLst>
              <a:ext uri="{FF2B5EF4-FFF2-40B4-BE49-F238E27FC236}">
                <a16:creationId xmlns:a16="http://schemas.microsoft.com/office/drawing/2014/main" id="{AF884A04-E2A1-AB4F-9042-0B2E47B8ECE0}"/>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0886694"/>
      </p:ext>
    </p:extLst>
  </p:cSld>
  <p:clrMapOvr>
    <a:masterClrMapping/>
  </p:clrMapOvr>
  <mc:AlternateContent xmlns:mc="http://schemas.openxmlformats.org/markup-compatibility/2006" xmlns:p14="http://schemas.microsoft.com/office/powerpoint/2010/main">
    <mc:Choice Requires="p14">
      <p:transition spd="slow" p14:dur="2000" advTm="28734"/>
    </mc:Choice>
    <mc:Fallback xmlns="">
      <p:transition spd="slow" advTm="28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712F-030A-4DE1-92DB-29B41BECBDC6}"/>
              </a:ext>
            </a:extLst>
          </p:cNvPr>
          <p:cNvSpPr>
            <a:spLocks noGrp="1"/>
          </p:cNvSpPr>
          <p:nvPr>
            <p:ph type="title"/>
          </p:nvPr>
        </p:nvSpPr>
        <p:spPr/>
        <p:txBody>
          <a:bodyPr/>
          <a:lstStyle/>
          <a:p>
            <a:r>
              <a:rPr lang="en-US"/>
              <a:t>NBCT Financial Records</a:t>
            </a:r>
          </a:p>
        </p:txBody>
      </p:sp>
      <p:sp>
        <p:nvSpPr>
          <p:cNvPr id="7" name="Rectangle 6">
            <a:extLst>
              <a:ext uri="{FF2B5EF4-FFF2-40B4-BE49-F238E27FC236}">
                <a16:creationId xmlns:a16="http://schemas.microsoft.com/office/drawing/2014/main" id="{87B5D365-1F0D-4269-9199-B28AAF72D91F}"/>
              </a:ext>
              <a:ext uri="{C183D7F6-B498-43B3-948B-1728B52AA6E4}">
                <adec:decorative xmlns:adec="http://schemas.microsoft.com/office/drawing/2017/decorative" val="1"/>
              </a:ext>
            </a:extLst>
          </p:cNvPr>
          <p:cNvSpPr/>
          <p:nvPr/>
        </p:nvSpPr>
        <p:spPr>
          <a:xfrm>
            <a:off x="4359293" y="1526613"/>
            <a:ext cx="813954" cy="417404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age of financial statement from NBPTS">
            <a:extLst>
              <a:ext uri="{FF2B5EF4-FFF2-40B4-BE49-F238E27FC236}">
                <a16:creationId xmlns:a16="http://schemas.microsoft.com/office/drawing/2014/main" id="{B89D8EA3-750F-C275-604A-DCD85D7B24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3617" y="1728524"/>
            <a:ext cx="3745773" cy="4187438"/>
          </a:xfrm>
          <a:prstGeom prst="rect">
            <a:avLst/>
          </a:prstGeom>
        </p:spPr>
      </p:pic>
      <p:sp>
        <p:nvSpPr>
          <p:cNvPr id="8" name="Text Placeholder 22">
            <a:extLst>
              <a:ext uri="{FF2B5EF4-FFF2-40B4-BE49-F238E27FC236}">
                <a16:creationId xmlns:a16="http://schemas.microsoft.com/office/drawing/2014/main" id="{3A41A509-D3FE-4440-8CE6-D78002D57E47}"/>
              </a:ext>
            </a:extLst>
          </p:cNvPr>
          <p:cNvSpPr txBox="1">
            <a:spLocks/>
          </p:cNvSpPr>
          <p:nvPr/>
        </p:nvSpPr>
        <p:spPr>
          <a:xfrm>
            <a:off x="6096000" y="1526613"/>
            <a:ext cx="5508395" cy="417404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pPr>
            <a:r>
              <a:rPr lang="en-US" sz="2000" b="1" dirty="0"/>
              <a:t>PDF</a:t>
            </a:r>
            <a:r>
              <a:rPr lang="en-US" sz="2000" dirty="0"/>
              <a:t> record from </a:t>
            </a:r>
            <a:r>
              <a:rPr lang="en-US" sz="2000" dirty="0">
                <a:hlinkClick r:id="rId5"/>
              </a:rPr>
              <a:t>NBPTS account</a:t>
            </a:r>
            <a:endParaRPr lang="en-US" sz="2000" dirty="0"/>
          </a:p>
          <a:p>
            <a:pPr marL="285750" indent="-285750">
              <a:lnSpc>
                <a:spcPct val="150000"/>
              </a:lnSpc>
            </a:pPr>
            <a:r>
              <a:rPr lang="en-US" sz="2000" dirty="0"/>
              <a:t>Candidate name and ID</a:t>
            </a:r>
          </a:p>
          <a:p>
            <a:pPr marL="285750" indent="-285750">
              <a:lnSpc>
                <a:spcPct val="150000"/>
              </a:lnSpc>
            </a:pPr>
            <a:r>
              <a:rPr lang="en-US" sz="2000" dirty="0"/>
              <a:t>Year of certification</a:t>
            </a:r>
          </a:p>
          <a:p>
            <a:pPr marL="285750" indent="-285750">
              <a:lnSpc>
                <a:spcPct val="150000"/>
              </a:lnSpc>
            </a:pPr>
            <a:r>
              <a:rPr lang="en-US" sz="2000" dirty="0"/>
              <a:t>Itemized charges</a:t>
            </a:r>
          </a:p>
          <a:p>
            <a:pPr marL="742950" lvl="1" indent="-285750">
              <a:lnSpc>
                <a:spcPct val="150000"/>
              </a:lnSpc>
            </a:pPr>
            <a:r>
              <a:rPr lang="en-US" sz="2000" dirty="0"/>
              <a:t>Component</a:t>
            </a:r>
          </a:p>
          <a:p>
            <a:pPr marL="742950" lvl="1" indent="-285750">
              <a:lnSpc>
                <a:spcPct val="150000"/>
              </a:lnSpc>
            </a:pPr>
            <a:r>
              <a:rPr lang="en-US" sz="2000" dirty="0"/>
              <a:t>Date</a:t>
            </a:r>
          </a:p>
          <a:p>
            <a:pPr marL="742950" lvl="1" indent="-285750">
              <a:lnSpc>
                <a:spcPct val="150000"/>
              </a:lnSpc>
            </a:pPr>
            <a:r>
              <a:rPr lang="en-US" sz="2000" dirty="0"/>
              <a:t>Method of payment</a:t>
            </a:r>
          </a:p>
          <a:p>
            <a:pPr marL="742950" lvl="1" indent="-285750">
              <a:lnSpc>
                <a:spcPct val="150000"/>
              </a:lnSpc>
            </a:pPr>
            <a:r>
              <a:rPr lang="en-US" sz="2000" dirty="0"/>
              <a:t>Amount paid</a:t>
            </a:r>
          </a:p>
        </p:txBody>
      </p:sp>
      <p:pic>
        <p:nvPicPr>
          <p:cNvPr id="4" name="Audio 10" descr="Speaker icon">
            <a:hlinkClick r:id="" action="ppaction://media"/>
            <a:extLst>
              <a:ext uri="{FF2B5EF4-FFF2-40B4-BE49-F238E27FC236}">
                <a16:creationId xmlns:a16="http://schemas.microsoft.com/office/drawing/2014/main" id="{C1E0C851-1022-8311-FBDF-2F1C9AA63C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59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B4E1-E9B0-3C62-B415-968D58B9F694}"/>
              </a:ext>
            </a:extLst>
          </p:cNvPr>
          <p:cNvSpPr>
            <a:spLocks noGrp="1"/>
          </p:cNvSpPr>
          <p:nvPr>
            <p:ph type="title"/>
          </p:nvPr>
        </p:nvSpPr>
        <p:spPr/>
        <p:txBody>
          <a:bodyPr/>
          <a:lstStyle/>
          <a:p>
            <a:r>
              <a:rPr lang="en-US"/>
              <a:t>Payment Documentation </a:t>
            </a:r>
          </a:p>
        </p:txBody>
      </p:sp>
      <p:sp>
        <p:nvSpPr>
          <p:cNvPr id="3" name="Text Placeholder 2">
            <a:extLst>
              <a:ext uri="{FF2B5EF4-FFF2-40B4-BE49-F238E27FC236}">
                <a16:creationId xmlns:a16="http://schemas.microsoft.com/office/drawing/2014/main" id="{AB465327-A885-F743-56F5-853344144664}"/>
              </a:ext>
            </a:extLst>
          </p:cNvPr>
          <p:cNvSpPr>
            <a:spLocks noGrp="1"/>
          </p:cNvSpPr>
          <p:nvPr>
            <p:ph type="body" sz="quarter" idx="14"/>
          </p:nvPr>
        </p:nvSpPr>
        <p:spPr/>
        <p:txBody>
          <a:bodyPr/>
          <a:lstStyle/>
          <a:p>
            <a:r>
              <a:rPr lang="en-US" i="1"/>
              <a:t>What if the NBCT cannot find documentation in their NBPTS account?</a:t>
            </a:r>
          </a:p>
        </p:txBody>
      </p:sp>
      <p:sp>
        <p:nvSpPr>
          <p:cNvPr id="4" name="Text Placeholder 3">
            <a:extLst>
              <a:ext uri="{FF2B5EF4-FFF2-40B4-BE49-F238E27FC236}">
                <a16:creationId xmlns:a16="http://schemas.microsoft.com/office/drawing/2014/main" id="{A01D70D9-0E92-B6C1-4F63-75754442C02D}"/>
              </a:ext>
            </a:extLst>
          </p:cNvPr>
          <p:cNvSpPr>
            <a:spLocks noGrp="1"/>
          </p:cNvSpPr>
          <p:nvPr>
            <p:ph type="body" sz="quarter" idx="13"/>
          </p:nvPr>
        </p:nvSpPr>
        <p:spPr/>
        <p:txBody>
          <a:bodyPr/>
          <a:lstStyle/>
          <a:p>
            <a:r>
              <a:rPr lang="en-US" sz="2400"/>
              <a:t>TEA will also accept PDF documentation in place of a financial statement:</a:t>
            </a:r>
          </a:p>
          <a:p>
            <a:pPr marL="457200" indent="-457200">
              <a:buFont typeface="Arial" panose="020B0604020202020204" pitchFamily="34" charset="0"/>
              <a:buChar char="•"/>
            </a:pPr>
            <a:r>
              <a:rPr lang="en-US" sz="2400"/>
              <a:t>NBPTS line item in personal credit card statement; or</a:t>
            </a:r>
          </a:p>
          <a:p>
            <a:pPr marL="457200" indent="-457200">
              <a:buFont typeface="Arial" panose="020B0604020202020204" pitchFamily="34" charset="0"/>
              <a:buChar char="•"/>
            </a:pPr>
            <a:r>
              <a:rPr lang="en-US" sz="2400"/>
              <a:t>Original email receipt from NBPTS; or</a:t>
            </a:r>
          </a:p>
          <a:p>
            <a:pPr marL="457200" indent="-457200">
              <a:buFont typeface="Arial" panose="020B0604020202020204" pitchFamily="34" charset="0"/>
              <a:buChar char="•"/>
            </a:pPr>
            <a:r>
              <a:rPr lang="en-US" sz="2400"/>
              <a:t>Email confirmation of payment from NBPTS customer service</a:t>
            </a:r>
          </a:p>
          <a:p>
            <a:pPr marL="457200" indent="-457200">
              <a:buFont typeface="Arial" panose="020B0604020202020204" pitchFamily="34" charset="0"/>
              <a:buChar char="•"/>
            </a:pPr>
            <a:r>
              <a:rPr lang="en-US" sz="2400" i="1"/>
              <a:t>Must include dates of payment(s) and payment method</a:t>
            </a:r>
          </a:p>
          <a:p>
            <a:endParaRPr lang="en-US"/>
          </a:p>
        </p:txBody>
      </p:sp>
      <p:pic>
        <p:nvPicPr>
          <p:cNvPr id="8" name="Audio 7">
            <a:hlinkClick r:id="" action="ppaction://media"/>
            <a:extLst>
              <a:ext uri="{FF2B5EF4-FFF2-40B4-BE49-F238E27FC236}">
                <a16:creationId xmlns:a16="http://schemas.microsoft.com/office/drawing/2014/main" id="{D2589733-892E-776C-86FF-FB8747CF4E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3416778"/>
      </p:ext>
    </p:extLst>
  </p:cSld>
  <p:clrMapOvr>
    <a:masterClrMapping/>
  </p:clrMapOvr>
  <mc:AlternateContent xmlns:mc="http://schemas.openxmlformats.org/markup-compatibility/2006" xmlns:p14="http://schemas.microsoft.com/office/powerpoint/2010/main">
    <mc:Choice Requires="p14">
      <p:transition spd="slow" p14:dur="2000" advTm="17137"/>
    </mc:Choice>
    <mc:Fallback xmlns="">
      <p:transition spd="slow" advTm="17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D1EA-E6A1-4058-FA33-FBFC4DFDFAB8}"/>
              </a:ext>
            </a:extLst>
          </p:cNvPr>
          <p:cNvSpPr>
            <a:spLocks noGrp="1"/>
          </p:cNvSpPr>
          <p:nvPr>
            <p:ph type="title"/>
          </p:nvPr>
        </p:nvSpPr>
        <p:spPr/>
        <p:txBody>
          <a:bodyPr/>
          <a:lstStyle/>
          <a:p>
            <a:r>
              <a:rPr lang="en-US"/>
              <a:t>Fee Reimbursement Request Form</a:t>
            </a:r>
          </a:p>
        </p:txBody>
      </p:sp>
      <p:sp>
        <p:nvSpPr>
          <p:cNvPr id="3" name="Content Placeholder 2">
            <a:extLst>
              <a:ext uri="{FF2B5EF4-FFF2-40B4-BE49-F238E27FC236}">
                <a16:creationId xmlns:a16="http://schemas.microsoft.com/office/drawing/2014/main" id="{8F59EFF3-28AD-8DB1-789C-827C29222AA1}"/>
              </a:ext>
            </a:extLst>
          </p:cNvPr>
          <p:cNvSpPr>
            <a:spLocks noGrp="1"/>
          </p:cNvSpPr>
          <p:nvPr>
            <p:ph sz="half" idx="1"/>
          </p:nvPr>
        </p:nvSpPr>
        <p:spPr/>
        <p:txBody>
          <a:bodyPr/>
          <a:lstStyle/>
          <a:p>
            <a:pPr marL="285750" indent="-285750" algn="l">
              <a:lnSpc>
                <a:spcPct val="150000"/>
              </a:lnSpc>
              <a:buFont typeface="Arial" panose="020B0604020202020204" pitchFamily="34" charset="0"/>
              <a:buChar char="•"/>
            </a:pPr>
            <a:r>
              <a:rPr lang="en-US" sz="1800" b="0" i="0" dirty="0">
                <a:effectLst/>
                <a:latin typeface="+mn-lt"/>
              </a:rPr>
              <a:t>Excel File, submitte</a:t>
            </a:r>
            <a:r>
              <a:rPr lang="en-US" sz="1800" dirty="0">
                <a:latin typeface="+mn-lt"/>
              </a:rPr>
              <a:t>d through Qualtrics</a:t>
            </a:r>
          </a:p>
          <a:p>
            <a:pPr marL="285750" indent="-285750" algn="l">
              <a:lnSpc>
                <a:spcPct val="150000"/>
              </a:lnSpc>
              <a:buFont typeface="Arial" panose="020B0604020202020204" pitchFamily="34" charset="0"/>
              <a:buChar char="•"/>
            </a:pPr>
            <a:r>
              <a:rPr lang="en-US" sz="1800" b="0" i="0" dirty="0">
                <a:effectLst/>
                <a:latin typeface="+mn-lt"/>
              </a:rPr>
              <a:t>Instructions embedded</a:t>
            </a:r>
          </a:p>
          <a:p>
            <a:pPr marL="285750" indent="-285750" algn="l">
              <a:lnSpc>
                <a:spcPct val="150000"/>
              </a:lnSpc>
              <a:buFont typeface="Arial" panose="020B0604020202020204" pitchFamily="34" charset="0"/>
              <a:buChar char="•"/>
            </a:pPr>
            <a:r>
              <a:rPr lang="en-US" sz="1800" b="0" i="0" dirty="0">
                <a:effectLst/>
                <a:latin typeface="+mn-lt"/>
              </a:rPr>
              <a:t>NBCT and District Identifying Information</a:t>
            </a:r>
          </a:p>
          <a:p>
            <a:pPr marL="285750" indent="-285750">
              <a:lnSpc>
                <a:spcPct val="150000"/>
              </a:lnSpc>
              <a:buFont typeface="Arial" panose="020B0604020202020204" pitchFamily="34" charset="0"/>
              <a:buChar char="•"/>
            </a:pPr>
            <a:r>
              <a:rPr lang="en-US" sz="1800" dirty="0">
                <a:latin typeface="+mn-lt"/>
              </a:rPr>
              <a:t>Reimbursement Details</a:t>
            </a:r>
          </a:p>
          <a:p>
            <a:pPr marL="742950" lvl="1" indent="-285750">
              <a:lnSpc>
                <a:spcPct val="150000"/>
              </a:lnSpc>
              <a:buFont typeface="Arial" panose="020B0604020202020204" pitchFamily="34" charset="0"/>
              <a:buChar char="•"/>
            </a:pPr>
            <a:r>
              <a:rPr lang="en-US" sz="1800" dirty="0">
                <a:latin typeface="+mn-lt"/>
              </a:rPr>
              <a:t>Amount Paid and method of payment</a:t>
            </a:r>
            <a:endParaRPr lang="en-US" sz="1800" dirty="0">
              <a:latin typeface="+mn-lt"/>
              <a:cs typeface="Calibri" panose="020F0502020204030204"/>
            </a:endParaRPr>
          </a:p>
          <a:p>
            <a:pPr marL="742950" lvl="1" indent="-285750">
              <a:lnSpc>
                <a:spcPct val="150000"/>
              </a:lnSpc>
              <a:buFont typeface="Arial" panose="020B0604020202020204" pitchFamily="34" charset="0"/>
              <a:buChar char="•"/>
            </a:pPr>
            <a:r>
              <a:rPr lang="en-US" sz="1800" dirty="0">
                <a:latin typeface="+mn-lt"/>
              </a:rPr>
              <a:t>Specify Certification, Renewal, MOC</a:t>
            </a:r>
            <a:endParaRPr lang="en-US" sz="1800" dirty="0">
              <a:latin typeface="+mn-lt"/>
              <a:cs typeface="Calibri" panose="020F0502020204030204"/>
            </a:endParaRPr>
          </a:p>
          <a:p>
            <a:pPr marL="742950" lvl="1" indent="-285750">
              <a:lnSpc>
                <a:spcPct val="150000"/>
              </a:lnSpc>
              <a:buFont typeface="Arial" panose="020B0604020202020204" pitchFamily="34" charset="0"/>
              <a:buChar char="•"/>
            </a:pPr>
            <a:r>
              <a:rPr lang="en-US" sz="1800" dirty="0">
                <a:latin typeface="+mn-lt"/>
              </a:rPr>
              <a:t>Year of certification/renewal</a:t>
            </a:r>
            <a:endParaRPr lang="en-US" sz="1800" dirty="0">
              <a:latin typeface="+mn-lt"/>
              <a:cs typeface="Calibri" panose="020F0502020204030204"/>
            </a:endParaRPr>
          </a:p>
          <a:p>
            <a:pPr marL="742950" lvl="1" indent="-285750">
              <a:lnSpc>
                <a:spcPct val="150000"/>
              </a:lnSpc>
              <a:buFont typeface="Arial" panose="020B0604020202020204" pitchFamily="34" charset="0"/>
              <a:buChar char="•"/>
            </a:pPr>
            <a:r>
              <a:rPr lang="en-US" sz="1800" dirty="0">
                <a:latin typeface="+mn-lt"/>
              </a:rPr>
              <a:t>Date NBCT was reimbursed if applicable</a:t>
            </a:r>
            <a:endParaRPr lang="en-US" sz="1800" dirty="0">
              <a:latin typeface="+mn-lt"/>
              <a:cs typeface="Calibri" panose="020F0502020204030204"/>
            </a:endParaRPr>
          </a:p>
          <a:p>
            <a:endParaRPr lang="en-US" dirty="0"/>
          </a:p>
        </p:txBody>
      </p:sp>
      <p:pic>
        <p:nvPicPr>
          <p:cNvPr id="9" name="Content Placeholder 8" descr="Image of Excel file to show example of what it looks like when opened">
            <a:extLst>
              <a:ext uri="{FF2B5EF4-FFF2-40B4-BE49-F238E27FC236}">
                <a16:creationId xmlns:a16="http://schemas.microsoft.com/office/drawing/2014/main" id="{B5CB542A-827D-58C7-B1C7-62368F844483}"/>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5744915" y="1630616"/>
            <a:ext cx="5842719" cy="3349757"/>
          </a:xfrm>
        </p:spPr>
      </p:pic>
      <p:pic>
        <p:nvPicPr>
          <p:cNvPr id="6" name="Audio 10" descr="Speaker icon">
            <a:hlinkClick r:id="" action="ppaction://media"/>
            <a:extLst>
              <a:ext uri="{FF2B5EF4-FFF2-40B4-BE49-F238E27FC236}">
                <a16:creationId xmlns:a16="http://schemas.microsoft.com/office/drawing/2014/main" id="{707633C2-A7CA-44BA-9359-1CE7D94B12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473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96341-666B-CDA1-053C-639C7681D0D4}"/>
              </a:ext>
            </a:extLst>
          </p:cNvPr>
          <p:cNvSpPr>
            <a:spLocks noGrp="1"/>
          </p:cNvSpPr>
          <p:nvPr>
            <p:ph type="title"/>
          </p:nvPr>
        </p:nvSpPr>
        <p:spPr/>
        <p:txBody>
          <a:bodyPr/>
          <a:lstStyle/>
          <a:p>
            <a:r>
              <a:rPr lang="en-US"/>
              <a:t>District Submission Requirements</a:t>
            </a:r>
          </a:p>
        </p:txBody>
      </p:sp>
      <p:pic>
        <p:nvPicPr>
          <p:cNvPr id="5" name="Content Placeholder 4" descr="Image of Request Form">
            <a:extLst>
              <a:ext uri="{FF2B5EF4-FFF2-40B4-BE49-F238E27FC236}">
                <a16:creationId xmlns:a16="http://schemas.microsoft.com/office/drawing/2014/main" id="{50DDCE0A-36BB-0DB4-344D-39661BAC5DC1}"/>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1305067" y="1535113"/>
            <a:ext cx="3766554" cy="4861109"/>
          </a:xfrm>
          <a:prstGeom prst="rect">
            <a:avLst/>
          </a:prstGeom>
        </p:spPr>
      </p:pic>
      <p:sp>
        <p:nvSpPr>
          <p:cNvPr id="4" name="Content Placeholder 3">
            <a:extLst>
              <a:ext uri="{FF2B5EF4-FFF2-40B4-BE49-F238E27FC236}">
                <a16:creationId xmlns:a16="http://schemas.microsoft.com/office/drawing/2014/main" id="{2C264850-EC72-E70A-ED47-3DC2E392AA98}"/>
              </a:ext>
            </a:extLst>
          </p:cNvPr>
          <p:cNvSpPr>
            <a:spLocks noGrp="1"/>
          </p:cNvSpPr>
          <p:nvPr>
            <p:ph sz="half" idx="2"/>
          </p:nvPr>
        </p:nvSpPr>
        <p:spPr/>
        <p:txBody>
          <a:bodyPr>
            <a:normAutofit lnSpcReduction="10000"/>
          </a:bodyPr>
          <a:lstStyle/>
          <a:p>
            <a:pPr marL="0" indent="0" algn="l">
              <a:lnSpc>
                <a:spcPct val="150000"/>
              </a:lnSpc>
              <a:buNone/>
            </a:pPr>
            <a:r>
              <a:rPr lang="en-US" sz="1800" dirty="0">
                <a:latin typeface="+mn-lt"/>
              </a:rPr>
              <a:t>1. Completed Request Form</a:t>
            </a:r>
          </a:p>
          <a:p>
            <a:pPr marL="0" indent="0" algn="l">
              <a:lnSpc>
                <a:spcPct val="150000"/>
              </a:lnSpc>
              <a:buNone/>
            </a:pPr>
            <a:r>
              <a:rPr lang="en-US" sz="1800" dirty="0">
                <a:latin typeface="+mn-lt"/>
              </a:rPr>
              <a:t>2. Assurances with Superintendent Signature</a:t>
            </a:r>
          </a:p>
          <a:p>
            <a:pPr lvl="1">
              <a:lnSpc>
                <a:spcPct val="150000"/>
              </a:lnSpc>
            </a:pPr>
            <a:r>
              <a:rPr lang="en-US" sz="1800" dirty="0">
                <a:latin typeface="+mn-lt"/>
              </a:rPr>
              <a:t>Arrange for superintendent sign-off</a:t>
            </a:r>
          </a:p>
          <a:p>
            <a:pPr lvl="1">
              <a:lnSpc>
                <a:spcPct val="150000"/>
              </a:lnSpc>
            </a:pPr>
            <a:r>
              <a:rPr lang="en-US" sz="1800" dirty="0">
                <a:latin typeface="+mn-lt"/>
              </a:rPr>
              <a:t>Consult with legal if needed</a:t>
            </a:r>
          </a:p>
          <a:p>
            <a:pPr marL="0" indent="0">
              <a:lnSpc>
                <a:spcPct val="150000"/>
              </a:lnSpc>
              <a:buNone/>
            </a:pPr>
            <a:r>
              <a:rPr lang="en-US" sz="1800" dirty="0">
                <a:latin typeface="+mn-lt"/>
              </a:rPr>
              <a:t>3. Supporting Documentation</a:t>
            </a:r>
          </a:p>
          <a:p>
            <a:pPr marL="457200" lvl="1" indent="0">
              <a:lnSpc>
                <a:spcPct val="150000"/>
              </a:lnSpc>
              <a:buNone/>
            </a:pPr>
            <a:r>
              <a:rPr lang="en-US" sz="1800" dirty="0">
                <a:latin typeface="+mn-lt"/>
              </a:rPr>
              <a:t>NBCT financial statement(s) and/or 3</a:t>
            </a:r>
            <a:r>
              <a:rPr lang="en-US" sz="1800" baseline="30000" dirty="0">
                <a:latin typeface="+mn-lt"/>
              </a:rPr>
              <a:t>rd</a:t>
            </a:r>
            <a:r>
              <a:rPr lang="en-US" sz="1800" dirty="0">
                <a:latin typeface="+mn-lt"/>
              </a:rPr>
              <a:t> party payer report</a:t>
            </a:r>
          </a:p>
          <a:p>
            <a:pPr marL="0" indent="0">
              <a:lnSpc>
                <a:spcPct val="150000"/>
              </a:lnSpc>
              <a:buNone/>
            </a:pPr>
            <a:r>
              <a:rPr lang="en-US" sz="1800" dirty="0">
                <a:latin typeface="Calibri" panose="020F0502020204030204"/>
                <a:cs typeface="Calibri" panose="020F0502020204030204"/>
              </a:rPr>
              <a:t>Zip all files and submit via Qualtrics by March 31, 2024.</a:t>
            </a:r>
          </a:p>
          <a:p>
            <a:endParaRPr lang="en-US" dirty="0"/>
          </a:p>
        </p:txBody>
      </p:sp>
      <p:pic>
        <p:nvPicPr>
          <p:cNvPr id="6" name="Audio 10" descr="Speaker icon">
            <a:hlinkClick r:id="" action="ppaction://media"/>
            <a:extLst>
              <a:ext uri="{FF2B5EF4-FFF2-40B4-BE49-F238E27FC236}">
                <a16:creationId xmlns:a16="http://schemas.microsoft.com/office/drawing/2014/main" id="{1C39F4B9-C435-EB5E-8B12-6C7ACFCAAB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980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FE1F9-C51A-4406-4535-EEC64400ACEA}"/>
              </a:ext>
            </a:extLst>
          </p:cNvPr>
          <p:cNvSpPr>
            <a:spLocks noGrp="1"/>
          </p:cNvSpPr>
          <p:nvPr>
            <p:ph type="title"/>
          </p:nvPr>
        </p:nvSpPr>
        <p:spPr/>
        <p:txBody>
          <a:bodyPr/>
          <a:lstStyle/>
          <a:p>
            <a:r>
              <a:rPr lang="en-US"/>
              <a:t>What will TEA verify? </a:t>
            </a:r>
          </a:p>
        </p:txBody>
      </p:sp>
      <p:sp>
        <p:nvSpPr>
          <p:cNvPr id="5" name="Text Placeholder 4">
            <a:extLst>
              <a:ext uri="{FF2B5EF4-FFF2-40B4-BE49-F238E27FC236}">
                <a16:creationId xmlns:a16="http://schemas.microsoft.com/office/drawing/2014/main" id="{01216EB6-5473-3EBC-4F6B-B91EF676B245}"/>
              </a:ext>
            </a:extLst>
          </p:cNvPr>
          <p:cNvSpPr>
            <a:spLocks noGrp="1"/>
          </p:cNvSpPr>
          <p:nvPr>
            <p:ph type="body" idx="1"/>
          </p:nvPr>
        </p:nvSpPr>
        <p:spPr/>
        <p:txBody>
          <a:bodyPr/>
          <a:lstStyle/>
          <a:p>
            <a:r>
              <a:rPr lang="en-US" dirty="0"/>
              <a:t>TEA Will Verify…</a:t>
            </a:r>
          </a:p>
        </p:txBody>
      </p:sp>
      <p:sp>
        <p:nvSpPr>
          <p:cNvPr id="3" name="Content Placeholder 2">
            <a:extLst>
              <a:ext uri="{FF2B5EF4-FFF2-40B4-BE49-F238E27FC236}">
                <a16:creationId xmlns:a16="http://schemas.microsoft.com/office/drawing/2014/main" id="{A858742F-327A-D4CC-12D0-695B73D52108}"/>
              </a:ext>
            </a:extLst>
          </p:cNvPr>
          <p:cNvSpPr>
            <a:spLocks noGrp="1"/>
          </p:cNvSpPr>
          <p:nvPr>
            <p:ph sz="half" idx="2"/>
          </p:nvPr>
        </p:nvSpPr>
        <p:spPr>
          <a:xfrm>
            <a:off x="1139590" y="2487168"/>
            <a:ext cx="4431242" cy="3480834"/>
          </a:xfrm>
        </p:spPr>
        <p:txBody>
          <a:bodyPr/>
          <a:lstStyle/>
          <a:p>
            <a:pPr marL="0" indent="0">
              <a:buNone/>
            </a:pPr>
            <a:r>
              <a:rPr lang="en-US" sz="2000" dirty="0"/>
              <a:t>NBCT identity and year of certification</a:t>
            </a:r>
          </a:p>
          <a:p>
            <a:pPr marL="0" indent="0">
              <a:buNone/>
            </a:pPr>
            <a:endParaRPr lang="en-US" sz="2000" dirty="0"/>
          </a:p>
          <a:p>
            <a:pPr marL="0" indent="0">
              <a:buNone/>
            </a:pPr>
            <a:r>
              <a:rPr lang="en-US" sz="2000" dirty="0"/>
              <a:t>Fees paid</a:t>
            </a:r>
          </a:p>
          <a:p>
            <a:pPr marL="0" indent="0">
              <a:buNone/>
            </a:pPr>
            <a:endParaRPr lang="en-US" sz="2000" dirty="0"/>
          </a:p>
          <a:p>
            <a:pPr marL="0" indent="0">
              <a:buNone/>
            </a:pPr>
            <a:r>
              <a:rPr lang="en-US" sz="2000" dirty="0"/>
              <a:t>Method of payment</a:t>
            </a:r>
          </a:p>
          <a:p>
            <a:pPr marL="0" indent="0">
              <a:buNone/>
            </a:pPr>
            <a:endParaRPr lang="en-US" sz="2000" dirty="0"/>
          </a:p>
          <a:p>
            <a:pPr marL="0" indent="0">
              <a:buNone/>
            </a:pPr>
            <a:r>
              <a:rPr lang="en-US" sz="2000" dirty="0"/>
              <a:t>Compliance with TEC §48.112 and TEC    §21.3521</a:t>
            </a:r>
          </a:p>
          <a:p>
            <a:endParaRPr lang="en-US" dirty="0"/>
          </a:p>
        </p:txBody>
      </p:sp>
      <p:sp>
        <p:nvSpPr>
          <p:cNvPr id="10" name="Text Placeholder 9">
            <a:extLst>
              <a:ext uri="{FF2B5EF4-FFF2-40B4-BE49-F238E27FC236}">
                <a16:creationId xmlns:a16="http://schemas.microsoft.com/office/drawing/2014/main" id="{6960ED6D-CABE-FC55-E330-97609A3536A5}"/>
              </a:ext>
            </a:extLst>
          </p:cNvPr>
          <p:cNvSpPr>
            <a:spLocks noGrp="1"/>
          </p:cNvSpPr>
          <p:nvPr>
            <p:ph type="body" sz="quarter" idx="3"/>
          </p:nvPr>
        </p:nvSpPr>
        <p:spPr/>
        <p:txBody>
          <a:bodyPr/>
          <a:lstStyle/>
          <a:p>
            <a:r>
              <a:rPr lang="en-US" dirty="0"/>
              <a:t>TEA Will NOT Verify…</a:t>
            </a:r>
          </a:p>
        </p:txBody>
      </p:sp>
      <p:sp>
        <p:nvSpPr>
          <p:cNvPr id="4" name="Content Placeholder 3">
            <a:extLst>
              <a:ext uri="{FF2B5EF4-FFF2-40B4-BE49-F238E27FC236}">
                <a16:creationId xmlns:a16="http://schemas.microsoft.com/office/drawing/2014/main" id="{FE4E61B8-B597-F626-1F8D-B55E970C34E1}"/>
              </a:ext>
            </a:extLst>
          </p:cNvPr>
          <p:cNvSpPr>
            <a:spLocks noGrp="1"/>
          </p:cNvSpPr>
          <p:nvPr>
            <p:ph sz="quarter" idx="4"/>
          </p:nvPr>
        </p:nvSpPr>
        <p:spPr>
          <a:xfrm>
            <a:off x="7341656" y="2487168"/>
            <a:ext cx="4431243" cy="3480834"/>
          </a:xfrm>
        </p:spPr>
        <p:txBody>
          <a:bodyPr/>
          <a:lstStyle/>
          <a:p>
            <a:pPr marL="0" indent="0">
              <a:buNone/>
            </a:pPr>
            <a:r>
              <a:rPr lang="en-US" sz="2000" dirty="0"/>
              <a:t>NBCT’s current position or employer</a:t>
            </a:r>
            <a:endParaRPr lang="en-US" sz="2400" dirty="0"/>
          </a:p>
          <a:p>
            <a:pPr marL="0" indent="0">
              <a:buNone/>
            </a:pPr>
            <a:endParaRPr lang="en-US" sz="2400" dirty="0"/>
          </a:p>
          <a:p>
            <a:pPr marL="0" indent="0">
              <a:buNone/>
            </a:pPr>
            <a:r>
              <a:rPr lang="en-US" sz="2000" dirty="0"/>
              <a:t>NBCT’s TIA Designation status</a:t>
            </a:r>
            <a:endParaRPr lang="en-US" sz="2000" dirty="0">
              <a:cs typeface="Calibri"/>
            </a:endParaRPr>
          </a:p>
          <a:p>
            <a:endParaRPr lang="en-US" dirty="0"/>
          </a:p>
        </p:txBody>
      </p:sp>
      <p:pic>
        <p:nvPicPr>
          <p:cNvPr id="6" name="Graphic 5">
            <a:extLst>
              <a:ext uri="{FF2B5EF4-FFF2-40B4-BE49-F238E27FC236}">
                <a16:creationId xmlns:a16="http://schemas.microsoft.com/office/drawing/2014/main" id="{32B9F947-3467-7249-AA0F-DC447FAF7F4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111" y="2487168"/>
            <a:ext cx="677158" cy="677158"/>
          </a:xfrm>
          <a:prstGeom prst="rect">
            <a:avLst/>
          </a:prstGeom>
        </p:spPr>
      </p:pic>
      <p:pic>
        <p:nvPicPr>
          <p:cNvPr id="7" name="Graphic 6">
            <a:extLst>
              <a:ext uri="{FF2B5EF4-FFF2-40B4-BE49-F238E27FC236}">
                <a16:creationId xmlns:a16="http://schemas.microsoft.com/office/drawing/2014/main" id="{C3E7A244-1107-7A2D-3677-B73049B4EC9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111" y="3344752"/>
            <a:ext cx="677158" cy="677158"/>
          </a:xfrm>
          <a:prstGeom prst="rect">
            <a:avLst/>
          </a:prstGeom>
        </p:spPr>
      </p:pic>
      <p:pic>
        <p:nvPicPr>
          <p:cNvPr id="8" name="Graphic 7">
            <a:extLst>
              <a:ext uri="{FF2B5EF4-FFF2-40B4-BE49-F238E27FC236}">
                <a16:creationId xmlns:a16="http://schemas.microsoft.com/office/drawing/2014/main" id="{F767B53E-9330-DD46-5CEE-7812B069077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111" y="4202336"/>
            <a:ext cx="677158" cy="677158"/>
          </a:xfrm>
          <a:prstGeom prst="rect">
            <a:avLst/>
          </a:prstGeom>
        </p:spPr>
      </p:pic>
      <p:pic>
        <p:nvPicPr>
          <p:cNvPr id="9" name="Graphic 8">
            <a:extLst>
              <a:ext uri="{FF2B5EF4-FFF2-40B4-BE49-F238E27FC236}">
                <a16:creationId xmlns:a16="http://schemas.microsoft.com/office/drawing/2014/main" id="{35656113-6712-743C-58FC-29BCE92E701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111" y="5059919"/>
            <a:ext cx="677158" cy="677158"/>
          </a:xfrm>
          <a:prstGeom prst="rect">
            <a:avLst/>
          </a:prstGeom>
        </p:spPr>
      </p:pic>
      <p:pic>
        <p:nvPicPr>
          <p:cNvPr id="11" name="Graphic 10">
            <a:extLst>
              <a:ext uri="{FF2B5EF4-FFF2-40B4-BE49-F238E27FC236}">
                <a16:creationId xmlns:a16="http://schemas.microsoft.com/office/drawing/2014/main" id="{E67A8B85-9084-A487-5275-AF5ED2918BDB}"/>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23492" y="2379241"/>
            <a:ext cx="760429" cy="760429"/>
          </a:xfrm>
          <a:prstGeom prst="rect">
            <a:avLst/>
          </a:prstGeom>
        </p:spPr>
      </p:pic>
      <p:pic>
        <p:nvPicPr>
          <p:cNvPr id="12" name="Graphic 11">
            <a:extLst>
              <a:ext uri="{FF2B5EF4-FFF2-40B4-BE49-F238E27FC236}">
                <a16:creationId xmlns:a16="http://schemas.microsoft.com/office/drawing/2014/main" id="{99CCD10A-571A-6988-818A-9A997D393B9F}"/>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23492" y="3235497"/>
            <a:ext cx="760429" cy="760429"/>
          </a:xfrm>
          <a:prstGeom prst="rect">
            <a:avLst/>
          </a:prstGeom>
        </p:spPr>
      </p:pic>
      <p:pic>
        <p:nvPicPr>
          <p:cNvPr id="13" name="Audio 16" descr="Speaker icon">
            <a:hlinkClick r:id="" action="ppaction://media"/>
            <a:extLst>
              <a:ext uri="{FF2B5EF4-FFF2-40B4-BE49-F238E27FC236}">
                <a16:creationId xmlns:a16="http://schemas.microsoft.com/office/drawing/2014/main" id="{617A6851-B9BF-068B-6582-EA264AD425A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2541" t="-12541" r="-12541" b="-12541"/>
          <a:stretch>
            <a:fillRect/>
          </a:stretch>
        </p:blipFill>
        <p:spPr>
          <a:xfrm>
            <a:off x="11053572" y="5971346"/>
            <a:ext cx="609600" cy="609600"/>
          </a:xfrm>
          <a:prstGeom prst="rect">
            <a:avLst/>
          </a:prstGeom>
        </p:spPr>
      </p:pic>
    </p:spTree>
    <p:extLst>
      <p:ext uri="{BB962C8B-B14F-4D97-AF65-F5344CB8AC3E}">
        <p14:creationId xmlns:p14="http://schemas.microsoft.com/office/powerpoint/2010/main" val="23540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6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lstStyle/>
          <a:p>
            <a:r>
              <a:rPr lang="en-US">
                <a:ea typeface="Cambria"/>
              </a:rPr>
              <a:t>Our Audience</a:t>
            </a:r>
            <a:endParaRPr lang="en-US"/>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p:txBody>
          <a:bodyPr>
            <a:normAutofit/>
          </a:bodyPr>
          <a:lstStyle/>
          <a:p>
            <a:pPr marL="0" indent="0">
              <a:buNone/>
            </a:pPr>
            <a:r>
              <a:rPr lang="en-US" sz="3200" dirty="0"/>
              <a:t>This webinar is for districts who employ a National Board Certified Teacher who has certified or renewed in the 2023-2024 school year. It will also benefit NBCTs seeking reimbursement for their National Board fees. </a:t>
            </a:r>
          </a:p>
        </p:txBody>
      </p:sp>
      <p:pic>
        <p:nvPicPr>
          <p:cNvPr id="9" name="Audio 8">
            <a:hlinkClick r:id="" action="ppaction://media"/>
            <a:extLst>
              <a:ext uri="{FF2B5EF4-FFF2-40B4-BE49-F238E27FC236}">
                <a16:creationId xmlns:a16="http://schemas.microsoft.com/office/drawing/2014/main" id="{171DBD6E-FB6D-588E-D136-1F2A27F387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9851231"/>
      </p:ext>
    </p:extLst>
  </p:cSld>
  <p:clrMapOvr>
    <a:masterClrMapping/>
  </p:clrMapOvr>
  <mc:AlternateContent xmlns:mc="http://schemas.openxmlformats.org/markup-compatibility/2006" xmlns:p14="http://schemas.microsoft.com/office/powerpoint/2010/main">
    <mc:Choice Requires="p14">
      <p:transition spd="slow" p14:dur="2000" advTm="14415"/>
    </mc:Choice>
    <mc:Fallback xmlns="">
      <p:transition spd="slow" advTm="14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48BA-CDFF-AD9F-6297-5EEF7F206C4E}"/>
              </a:ext>
            </a:extLst>
          </p:cNvPr>
          <p:cNvSpPr>
            <a:spLocks noGrp="1"/>
          </p:cNvSpPr>
          <p:nvPr>
            <p:ph type="title"/>
          </p:nvPr>
        </p:nvSpPr>
        <p:spPr/>
        <p:txBody>
          <a:bodyPr/>
          <a:lstStyle/>
          <a:p>
            <a:r>
              <a:rPr lang="en-US"/>
              <a:t>NBCT Next Steps</a:t>
            </a:r>
          </a:p>
        </p:txBody>
      </p:sp>
      <p:sp>
        <p:nvSpPr>
          <p:cNvPr id="3" name="Content Placeholder 2">
            <a:extLst>
              <a:ext uri="{FF2B5EF4-FFF2-40B4-BE49-F238E27FC236}">
                <a16:creationId xmlns:a16="http://schemas.microsoft.com/office/drawing/2014/main" id="{06DDDCFD-26D5-6376-28CF-D2BC9E2FDDC4}"/>
              </a:ext>
            </a:extLst>
          </p:cNvPr>
          <p:cNvSpPr>
            <a:spLocks noGrp="1"/>
          </p:cNvSpPr>
          <p:nvPr>
            <p:ph sz="half" idx="1"/>
          </p:nvPr>
        </p:nvSpPr>
        <p:spPr>
          <a:xfrm>
            <a:off x="399392" y="1535167"/>
            <a:ext cx="8942571" cy="4351338"/>
          </a:xfrm>
        </p:spPr>
        <p:txBody>
          <a:bodyPr>
            <a:normAutofit fontScale="92500" lnSpcReduction="10000"/>
          </a:bodyPr>
          <a:lstStyle/>
          <a:p>
            <a:pPr marL="514350" indent="-514350">
              <a:lnSpc>
                <a:spcPct val="150000"/>
              </a:lnSpc>
              <a:buAutoNum type="arabicPeriod"/>
            </a:pPr>
            <a:r>
              <a:rPr lang="en-US" sz="2200" dirty="0"/>
              <a:t>Check eligibility criteria</a:t>
            </a:r>
          </a:p>
          <a:p>
            <a:pPr marL="514350" indent="-514350">
              <a:lnSpc>
                <a:spcPct val="150000"/>
              </a:lnSpc>
              <a:buFont typeface="Arial" panose="020B0604020202020204" pitchFamily="34" charset="0"/>
              <a:buAutoNum type="arabicPeriod"/>
            </a:pPr>
            <a:r>
              <a:rPr lang="en-US" sz="2200" dirty="0"/>
              <a:t>Visit </a:t>
            </a:r>
            <a:r>
              <a:rPr lang="en-US" sz="2200" b="1" dirty="0">
                <a:solidFill>
                  <a:schemeClr val="accent4"/>
                </a:solidFill>
                <a:hlinkClick r:id="rId4">
                  <a:extLst>
                    <a:ext uri="{A12FA001-AC4F-418D-AE19-62706E023703}">
                      <ahyp:hlinkClr xmlns:ahyp="http://schemas.microsoft.com/office/drawing/2018/hyperlinkcolor" val="tx"/>
                    </a:ext>
                  </a:extLst>
                </a:hlinkClick>
              </a:rPr>
              <a:t>National Board Fees and Reimbursement (tiatexas.org)</a:t>
            </a:r>
            <a:r>
              <a:rPr lang="en-US" sz="2200" b="1" dirty="0">
                <a:solidFill>
                  <a:schemeClr val="accent4"/>
                </a:solidFill>
              </a:rPr>
              <a:t> </a:t>
            </a:r>
            <a:r>
              <a:rPr lang="en-US" sz="2200" dirty="0"/>
              <a:t>for resources</a:t>
            </a:r>
          </a:p>
          <a:p>
            <a:pPr marL="971550" lvl="1" indent="-514350">
              <a:lnSpc>
                <a:spcPct val="150000"/>
              </a:lnSpc>
              <a:buFont typeface="Arial" panose="020B0604020202020204" pitchFamily="34" charset="0"/>
              <a:buChar char="•"/>
            </a:pPr>
            <a:r>
              <a:rPr lang="en-US" sz="2200" dirty="0"/>
              <a:t>Template email to district</a:t>
            </a:r>
          </a:p>
          <a:p>
            <a:pPr marL="971550" lvl="1" indent="-514350">
              <a:lnSpc>
                <a:spcPct val="150000"/>
              </a:lnSpc>
              <a:buFont typeface="Arial" panose="020B0604020202020204" pitchFamily="34" charset="0"/>
              <a:buChar char="•"/>
            </a:pPr>
            <a:r>
              <a:rPr lang="en-US" sz="2200" dirty="0"/>
              <a:t>Fee reimbursement request form</a:t>
            </a:r>
          </a:p>
          <a:p>
            <a:pPr marL="971550" lvl="1" indent="-514350">
              <a:lnSpc>
                <a:spcPct val="150000"/>
              </a:lnSpc>
              <a:buFont typeface="Arial" panose="020B0604020202020204" pitchFamily="34" charset="0"/>
              <a:buChar char="•"/>
            </a:pPr>
            <a:r>
              <a:rPr lang="en-US" sz="2200" dirty="0"/>
              <a:t>Fee reimbursement assurances</a:t>
            </a:r>
          </a:p>
          <a:p>
            <a:pPr marL="514350" indent="-514350">
              <a:lnSpc>
                <a:spcPct val="150000"/>
              </a:lnSpc>
              <a:buFont typeface="Arial" panose="020B0604020202020204" pitchFamily="34" charset="0"/>
              <a:buAutoNum type="arabicPeriod"/>
            </a:pPr>
            <a:r>
              <a:rPr lang="en-US" sz="2200" dirty="0"/>
              <a:t>Print/save a PDF of National Board financial records</a:t>
            </a:r>
          </a:p>
          <a:p>
            <a:pPr marL="514350" indent="-514350">
              <a:lnSpc>
                <a:spcPct val="150000"/>
              </a:lnSpc>
              <a:buFont typeface="Arial" panose="020B0604020202020204" pitchFamily="34" charset="0"/>
              <a:buAutoNum type="arabicPeriod"/>
            </a:pPr>
            <a:r>
              <a:rPr lang="en-US" sz="2200" dirty="0"/>
              <a:t>Determine total eligible fees</a:t>
            </a:r>
          </a:p>
          <a:p>
            <a:pPr marL="514350" indent="-514350">
              <a:lnSpc>
                <a:spcPct val="150000"/>
              </a:lnSpc>
              <a:buAutoNum type="arabicPeriod"/>
            </a:pPr>
            <a:r>
              <a:rPr lang="en-US" sz="2200" dirty="0"/>
              <a:t>Contact your district administration </a:t>
            </a:r>
          </a:p>
          <a:p>
            <a:endParaRPr lang="en-US" dirty="0"/>
          </a:p>
        </p:txBody>
      </p:sp>
      <p:pic>
        <p:nvPicPr>
          <p:cNvPr id="5" name="Audio 9" descr="Speaker icon">
            <a:hlinkClick r:id="" action="ppaction://media"/>
            <a:extLst>
              <a:ext uri="{FF2B5EF4-FFF2-40B4-BE49-F238E27FC236}">
                <a16:creationId xmlns:a16="http://schemas.microsoft.com/office/drawing/2014/main" id="{977BBFEA-B7B6-D248-E89F-28BD022E03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59817" y="6076122"/>
            <a:ext cx="609600" cy="609600"/>
          </a:xfrm>
          <a:prstGeom prst="rect">
            <a:avLst/>
          </a:prstGeom>
        </p:spPr>
      </p:pic>
    </p:spTree>
    <p:extLst>
      <p:ext uri="{BB962C8B-B14F-4D97-AF65-F5344CB8AC3E}">
        <p14:creationId xmlns:p14="http://schemas.microsoft.com/office/powerpoint/2010/main" val="117094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DC8C9-E6CF-497A-0560-1B72B3754059}"/>
              </a:ext>
            </a:extLst>
          </p:cNvPr>
          <p:cNvSpPr>
            <a:spLocks noGrp="1"/>
          </p:cNvSpPr>
          <p:nvPr>
            <p:ph type="title"/>
          </p:nvPr>
        </p:nvSpPr>
        <p:spPr/>
        <p:txBody>
          <a:bodyPr/>
          <a:lstStyle/>
          <a:p>
            <a:r>
              <a:rPr lang="en-US"/>
              <a:t>District Next Steps</a:t>
            </a:r>
          </a:p>
        </p:txBody>
      </p:sp>
      <p:sp>
        <p:nvSpPr>
          <p:cNvPr id="3" name="Content Placeholder 2">
            <a:extLst>
              <a:ext uri="{FF2B5EF4-FFF2-40B4-BE49-F238E27FC236}">
                <a16:creationId xmlns:a16="http://schemas.microsoft.com/office/drawing/2014/main" id="{820609AC-02CB-0058-433C-43C93BEC50F0}"/>
              </a:ext>
            </a:extLst>
          </p:cNvPr>
          <p:cNvSpPr>
            <a:spLocks noGrp="1"/>
          </p:cNvSpPr>
          <p:nvPr>
            <p:ph sz="half" idx="1"/>
          </p:nvPr>
        </p:nvSpPr>
        <p:spPr>
          <a:xfrm>
            <a:off x="399393" y="1535167"/>
            <a:ext cx="9527032" cy="4351338"/>
          </a:xfrm>
        </p:spPr>
        <p:txBody>
          <a:bodyPr>
            <a:normAutofit/>
          </a:bodyPr>
          <a:lstStyle/>
          <a:p>
            <a:pPr marL="514350" indent="-514350">
              <a:lnSpc>
                <a:spcPct val="150000"/>
              </a:lnSpc>
              <a:buFont typeface="Arial" panose="020B0604020202020204" pitchFamily="34" charset="0"/>
              <a:buAutoNum type="arabicPeriod"/>
            </a:pPr>
            <a:r>
              <a:rPr lang="en-US" sz="2000" dirty="0"/>
              <a:t>Consult with CFO and Human Resources to plan for receipt of TIA funds</a:t>
            </a:r>
            <a:endParaRPr lang="en-US" sz="2000" dirty="0">
              <a:cs typeface="Calibri"/>
            </a:endParaRPr>
          </a:p>
          <a:p>
            <a:pPr marL="514350" indent="-514350">
              <a:lnSpc>
                <a:spcPct val="150000"/>
              </a:lnSpc>
              <a:buAutoNum type="arabicPeriod"/>
            </a:pPr>
            <a:r>
              <a:rPr lang="en-US" sz="2000" dirty="0"/>
              <a:t>Outreach to possible NBCTs and candidates</a:t>
            </a:r>
            <a:endParaRPr lang="en-US" sz="2000" dirty="0">
              <a:cs typeface="Calibri"/>
            </a:endParaRPr>
          </a:p>
          <a:p>
            <a:pPr marL="514350" indent="-514350">
              <a:lnSpc>
                <a:spcPct val="150000"/>
              </a:lnSpc>
              <a:buAutoNum type="arabicPeriod"/>
            </a:pPr>
            <a:r>
              <a:rPr lang="en-US" sz="2000" dirty="0"/>
              <a:t>Collect documentation</a:t>
            </a:r>
            <a:endParaRPr lang="en-US" sz="2000" dirty="0">
              <a:cs typeface="Calibri"/>
            </a:endParaRPr>
          </a:p>
          <a:p>
            <a:pPr marL="514350" indent="-514350">
              <a:lnSpc>
                <a:spcPct val="150000"/>
              </a:lnSpc>
              <a:buAutoNum type="arabicPeriod"/>
            </a:pPr>
            <a:r>
              <a:rPr lang="en-US" sz="2000" dirty="0"/>
              <a:t>Verify which fees are eligible, reach out to </a:t>
            </a:r>
            <a:r>
              <a:rPr lang="en-US" sz="2000" b="1" dirty="0">
                <a:solidFill>
                  <a:schemeClr val="accent4"/>
                </a:solidFill>
                <a:hlinkClick r:id="rId4">
                  <a:extLst>
                    <a:ext uri="{A12FA001-AC4F-418D-AE19-62706E023703}">
                      <ahyp:hlinkClr xmlns:ahyp="http://schemas.microsoft.com/office/drawing/2018/hyperlinkcolor" val="tx"/>
                    </a:ext>
                  </a:extLst>
                </a:hlinkClick>
              </a:rPr>
              <a:t>tia@tea.Texas.org</a:t>
            </a:r>
            <a:endParaRPr lang="en-US" sz="2000" b="1" dirty="0">
              <a:solidFill>
                <a:schemeClr val="accent4"/>
              </a:solidFill>
              <a:cs typeface="Calibri"/>
            </a:endParaRPr>
          </a:p>
          <a:p>
            <a:pPr marL="514350" indent="-514350">
              <a:lnSpc>
                <a:spcPct val="150000"/>
              </a:lnSpc>
              <a:buAutoNum type="arabicPeriod"/>
            </a:pPr>
            <a:r>
              <a:rPr lang="en-US" sz="2000" dirty="0"/>
              <a:t>Reimburse NBCTs, if applicable</a:t>
            </a:r>
            <a:endParaRPr lang="en-US" sz="2000" dirty="0">
              <a:cs typeface="Calibri"/>
            </a:endParaRPr>
          </a:p>
          <a:p>
            <a:pPr marL="514350" indent="-514350">
              <a:lnSpc>
                <a:spcPct val="150000"/>
              </a:lnSpc>
              <a:buAutoNum type="arabicPeriod"/>
            </a:pPr>
            <a:r>
              <a:rPr lang="en-US" sz="2000" dirty="0"/>
              <a:t>Complete and submit reimbursement request form</a:t>
            </a:r>
            <a:endParaRPr lang="en-US" sz="2000" dirty="0">
              <a:cs typeface="Calibri"/>
            </a:endParaRPr>
          </a:p>
          <a:p>
            <a:endParaRPr lang="en-US" dirty="0"/>
          </a:p>
        </p:txBody>
      </p:sp>
      <p:pic>
        <p:nvPicPr>
          <p:cNvPr id="5" name="Audio 9" descr="Speaker icon">
            <a:hlinkClick r:id="" action="ppaction://media"/>
            <a:extLst>
              <a:ext uri="{FF2B5EF4-FFF2-40B4-BE49-F238E27FC236}">
                <a16:creationId xmlns:a16="http://schemas.microsoft.com/office/drawing/2014/main" id="{BDA783CF-B113-8D5B-DB0D-198D556399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0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D3CF-3A48-4DC2-83CB-05DD380F8942}"/>
              </a:ext>
            </a:extLst>
          </p:cNvPr>
          <p:cNvSpPr>
            <a:spLocks noGrp="1"/>
          </p:cNvSpPr>
          <p:nvPr>
            <p:ph type="title"/>
          </p:nvPr>
        </p:nvSpPr>
        <p:spPr>
          <a:xfrm>
            <a:off x="399393" y="344487"/>
            <a:ext cx="8630307" cy="608013"/>
          </a:xfrm>
        </p:spPr>
        <p:txBody>
          <a:bodyPr>
            <a:normAutofit fontScale="90000"/>
          </a:bodyPr>
          <a:lstStyle/>
          <a:p>
            <a:r>
              <a:rPr lang="en-US">
                <a:ea typeface="+mj-lt"/>
                <a:cs typeface="+mj-lt"/>
              </a:rPr>
              <a:t>Reimbursement Request Form Practice</a:t>
            </a:r>
            <a:endParaRPr lang="en-US"/>
          </a:p>
        </p:txBody>
      </p:sp>
      <p:sp>
        <p:nvSpPr>
          <p:cNvPr id="3" name="Text Placeholder 2">
            <a:extLst>
              <a:ext uri="{FF2B5EF4-FFF2-40B4-BE49-F238E27FC236}">
                <a16:creationId xmlns:a16="http://schemas.microsoft.com/office/drawing/2014/main" id="{CB3A6E29-1DEB-1FB3-4EBF-EE977F428A66}"/>
              </a:ext>
            </a:extLst>
          </p:cNvPr>
          <p:cNvSpPr>
            <a:spLocks noGrp="1"/>
          </p:cNvSpPr>
          <p:nvPr>
            <p:ph type="body" sz="quarter" idx="14"/>
          </p:nvPr>
        </p:nvSpPr>
        <p:spPr/>
        <p:txBody>
          <a:bodyPr/>
          <a:lstStyle/>
          <a:p>
            <a:r>
              <a:rPr lang="en-US" sz="2000" b="0" u="sng">
                <a:ea typeface="+mn-lt"/>
                <a:cs typeface="+mn-lt"/>
              </a:rPr>
              <a:t>Sample Scenario</a:t>
            </a:r>
            <a:r>
              <a:rPr lang="en-US" sz="2000" b="0">
                <a:ea typeface="+mn-lt"/>
                <a:cs typeface="+mn-lt"/>
              </a:rPr>
              <a:t>:</a:t>
            </a:r>
          </a:p>
          <a:p>
            <a:endParaRPr lang="en-US" sz="2000" b="0">
              <a:ea typeface="+mn-lt"/>
              <a:cs typeface="+mn-lt"/>
            </a:endParaRPr>
          </a:p>
          <a:p>
            <a:r>
              <a:rPr lang="en-US" sz="2000" b="0">
                <a:ea typeface="+mn-lt"/>
                <a:cs typeface="+mn-lt"/>
              </a:rPr>
              <a:t>Which fees are eligible for reimbursement? </a:t>
            </a:r>
          </a:p>
          <a:p>
            <a:endParaRPr lang="en-US" sz="2000">
              <a:cs typeface="Calibri"/>
            </a:endParaRPr>
          </a:p>
        </p:txBody>
      </p:sp>
      <p:sp>
        <p:nvSpPr>
          <p:cNvPr id="5" name="Text Placeholder 4">
            <a:extLst>
              <a:ext uri="{FF2B5EF4-FFF2-40B4-BE49-F238E27FC236}">
                <a16:creationId xmlns:a16="http://schemas.microsoft.com/office/drawing/2014/main" id="{689F224E-6609-4616-81A5-A8A9E3190952}"/>
              </a:ext>
            </a:extLst>
          </p:cNvPr>
          <p:cNvSpPr>
            <a:spLocks noGrp="1"/>
          </p:cNvSpPr>
          <p:nvPr>
            <p:ph type="body" sz="quarter" idx="13"/>
          </p:nvPr>
        </p:nvSpPr>
        <p:spPr>
          <a:xfrm>
            <a:off x="5447348" y="1362658"/>
            <a:ext cx="6325552" cy="5150684"/>
          </a:xfrm>
        </p:spPr>
        <p:txBody>
          <a:bodyPr>
            <a:normAutofit/>
          </a:bodyPr>
          <a:lstStyle/>
          <a:p>
            <a:pPr marL="285750" indent="-285750">
              <a:lnSpc>
                <a:spcPct val="150000"/>
              </a:lnSpc>
              <a:buFont typeface="Arial"/>
              <a:buChar char="•"/>
            </a:pPr>
            <a:r>
              <a:rPr lang="en-US" sz="2000">
                <a:cs typeface="Calibri"/>
              </a:rPr>
              <a:t>Rose Herman, NBCT, certified in 2019</a:t>
            </a:r>
            <a:endParaRPr lang="en-US" sz="2000">
              <a:ea typeface="+mn-lt"/>
              <a:cs typeface="+mn-lt"/>
            </a:endParaRPr>
          </a:p>
          <a:p>
            <a:pPr marL="285750" indent="-285750">
              <a:lnSpc>
                <a:spcPct val="150000"/>
              </a:lnSpc>
              <a:buFont typeface="Arial"/>
              <a:buChar char="•"/>
            </a:pPr>
            <a:r>
              <a:rPr lang="en-US" sz="2000">
                <a:cs typeface="Calibri"/>
              </a:rPr>
              <a:t>Employed by Harrison ISD as a SPED teacher</a:t>
            </a:r>
            <a:endParaRPr lang="en-US" sz="2000">
              <a:ea typeface="+mn-lt"/>
              <a:cs typeface="+mn-lt"/>
            </a:endParaRPr>
          </a:p>
          <a:p>
            <a:pPr marL="285750" indent="-285750">
              <a:lnSpc>
                <a:spcPct val="150000"/>
              </a:lnSpc>
              <a:buFont typeface="Arial"/>
              <a:buChar char="•"/>
            </a:pPr>
            <a:r>
              <a:rPr lang="en-US" sz="2000">
                <a:cs typeface="Calibri"/>
              </a:rPr>
              <a:t>Harrison ISD is Cohort G, does not track NBCTs</a:t>
            </a:r>
            <a:endParaRPr lang="en-US" sz="2000">
              <a:ea typeface="+mn-lt"/>
              <a:cs typeface="+mn-lt"/>
            </a:endParaRPr>
          </a:p>
          <a:p>
            <a:pPr marL="285750" indent="-285750">
              <a:lnSpc>
                <a:spcPct val="150000"/>
              </a:lnSpc>
              <a:buFont typeface="Arial"/>
              <a:buChar char="•"/>
            </a:pPr>
            <a:r>
              <a:rPr lang="en-US" sz="2000">
                <a:cs typeface="Calibri"/>
              </a:rPr>
              <a:t>Rose paid $1,975 out of pocket</a:t>
            </a:r>
            <a:endParaRPr lang="en-US" sz="2000">
              <a:ea typeface="+mn-lt"/>
              <a:cs typeface="+mn-lt"/>
            </a:endParaRPr>
          </a:p>
          <a:p>
            <a:pPr marL="800100" lvl="1" indent="-342900">
              <a:lnSpc>
                <a:spcPct val="110000"/>
              </a:lnSpc>
              <a:buFont typeface="Arial"/>
              <a:buChar char="•"/>
            </a:pPr>
            <a:r>
              <a:rPr lang="en-US" sz="2000">
                <a:cs typeface="Calibri"/>
              </a:rPr>
              <a:t>$75 registration fee</a:t>
            </a:r>
            <a:endParaRPr lang="en-US" sz="2000">
              <a:ea typeface="+mn-lt"/>
              <a:cs typeface="+mn-lt"/>
            </a:endParaRPr>
          </a:p>
          <a:p>
            <a:pPr marL="800100" lvl="1" indent="-342900">
              <a:lnSpc>
                <a:spcPct val="110000"/>
              </a:lnSpc>
              <a:buFont typeface="Arial"/>
              <a:buChar char="•"/>
            </a:pPr>
            <a:r>
              <a:rPr lang="en-US" sz="2000">
                <a:cs typeface="Calibri"/>
              </a:rPr>
              <a:t>$475 x 3 components</a:t>
            </a:r>
            <a:endParaRPr lang="en-US" sz="2000">
              <a:ea typeface="+mn-lt"/>
              <a:cs typeface="+mn-lt"/>
            </a:endParaRPr>
          </a:p>
          <a:p>
            <a:pPr marL="800100" lvl="1" indent="-342900">
              <a:lnSpc>
                <a:spcPct val="110000"/>
              </a:lnSpc>
              <a:buFont typeface="Arial"/>
              <a:buChar char="•"/>
            </a:pPr>
            <a:r>
              <a:rPr lang="en-US" sz="2000">
                <a:cs typeface="Calibri"/>
              </a:rPr>
              <a:t>2nd component was covered by a grant</a:t>
            </a:r>
            <a:endParaRPr lang="en-US" sz="2000">
              <a:ea typeface="+mn-lt"/>
              <a:cs typeface="+mn-lt"/>
            </a:endParaRPr>
          </a:p>
          <a:p>
            <a:pPr marL="800100" lvl="1" indent="-342900">
              <a:lnSpc>
                <a:spcPct val="110000"/>
              </a:lnSpc>
              <a:buFont typeface="Arial"/>
              <a:buChar char="•"/>
            </a:pPr>
            <a:r>
              <a:rPr lang="en-US" sz="2000">
                <a:cs typeface="Calibri"/>
              </a:rPr>
              <a:t>Retake fee $475</a:t>
            </a:r>
            <a:endParaRPr lang="en-US" sz="2000">
              <a:ea typeface="+mn-lt"/>
              <a:cs typeface="+mn-lt"/>
            </a:endParaRPr>
          </a:p>
          <a:p>
            <a:endParaRPr lang="en-US">
              <a:cs typeface="Calibri"/>
            </a:endParaRPr>
          </a:p>
        </p:txBody>
      </p:sp>
      <p:pic>
        <p:nvPicPr>
          <p:cNvPr id="8" name="Audio 7">
            <a:hlinkClick r:id="" action="ppaction://media"/>
            <a:extLst>
              <a:ext uri="{FF2B5EF4-FFF2-40B4-BE49-F238E27FC236}">
                <a16:creationId xmlns:a16="http://schemas.microsoft.com/office/drawing/2014/main" id="{214B1C5F-AA7F-9504-24EE-C30481E2C3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8536672"/>
      </p:ext>
    </p:extLst>
  </p:cSld>
  <p:clrMapOvr>
    <a:masterClrMapping/>
  </p:clrMapOvr>
  <mc:AlternateContent xmlns:mc="http://schemas.openxmlformats.org/markup-compatibility/2006" xmlns:p14="http://schemas.microsoft.com/office/powerpoint/2010/main">
    <mc:Choice Requires="p14">
      <p:transition spd="slow" p14:dur="2000" advTm="42959"/>
    </mc:Choice>
    <mc:Fallback xmlns="">
      <p:transition spd="slow" advTm="42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6CC8-D4CF-4822-BDA1-54E77B41D918}"/>
              </a:ext>
            </a:extLst>
          </p:cNvPr>
          <p:cNvSpPr>
            <a:spLocks noGrp="1"/>
          </p:cNvSpPr>
          <p:nvPr>
            <p:ph type="title"/>
          </p:nvPr>
        </p:nvSpPr>
        <p:spPr/>
        <p:txBody>
          <a:bodyPr>
            <a:normAutofit/>
          </a:bodyPr>
          <a:lstStyle/>
          <a:p>
            <a:r>
              <a:rPr lang="en-US">
                <a:ea typeface="Cambria"/>
              </a:rPr>
              <a:t>Eligible/Ineligible Fees</a:t>
            </a:r>
            <a:endParaRPr lang="en-US"/>
          </a:p>
        </p:txBody>
      </p:sp>
      <p:sp>
        <p:nvSpPr>
          <p:cNvPr id="15" name="TextBox 14">
            <a:extLst>
              <a:ext uri="{FF2B5EF4-FFF2-40B4-BE49-F238E27FC236}">
                <a16:creationId xmlns:a16="http://schemas.microsoft.com/office/drawing/2014/main" id="{4524A6FC-BD29-8CC7-F40A-8B649F97E57A}"/>
              </a:ext>
            </a:extLst>
          </p:cNvPr>
          <p:cNvSpPr txBox="1"/>
          <p:nvPr/>
        </p:nvSpPr>
        <p:spPr>
          <a:xfrm>
            <a:off x="399394" y="1206631"/>
            <a:ext cx="3383213" cy="400110"/>
          </a:xfrm>
          <a:prstGeom prst="rect">
            <a:avLst/>
          </a:prstGeom>
          <a:noFill/>
        </p:spPr>
        <p:txBody>
          <a:bodyPr wrap="square" lIns="91440" tIns="45720" rIns="91440" bIns="45720" rtlCol="0" anchor="t">
            <a:spAutoFit/>
          </a:bodyPr>
          <a:lstStyle/>
          <a:p>
            <a:r>
              <a:rPr lang="en-US" sz="2000"/>
              <a:t>Which fees are ineligible? </a:t>
            </a:r>
            <a:endParaRPr lang="en-US"/>
          </a:p>
        </p:txBody>
      </p:sp>
      <p:graphicFrame>
        <p:nvGraphicFramePr>
          <p:cNvPr id="4" name="Table 4">
            <a:extLst>
              <a:ext uri="{FF2B5EF4-FFF2-40B4-BE49-F238E27FC236}">
                <a16:creationId xmlns:a16="http://schemas.microsoft.com/office/drawing/2014/main" id="{96A582D9-AB03-45D5-988C-A9A976799BEB}"/>
              </a:ext>
            </a:extLst>
          </p:cNvPr>
          <p:cNvGraphicFramePr>
            <a:graphicFrameLocks noGrp="1"/>
          </p:cNvGraphicFramePr>
          <p:nvPr>
            <p:ph idx="1"/>
            <p:extLst>
              <p:ext uri="{D42A27DB-BD31-4B8C-83A1-F6EECF244321}">
                <p14:modId xmlns:p14="http://schemas.microsoft.com/office/powerpoint/2010/main" val="2938766131"/>
              </p:ext>
            </p:extLst>
          </p:nvPr>
        </p:nvGraphicFramePr>
        <p:xfrm>
          <a:off x="399393" y="1821534"/>
          <a:ext cx="10346507" cy="3463574"/>
        </p:xfrm>
        <a:graphic>
          <a:graphicData uri="http://schemas.openxmlformats.org/drawingml/2006/table">
            <a:tbl>
              <a:tblPr firstRow="1" bandRow="1">
                <a:tableStyleId>{5C22544A-7EE6-4342-B048-85BDC9FD1C3A}</a:tableStyleId>
              </a:tblPr>
              <a:tblGrid>
                <a:gridCol w="1727973">
                  <a:extLst>
                    <a:ext uri="{9D8B030D-6E8A-4147-A177-3AD203B41FA5}">
                      <a16:colId xmlns:a16="http://schemas.microsoft.com/office/drawing/2014/main" val="2902299987"/>
                    </a:ext>
                  </a:extLst>
                </a:gridCol>
                <a:gridCol w="2386475">
                  <a:extLst>
                    <a:ext uri="{9D8B030D-6E8A-4147-A177-3AD203B41FA5}">
                      <a16:colId xmlns:a16="http://schemas.microsoft.com/office/drawing/2014/main" val="2203634634"/>
                    </a:ext>
                  </a:extLst>
                </a:gridCol>
                <a:gridCol w="3269013">
                  <a:extLst>
                    <a:ext uri="{9D8B030D-6E8A-4147-A177-3AD203B41FA5}">
                      <a16:colId xmlns:a16="http://schemas.microsoft.com/office/drawing/2014/main" val="692965718"/>
                    </a:ext>
                  </a:extLst>
                </a:gridCol>
                <a:gridCol w="2963046">
                  <a:extLst>
                    <a:ext uri="{9D8B030D-6E8A-4147-A177-3AD203B41FA5}">
                      <a16:colId xmlns:a16="http://schemas.microsoft.com/office/drawing/2014/main" val="2779102288"/>
                    </a:ext>
                  </a:extLst>
                </a:gridCol>
              </a:tblGrid>
              <a:tr h="823538">
                <a:tc>
                  <a:txBody>
                    <a:bodyPr/>
                    <a:lstStyle/>
                    <a:p>
                      <a:pPr algn="ctr"/>
                      <a:r>
                        <a:rPr lang="en-US" sz="2400"/>
                        <a:t>Component</a:t>
                      </a:r>
                    </a:p>
                  </a:txBody>
                  <a:tcPr/>
                </a:tc>
                <a:tc>
                  <a:txBody>
                    <a:bodyPr/>
                    <a:lstStyle/>
                    <a:p>
                      <a:pPr algn="ctr"/>
                      <a:r>
                        <a:rPr lang="en-US" sz="2400"/>
                        <a:t>Paid</a:t>
                      </a:r>
                    </a:p>
                  </a:txBody>
                  <a:tcPr/>
                </a:tc>
                <a:tc>
                  <a:txBody>
                    <a:bodyPr/>
                    <a:lstStyle/>
                    <a:p>
                      <a:pPr algn="ctr"/>
                      <a:r>
                        <a:rPr lang="en-US" sz="2400"/>
                        <a:t>Paid by</a:t>
                      </a:r>
                    </a:p>
                  </a:txBody>
                  <a:tcPr/>
                </a:tc>
                <a:tc>
                  <a:txBody>
                    <a:bodyPr/>
                    <a:lstStyle/>
                    <a:p>
                      <a:pPr algn="l"/>
                      <a:r>
                        <a:rPr lang="en-US" sz="1800"/>
                        <a:t>Eligible for reimbursement through TIA? </a:t>
                      </a:r>
                    </a:p>
                  </a:txBody>
                  <a:tcPr/>
                </a:tc>
                <a:extLst>
                  <a:ext uri="{0D108BD9-81ED-4DB2-BD59-A6C34878D82A}">
                    <a16:rowId xmlns:a16="http://schemas.microsoft.com/office/drawing/2014/main" val="2851054797"/>
                  </a:ext>
                </a:extLst>
              </a:tr>
              <a:tr h="477129">
                <a:tc>
                  <a:txBody>
                    <a:bodyPr/>
                    <a:lstStyle/>
                    <a:p>
                      <a:pPr algn="ctr"/>
                      <a:r>
                        <a:rPr lang="en-US"/>
                        <a:t>Registration</a:t>
                      </a:r>
                    </a:p>
                  </a:txBody>
                  <a:tcPr anchor="ctr"/>
                </a:tc>
                <a:tc>
                  <a:txBody>
                    <a:bodyPr/>
                    <a:lstStyle/>
                    <a:p>
                      <a:pPr algn="ctr"/>
                      <a:r>
                        <a:rPr lang="en-US" dirty="0"/>
                        <a:t>$75</a:t>
                      </a:r>
                    </a:p>
                  </a:txBody>
                  <a:tcPr anchor="ctr">
                    <a:lnB w="57150" cap="flat" cmpd="sng" algn="ctr">
                      <a:solidFill>
                        <a:schemeClr val="accent3"/>
                      </a:solidFill>
                      <a:prstDash val="solid"/>
                      <a:round/>
                      <a:headEnd type="none" w="med" len="med"/>
                      <a:tailEnd type="none" w="med" len="med"/>
                    </a:lnB>
                  </a:tcPr>
                </a:tc>
                <a:tc>
                  <a:txBody>
                    <a:bodyPr/>
                    <a:lstStyle/>
                    <a:p>
                      <a:pPr algn="ctr"/>
                      <a:r>
                        <a:rPr lang="en-US"/>
                        <a:t>NBCT</a:t>
                      </a:r>
                    </a:p>
                  </a:txBody>
                  <a:tcPr anchor="ctr"/>
                </a:tc>
                <a:tc>
                  <a:txBody>
                    <a:bodyPr/>
                    <a:lstStyle/>
                    <a:p>
                      <a:pPr algn="ctr"/>
                      <a:r>
                        <a:rPr lang="en-US" dirty="0"/>
                        <a:t>No</a:t>
                      </a:r>
                    </a:p>
                  </a:txBody>
                  <a:tcPr anchor="ctr"/>
                </a:tc>
                <a:extLst>
                  <a:ext uri="{0D108BD9-81ED-4DB2-BD59-A6C34878D82A}">
                    <a16:rowId xmlns:a16="http://schemas.microsoft.com/office/drawing/2014/main" val="3834953155"/>
                  </a:ext>
                </a:extLst>
              </a:tr>
              <a:tr h="288049">
                <a:tc>
                  <a:txBody>
                    <a:bodyPr/>
                    <a:lstStyle/>
                    <a:p>
                      <a:pPr algn="ctr"/>
                      <a:r>
                        <a:rPr lang="en-US"/>
                        <a:t>Component 1</a:t>
                      </a:r>
                    </a:p>
                  </a:txBody>
                  <a:tcPr anchor="ctr">
                    <a:lnR w="57150" cap="flat" cmpd="sng" algn="ctr">
                      <a:solidFill>
                        <a:schemeClr val="accent3"/>
                      </a:solidFill>
                      <a:prstDash val="solid"/>
                      <a:round/>
                      <a:headEnd type="none" w="med" len="med"/>
                      <a:tailEnd type="none" w="med" len="med"/>
                    </a:lnR>
                  </a:tcPr>
                </a:tc>
                <a:tc>
                  <a:txBody>
                    <a:bodyPr/>
                    <a:lstStyle/>
                    <a:p>
                      <a:pPr algn="ctr"/>
                      <a:r>
                        <a:rPr lang="en-US" dirty="0"/>
                        <a:t>$475</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571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NBCT</a:t>
                      </a:r>
                    </a:p>
                  </a:txBody>
                  <a:tcPr anchor="ctr">
                    <a:lnL w="57150" cap="flat" cmpd="sng" algn="ctr">
                      <a:solidFill>
                        <a:schemeClr val="accent3"/>
                      </a:solidFill>
                      <a:prstDash val="solid"/>
                      <a:round/>
                      <a:headEnd type="none" w="med" len="med"/>
                      <a:tailEnd type="none" w="med" len="med"/>
                    </a:lnL>
                  </a:tcPr>
                </a:tc>
                <a:tc>
                  <a:txBody>
                    <a:bodyPr/>
                    <a:lstStyle/>
                    <a:p>
                      <a:pPr algn="ctr"/>
                      <a:r>
                        <a:rPr lang="en-US" dirty="0"/>
                        <a:t>Yes</a:t>
                      </a:r>
                    </a:p>
                  </a:txBody>
                  <a:tcPr anchor="ctr"/>
                </a:tc>
                <a:extLst>
                  <a:ext uri="{0D108BD9-81ED-4DB2-BD59-A6C34878D82A}">
                    <a16:rowId xmlns:a16="http://schemas.microsoft.com/office/drawing/2014/main" val="734690008"/>
                  </a:ext>
                </a:extLst>
              </a:tr>
              <a:tr h="477129">
                <a:tc>
                  <a:txBody>
                    <a:bodyPr/>
                    <a:lstStyle/>
                    <a:p>
                      <a:pPr algn="ctr"/>
                      <a:r>
                        <a:rPr lang="en-US"/>
                        <a:t>Component 2</a:t>
                      </a:r>
                    </a:p>
                  </a:txBody>
                  <a:tcPr anchor="ctr"/>
                </a:tc>
                <a:tc>
                  <a:txBody>
                    <a:bodyPr/>
                    <a:lstStyle/>
                    <a:p>
                      <a:pPr algn="ctr"/>
                      <a:r>
                        <a:rPr lang="en-US"/>
                        <a:t>$475</a:t>
                      </a:r>
                    </a:p>
                  </a:txBody>
                  <a:tcPr anchor="ctr">
                    <a:lnT w="57150" cap="flat" cmpd="sng" algn="ctr">
                      <a:solidFill>
                        <a:schemeClr val="accent3"/>
                      </a:solidFill>
                      <a:prstDash val="solid"/>
                      <a:round/>
                      <a:headEnd type="none" w="med" len="med"/>
                      <a:tailEnd type="none" w="med" len="med"/>
                    </a:lnT>
                    <a:lnB w="57150" cap="flat" cmpd="sng" algn="ctr">
                      <a:solidFill>
                        <a:schemeClr val="accent3"/>
                      </a:solidFill>
                      <a:prstDash val="solid"/>
                      <a:round/>
                      <a:headEnd type="none" w="med" len="med"/>
                      <a:tailEnd type="none" w="med" len="med"/>
                    </a:lnB>
                  </a:tcPr>
                </a:tc>
                <a:tc>
                  <a:txBody>
                    <a:bodyPr/>
                    <a:lstStyle/>
                    <a:p>
                      <a:pPr algn="ctr"/>
                      <a:r>
                        <a:rPr lang="en-US"/>
                        <a:t>Grant</a:t>
                      </a:r>
                    </a:p>
                  </a:txBody>
                  <a:tcPr anchor="ctr"/>
                </a:tc>
                <a:tc>
                  <a:txBody>
                    <a:bodyPr/>
                    <a:lstStyle/>
                    <a:p>
                      <a:pPr algn="ctr"/>
                      <a:r>
                        <a:rPr lang="en-US" dirty="0"/>
                        <a:t>No</a:t>
                      </a:r>
                    </a:p>
                  </a:txBody>
                  <a:tcPr anchor="ctr"/>
                </a:tc>
                <a:extLst>
                  <a:ext uri="{0D108BD9-81ED-4DB2-BD59-A6C34878D82A}">
                    <a16:rowId xmlns:a16="http://schemas.microsoft.com/office/drawing/2014/main" val="3458109022"/>
                  </a:ext>
                </a:extLst>
              </a:tr>
              <a:tr h="358617">
                <a:tc>
                  <a:txBody>
                    <a:bodyPr/>
                    <a:lstStyle/>
                    <a:p>
                      <a:pPr algn="ctr"/>
                      <a:r>
                        <a:rPr lang="en-US"/>
                        <a:t>Component 3</a:t>
                      </a:r>
                    </a:p>
                  </a:txBody>
                  <a:tcPr anchor="ctr">
                    <a:lnR w="57150" cap="flat" cmpd="sng" algn="ctr">
                      <a:solidFill>
                        <a:schemeClr val="accent3"/>
                      </a:solidFill>
                      <a:prstDash val="solid"/>
                      <a:round/>
                      <a:headEnd type="none" w="med" len="med"/>
                      <a:tailEnd type="none" w="med" len="med"/>
                    </a:lnR>
                  </a:tcPr>
                </a:tc>
                <a:tc>
                  <a:txBody>
                    <a:bodyPr/>
                    <a:lstStyle/>
                    <a:p>
                      <a:pPr algn="ctr"/>
                      <a:r>
                        <a:rPr lang="en-US"/>
                        <a:t>$475</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57150" cap="flat" cmpd="sng" algn="ctr">
                      <a:solidFill>
                        <a:schemeClr val="accent3"/>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NBCT</a:t>
                      </a:r>
                    </a:p>
                  </a:txBody>
                  <a:tcPr anchor="ctr">
                    <a:lnL w="57150" cap="flat" cmpd="sng" algn="ctr">
                      <a:solidFill>
                        <a:schemeClr val="accent3"/>
                      </a:solidFill>
                      <a:prstDash val="solid"/>
                      <a:round/>
                      <a:headEnd type="none" w="med" len="med"/>
                      <a:tailEnd type="none" w="med" len="med"/>
                    </a:lnL>
                  </a:tcPr>
                </a:tc>
                <a:tc>
                  <a:txBody>
                    <a:bodyPr/>
                    <a:lstStyle/>
                    <a:p>
                      <a:pPr algn="ctr"/>
                      <a:r>
                        <a:rPr lang="en-US" dirty="0"/>
                        <a:t>Yes</a:t>
                      </a:r>
                    </a:p>
                  </a:txBody>
                  <a:tcPr anchor="ctr"/>
                </a:tc>
                <a:extLst>
                  <a:ext uri="{0D108BD9-81ED-4DB2-BD59-A6C34878D82A}">
                    <a16:rowId xmlns:a16="http://schemas.microsoft.com/office/drawing/2014/main" val="2026294127"/>
                  </a:ext>
                </a:extLst>
              </a:tr>
              <a:tr h="477129">
                <a:tc>
                  <a:txBody>
                    <a:bodyPr/>
                    <a:lstStyle/>
                    <a:p>
                      <a:pPr algn="ctr"/>
                      <a:r>
                        <a:rPr lang="en-US"/>
                        <a:t>Component 4</a:t>
                      </a:r>
                    </a:p>
                  </a:txBody>
                  <a:tcPr anchor="ctr">
                    <a:lnR w="57150" cap="flat" cmpd="sng" algn="ctr">
                      <a:solidFill>
                        <a:schemeClr val="accent3"/>
                      </a:solidFill>
                      <a:prstDash val="solid"/>
                      <a:round/>
                      <a:headEnd type="none" w="med" len="med"/>
                      <a:tailEnd type="none" w="med" len="med"/>
                    </a:lnR>
                  </a:tcPr>
                </a:tc>
                <a:tc>
                  <a:txBody>
                    <a:bodyPr/>
                    <a:lstStyle/>
                    <a:p>
                      <a:pPr algn="ctr"/>
                      <a:r>
                        <a:rPr lang="en-US" dirty="0"/>
                        <a:t>$475</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57150" cap="flat" cmpd="sng" algn="ctr">
                      <a:solidFill>
                        <a:schemeClr val="accent3"/>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NBCT</a:t>
                      </a:r>
                    </a:p>
                  </a:txBody>
                  <a:tcPr anchor="ctr">
                    <a:lnL w="57150" cap="flat" cmpd="sng" algn="ctr">
                      <a:solidFill>
                        <a:schemeClr val="accent3"/>
                      </a:solidFill>
                      <a:prstDash val="solid"/>
                      <a:round/>
                      <a:headEnd type="none" w="med" len="med"/>
                      <a:tailEnd type="none" w="med" len="med"/>
                    </a:lnL>
                  </a:tcPr>
                </a:tc>
                <a:tc>
                  <a:txBody>
                    <a:bodyPr/>
                    <a:lstStyle/>
                    <a:p>
                      <a:pPr algn="ctr"/>
                      <a:r>
                        <a:rPr lang="en-US" dirty="0"/>
                        <a:t>Yes</a:t>
                      </a:r>
                    </a:p>
                  </a:txBody>
                  <a:tcPr anchor="ctr"/>
                </a:tc>
                <a:extLst>
                  <a:ext uri="{0D108BD9-81ED-4DB2-BD59-A6C34878D82A}">
                    <a16:rowId xmlns:a16="http://schemas.microsoft.com/office/drawing/2014/main" val="3576962548"/>
                  </a:ext>
                </a:extLst>
              </a:tr>
              <a:tr h="477129">
                <a:tc>
                  <a:txBody>
                    <a:bodyPr/>
                    <a:lstStyle/>
                    <a:p>
                      <a:pPr algn="ctr"/>
                      <a:r>
                        <a:rPr lang="en-US"/>
                        <a:t>Retake comp 2</a:t>
                      </a:r>
                    </a:p>
                  </a:txBody>
                  <a:tcPr anchor="ctr"/>
                </a:tc>
                <a:tc>
                  <a:txBody>
                    <a:bodyPr/>
                    <a:lstStyle/>
                    <a:p>
                      <a:pPr algn="ctr"/>
                      <a:r>
                        <a:rPr lang="en-US"/>
                        <a:t>$475</a:t>
                      </a:r>
                    </a:p>
                  </a:txBody>
                  <a:tcPr anchor="ctr">
                    <a:lnT w="57150" cap="flat" cmpd="sng" algn="ctr">
                      <a:solidFill>
                        <a:schemeClr val="accent3"/>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NBCT</a:t>
                      </a:r>
                    </a:p>
                  </a:txBody>
                  <a:tcPr anchor="ctr"/>
                </a:tc>
                <a:tc>
                  <a:txBody>
                    <a:bodyPr/>
                    <a:lstStyle/>
                    <a:p>
                      <a:pPr algn="ctr"/>
                      <a:r>
                        <a:rPr lang="en-US" dirty="0"/>
                        <a:t>No</a:t>
                      </a:r>
                    </a:p>
                  </a:txBody>
                  <a:tcPr anchor="ctr"/>
                </a:tc>
                <a:extLst>
                  <a:ext uri="{0D108BD9-81ED-4DB2-BD59-A6C34878D82A}">
                    <a16:rowId xmlns:a16="http://schemas.microsoft.com/office/drawing/2014/main" val="2561790424"/>
                  </a:ext>
                </a:extLst>
              </a:tr>
            </a:tbl>
          </a:graphicData>
        </a:graphic>
      </p:graphicFrame>
      <p:pic>
        <p:nvPicPr>
          <p:cNvPr id="3" name="Graphic 2">
            <a:extLst>
              <a:ext uri="{FF2B5EF4-FFF2-40B4-BE49-F238E27FC236}">
                <a16:creationId xmlns:a16="http://schemas.microsoft.com/office/drawing/2014/main" id="{BAEC8EE5-149A-1B8F-3199-C55911CB41A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33127" y="2609312"/>
            <a:ext cx="499622" cy="499622"/>
          </a:xfrm>
          <a:prstGeom prst="rect">
            <a:avLst/>
          </a:prstGeom>
        </p:spPr>
      </p:pic>
      <p:pic>
        <p:nvPicPr>
          <p:cNvPr id="9" name="Graphic 8">
            <a:extLst>
              <a:ext uri="{FF2B5EF4-FFF2-40B4-BE49-F238E27FC236}">
                <a16:creationId xmlns:a16="http://schemas.microsoft.com/office/drawing/2014/main" id="{EAF5A343-E421-79EE-EDA7-A28B7FDBB60E}"/>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33127" y="3467150"/>
            <a:ext cx="567965" cy="567965"/>
          </a:xfrm>
          <a:prstGeom prst="rect">
            <a:avLst/>
          </a:prstGeom>
        </p:spPr>
      </p:pic>
      <p:pic>
        <p:nvPicPr>
          <p:cNvPr id="10" name="Graphic 9">
            <a:extLst>
              <a:ext uri="{FF2B5EF4-FFF2-40B4-BE49-F238E27FC236}">
                <a16:creationId xmlns:a16="http://schemas.microsoft.com/office/drawing/2014/main" id="{BFBE147A-CD4D-3F6D-84AF-EA0EBBD7FC1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33127" y="4754550"/>
            <a:ext cx="499623" cy="499623"/>
          </a:xfrm>
          <a:prstGeom prst="rect">
            <a:avLst/>
          </a:prstGeom>
        </p:spPr>
      </p:pic>
      <p:pic>
        <p:nvPicPr>
          <p:cNvPr id="11" name="Graphic 10">
            <a:extLst>
              <a:ext uri="{FF2B5EF4-FFF2-40B4-BE49-F238E27FC236}">
                <a16:creationId xmlns:a16="http://schemas.microsoft.com/office/drawing/2014/main" id="{67361482-EF8D-5E02-2F1D-6B7CBB2349C5}"/>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33127" y="3038231"/>
            <a:ext cx="499622" cy="499622"/>
          </a:xfrm>
          <a:prstGeom prst="rect">
            <a:avLst/>
          </a:prstGeom>
        </p:spPr>
      </p:pic>
      <p:pic>
        <p:nvPicPr>
          <p:cNvPr id="12" name="Graphic 11">
            <a:extLst>
              <a:ext uri="{FF2B5EF4-FFF2-40B4-BE49-F238E27FC236}">
                <a16:creationId xmlns:a16="http://schemas.microsoft.com/office/drawing/2014/main" id="{4A8DB3AD-D4B1-3301-308C-00EECD251EFF}"/>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33127" y="3894566"/>
            <a:ext cx="498765" cy="498765"/>
          </a:xfrm>
          <a:prstGeom prst="rect">
            <a:avLst/>
          </a:prstGeom>
        </p:spPr>
      </p:pic>
      <p:pic>
        <p:nvPicPr>
          <p:cNvPr id="13" name="Graphic 12">
            <a:extLst>
              <a:ext uri="{FF2B5EF4-FFF2-40B4-BE49-F238E27FC236}">
                <a16:creationId xmlns:a16="http://schemas.microsoft.com/office/drawing/2014/main" id="{52A82ECF-7A2E-9D7E-FAC0-39C61E1CC8A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33127" y="4209934"/>
            <a:ext cx="589247" cy="567966"/>
          </a:xfrm>
          <a:prstGeom prst="rect">
            <a:avLst/>
          </a:prstGeom>
        </p:spPr>
      </p:pic>
      <p:sp>
        <p:nvSpPr>
          <p:cNvPr id="14" name="TextBox 13">
            <a:extLst>
              <a:ext uri="{FF2B5EF4-FFF2-40B4-BE49-F238E27FC236}">
                <a16:creationId xmlns:a16="http://schemas.microsoft.com/office/drawing/2014/main" id="{35CF59D1-8E51-5AFD-6284-2152109E40F5}"/>
              </a:ext>
            </a:extLst>
          </p:cNvPr>
          <p:cNvSpPr txBox="1"/>
          <p:nvPr/>
        </p:nvSpPr>
        <p:spPr>
          <a:xfrm>
            <a:off x="468882" y="5599522"/>
            <a:ext cx="6639733" cy="400110"/>
          </a:xfrm>
          <a:prstGeom prst="rect">
            <a:avLst/>
          </a:prstGeom>
          <a:noFill/>
        </p:spPr>
        <p:txBody>
          <a:bodyPr wrap="square" lIns="91440" tIns="45720" rIns="91440" bIns="45720" rtlCol="0" anchor="t">
            <a:spAutoFit/>
          </a:bodyPr>
          <a:lstStyle/>
          <a:p>
            <a:r>
              <a:rPr lang="en-US" sz="2000" b="1"/>
              <a:t>Total Fees Eligible for Reimbursement   $1,425</a:t>
            </a:r>
            <a:endParaRPr lang="en-US" sz="2000" b="1">
              <a:cs typeface="Calibri"/>
            </a:endParaRPr>
          </a:p>
        </p:txBody>
      </p:sp>
      <p:pic>
        <p:nvPicPr>
          <p:cNvPr id="16" name="Audio 28" descr="Speaker icon">
            <a:hlinkClick r:id="" action="ppaction://media"/>
            <a:extLst>
              <a:ext uri="{FF2B5EF4-FFF2-40B4-BE49-F238E27FC236}">
                <a16:creationId xmlns:a16="http://schemas.microsoft.com/office/drawing/2014/main" id="{6E5CBF63-E479-E569-30AA-C09FDB14060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791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3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CF81-4F10-48DF-4FE4-6AAB116139E4}"/>
              </a:ext>
            </a:extLst>
          </p:cNvPr>
          <p:cNvSpPr>
            <a:spLocks noGrp="1"/>
          </p:cNvSpPr>
          <p:nvPr>
            <p:ph type="title"/>
          </p:nvPr>
        </p:nvSpPr>
        <p:spPr/>
        <p:txBody>
          <a:bodyPr/>
          <a:lstStyle/>
          <a:p>
            <a:r>
              <a:rPr lang="en-US"/>
              <a:t>Next Steps for Rose</a:t>
            </a:r>
          </a:p>
        </p:txBody>
      </p:sp>
      <p:sp>
        <p:nvSpPr>
          <p:cNvPr id="3" name="Content Placeholder 2">
            <a:extLst>
              <a:ext uri="{FF2B5EF4-FFF2-40B4-BE49-F238E27FC236}">
                <a16:creationId xmlns:a16="http://schemas.microsoft.com/office/drawing/2014/main" id="{89946CEF-6470-A81B-0927-1686C2770519}"/>
              </a:ext>
            </a:extLst>
          </p:cNvPr>
          <p:cNvSpPr>
            <a:spLocks noGrp="1"/>
          </p:cNvSpPr>
          <p:nvPr>
            <p:ph sz="half" idx="1"/>
          </p:nvPr>
        </p:nvSpPr>
        <p:spPr>
          <a:xfrm>
            <a:off x="399393" y="1535167"/>
            <a:ext cx="8895436" cy="4351338"/>
          </a:xfrm>
        </p:spPr>
        <p:txBody>
          <a:bodyPr/>
          <a:lstStyle/>
          <a:p>
            <a:pPr marL="514350" indent="-514350">
              <a:lnSpc>
                <a:spcPct val="150000"/>
              </a:lnSpc>
              <a:buFont typeface="+mj-lt"/>
              <a:buAutoNum type="arabicPeriod"/>
            </a:pPr>
            <a:r>
              <a:rPr lang="en-US" sz="2000" dirty="0"/>
              <a:t>Contact Harrison ISD using </a:t>
            </a:r>
            <a:r>
              <a:rPr lang="en-US" sz="2000" b="1" dirty="0">
                <a:solidFill>
                  <a:schemeClr val="accent4"/>
                </a:solidFill>
                <a:hlinkClick r:id="rId4">
                  <a:extLst>
                    <a:ext uri="{A12FA001-AC4F-418D-AE19-62706E023703}">
                      <ahyp:hlinkClr xmlns:ahyp="http://schemas.microsoft.com/office/drawing/2018/hyperlinkcolor" val="tx"/>
                    </a:ext>
                  </a:extLst>
                </a:hlinkClick>
              </a:rPr>
              <a:t>email templates from TIA website</a:t>
            </a:r>
            <a:endParaRPr lang="en-US" sz="2000" b="1" dirty="0">
              <a:solidFill>
                <a:schemeClr val="accent4"/>
              </a:solidFill>
              <a:cs typeface="Calibri"/>
            </a:endParaRPr>
          </a:p>
          <a:p>
            <a:pPr marL="0" indent="0">
              <a:lnSpc>
                <a:spcPct val="150000"/>
              </a:lnSpc>
              <a:buNone/>
            </a:pPr>
            <a:r>
              <a:rPr lang="en-US" sz="2000" dirty="0"/>
              <a:t>2.     Share resources with her district administrators</a:t>
            </a:r>
            <a:endParaRPr lang="en-US" sz="2000" dirty="0">
              <a:cs typeface="Calibri"/>
            </a:endParaRPr>
          </a:p>
          <a:p>
            <a:pPr marL="800100" lvl="1" indent="-342900">
              <a:lnSpc>
                <a:spcPct val="150000"/>
              </a:lnSpc>
              <a:buFont typeface="Arial" panose="020B0604020202020204" pitchFamily="34" charset="0"/>
              <a:buChar char="•"/>
            </a:pPr>
            <a:r>
              <a:rPr lang="en-US" sz="2000" dirty="0"/>
              <a:t>Reimbursement request form (due to TEA by March 31)</a:t>
            </a:r>
            <a:endParaRPr lang="en-US" sz="2000" dirty="0">
              <a:cs typeface="Calibri"/>
            </a:endParaRPr>
          </a:p>
          <a:p>
            <a:pPr lvl="1">
              <a:lnSpc>
                <a:spcPct val="150000"/>
              </a:lnSpc>
            </a:pPr>
            <a:r>
              <a:rPr lang="en-US" sz="2000" dirty="0"/>
              <a:t>Financial statement from NBPTS </a:t>
            </a:r>
            <a:endParaRPr lang="en-US" sz="2000" dirty="0">
              <a:cs typeface="Calibri"/>
            </a:endParaRPr>
          </a:p>
          <a:p>
            <a:pPr marL="800100" lvl="1" indent="-342900">
              <a:lnSpc>
                <a:spcPct val="150000"/>
              </a:lnSpc>
              <a:buFont typeface="Arial" panose="020B0604020202020204" pitchFamily="34" charset="0"/>
              <a:buChar char="•"/>
            </a:pPr>
            <a:r>
              <a:rPr lang="en-US" sz="2000" dirty="0"/>
              <a:t>Reimbursement pre-recorded webinar</a:t>
            </a:r>
            <a:endParaRPr lang="en-US" sz="2000" dirty="0">
              <a:cs typeface="Calibri"/>
            </a:endParaRPr>
          </a:p>
          <a:p>
            <a:endParaRPr lang="en-US" dirty="0"/>
          </a:p>
        </p:txBody>
      </p:sp>
      <p:pic>
        <p:nvPicPr>
          <p:cNvPr id="5" name="Audio 14" descr="Speaker icon">
            <a:hlinkClick r:id="" action="ppaction://media"/>
            <a:extLst>
              <a:ext uri="{FF2B5EF4-FFF2-40B4-BE49-F238E27FC236}">
                <a16:creationId xmlns:a16="http://schemas.microsoft.com/office/drawing/2014/main" id="{43A736F9-2D4A-D7A7-52EA-E697480E269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47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712F-030A-4DE1-92DB-29B41BECBDC6}"/>
              </a:ext>
            </a:extLst>
          </p:cNvPr>
          <p:cNvSpPr>
            <a:spLocks noGrp="1"/>
          </p:cNvSpPr>
          <p:nvPr>
            <p:ph type="title"/>
          </p:nvPr>
        </p:nvSpPr>
        <p:spPr/>
        <p:txBody>
          <a:bodyPr/>
          <a:lstStyle/>
          <a:p>
            <a:r>
              <a:rPr lang="en-US"/>
              <a:t>Rose’s Financial Statement</a:t>
            </a:r>
          </a:p>
        </p:txBody>
      </p:sp>
      <p:sp>
        <p:nvSpPr>
          <p:cNvPr id="7" name="Rectangle 6">
            <a:extLst>
              <a:ext uri="{FF2B5EF4-FFF2-40B4-BE49-F238E27FC236}">
                <a16:creationId xmlns:a16="http://schemas.microsoft.com/office/drawing/2014/main" id="{87B5D365-1F0D-4269-9199-B28AAF72D91F}"/>
              </a:ext>
              <a:ext uri="{C183D7F6-B498-43B3-948B-1728B52AA6E4}">
                <adec:decorative xmlns:adec="http://schemas.microsoft.com/office/drawing/2017/decorative" val="1"/>
              </a:ext>
            </a:extLst>
          </p:cNvPr>
          <p:cNvSpPr/>
          <p:nvPr/>
        </p:nvSpPr>
        <p:spPr>
          <a:xfrm>
            <a:off x="4359293" y="1526613"/>
            <a:ext cx="813954" cy="417404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age of NBCT financial statement">
            <a:extLst>
              <a:ext uri="{FF2B5EF4-FFF2-40B4-BE49-F238E27FC236}">
                <a16:creationId xmlns:a16="http://schemas.microsoft.com/office/drawing/2014/main" id="{A6D4FD87-687D-A446-E168-712526A5B8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216" y="1669408"/>
            <a:ext cx="3733794" cy="4174047"/>
          </a:xfrm>
          <a:prstGeom prst="rect">
            <a:avLst/>
          </a:prstGeom>
        </p:spPr>
      </p:pic>
      <p:sp>
        <p:nvSpPr>
          <p:cNvPr id="8" name="Text Placeholder 22">
            <a:extLst>
              <a:ext uri="{FF2B5EF4-FFF2-40B4-BE49-F238E27FC236}">
                <a16:creationId xmlns:a16="http://schemas.microsoft.com/office/drawing/2014/main" id="{3A41A509-D3FE-4440-8CE6-D78002D57E47}"/>
              </a:ext>
            </a:extLst>
          </p:cNvPr>
          <p:cNvSpPr txBox="1">
            <a:spLocks/>
          </p:cNvSpPr>
          <p:nvPr/>
        </p:nvSpPr>
        <p:spPr>
          <a:xfrm>
            <a:off x="5386189" y="1526613"/>
            <a:ext cx="6022204" cy="4174045"/>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effectLst/>
                <a:uLnTx/>
                <a:uFillTx/>
                <a:latin typeface="+mn-lt"/>
                <a:ea typeface="+mn-ea"/>
                <a:cs typeface="+mn-cs"/>
              </a:rPr>
              <a:t>Her name and NB Candidate ID</a:t>
            </a:r>
            <a:endParaRPr lang="en-US" sz="2000" b="0" i="0" u="none" strike="noStrike" kern="1200" cap="none" spc="0" normalizeH="0" baseline="0" noProof="0">
              <a:ln>
                <a:noFill/>
              </a:ln>
              <a:effectLst/>
              <a:uLnTx/>
              <a:uFillTx/>
              <a:latin typeface="+mn-lt"/>
              <a:cs typeface="Calibri"/>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effectLst/>
                <a:uLnTx/>
                <a:uFillTx/>
                <a:latin typeface="+mn-lt"/>
                <a:ea typeface="+mn-ea"/>
                <a:cs typeface="+mn-cs"/>
              </a:rPr>
              <a:t>Certified in 2019</a:t>
            </a:r>
            <a:endParaRPr lang="en-US" sz="2000" b="0" i="0" u="none" strike="noStrike" kern="1200" cap="none" spc="0" normalizeH="0" baseline="0" noProof="0">
              <a:ln>
                <a:noFill/>
              </a:ln>
              <a:effectLst/>
              <a:uLnTx/>
              <a:uFillTx/>
              <a:latin typeface="+mn-lt"/>
              <a:cs typeface="Calibri"/>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effectLst/>
                <a:uLnTx/>
                <a:uFillTx/>
                <a:latin typeface="+mn-lt"/>
                <a:ea typeface="+mn-ea"/>
                <a:cs typeface="+mn-cs"/>
              </a:rPr>
              <a:t>Itemized charges</a:t>
            </a:r>
            <a:endParaRPr lang="en-US" sz="2000" b="0" i="0" u="none" strike="noStrike" kern="1200" cap="none" spc="0" normalizeH="0" baseline="0" noProof="0">
              <a:ln>
                <a:noFill/>
              </a:ln>
              <a:effectLst/>
              <a:uLnTx/>
              <a:uFillTx/>
              <a:latin typeface="+mn-lt"/>
              <a:cs typeface="Calibri"/>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effectLst/>
                <a:uLnTx/>
                <a:uFillTx/>
                <a:latin typeface="+mn-lt"/>
                <a:ea typeface="+mn-ea"/>
                <a:cs typeface="+mn-cs"/>
              </a:rPr>
              <a:t>Paid for 3 components, $475 each</a:t>
            </a:r>
            <a:endParaRPr lang="en-US" sz="2000" b="0" i="0" u="none" strike="noStrike" kern="1200" cap="none" spc="0" normalizeH="0" baseline="0" noProof="0">
              <a:ln>
                <a:noFill/>
              </a:ln>
              <a:effectLst/>
              <a:uLnTx/>
              <a:uFillTx/>
              <a:latin typeface="+mn-lt"/>
              <a:cs typeface="Calibri"/>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effectLst/>
                <a:uLnTx/>
                <a:uFillTx/>
                <a:latin typeface="+mn-lt"/>
                <a:ea typeface="+mn-ea"/>
                <a:cs typeface="+mn-cs"/>
              </a:rPr>
              <a:t>Payment method is not third-party</a:t>
            </a:r>
            <a:endParaRPr lang="en-US" sz="2000" b="0" i="0" u="none" strike="noStrike" kern="1200" cap="none" spc="0" normalizeH="0" baseline="0" noProof="0">
              <a:ln>
                <a:noFill/>
              </a:ln>
              <a:effectLst/>
              <a:uLnTx/>
              <a:uFillTx/>
              <a:latin typeface="+mn-lt"/>
              <a:cs typeface="Calibri"/>
            </a:endParaRPr>
          </a:p>
          <a:p>
            <a:pPr marL="0" indent="0">
              <a:buNone/>
            </a:pPr>
            <a:endParaRPr lang="en-US"/>
          </a:p>
        </p:txBody>
      </p:sp>
      <p:pic>
        <p:nvPicPr>
          <p:cNvPr id="4" name="Audio 10" descr="Speaker icon">
            <a:hlinkClick r:id="" action="ppaction://media"/>
            <a:extLst>
              <a:ext uri="{FF2B5EF4-FFF2-40B4-BE49-F238E27FC236}">
                <a16:creationId xmlns:a16="http://schemas.microsoft.com/office/drawing/2014/main" id="{E7EEBE84-E20C-4D8B-5949-C491080BF40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34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38F2-EC80-88A6-5181-BD99EAFE24A4}"/>
              </a:ext>
            </a:extLst>
          </p:cNvPr>
          <p:cNvSpPr>
            <a:spLocks noGrp="1"/>
          </p:cNvSpPr>
          <p:nvPr>
            <p:ph type="title"/>
          </p:nvPr>
        </p:nvSpPr>
        <p:spPr/>
        <p:txBody>
          <a:bodyPr/>
          <a:lstStyle/>
          <a:p>
            <a:r>
              <a:rPr lang="en-US"/>
              <a:t>Next Steps for Harrison ISD</a:t>
            </a:r>
          </a:p>
        </p:txBody>
      </p:sp>
      <p:sp>
        <p:nvSpPr>
          <p:cNvPr id="3" name="Content Placeholder 2">
            <a:extLst>
              <a:ext uri="{FF2B5EF4-FFF2-40B4-BE49-F238E27FC236}">
                <a16:creationId xmlns:a16="http://schemas.microsoft.com/office/drawing/2014/main" id="{F22C486C-5B53-D4A3-E1D5-4EA3B6F1553E}"/>
              </a:ext>
            </a:extLst>
          </p:cNvPr>
          <p:cNvSpPr>
            <a:spLocks noGrp="1"/>
          </p:cNvSpPr>
          <p:nvPr>
            <p:ph sz="half" idx="1"/>
          </p:nvPr>
        </p:nvSpPr>
        <p:spPr>
          <a:xfrm>
            <a:off x="399393" y="1535166"/>
            <a:ext cx="8754034" cy="4677097"/>
          </a:xfrm>
        </p:spPr>
        <p:txBody>
          <a:bodyPr>
            <a:normAutofit fontScale="55000" lnSpcReduction="20000"/>
          </a:bodyPr>
          <a:lstStyle/>
          <a:p>
            <a:pPr marL="514350" indent="-514350">
              <a:lnSpc>
                <a:spcPct val="150000"/>
              </a:lnSpc>
              <a:buAutoNum type="arabicPeriod"/>
            </a:pPr>
            <a:r>
              <a:rPr lang="en-US" sz="3600"/>
              <a:t>Determine the point(s) of contact for TIA in their district</a:t>
            </a:r>
          </a:p>
          <a:p>
            <a:pPr marL="514350" indent="-514350">
              <a:lnSpc>
                <a:spcPct val="150000"/>
              </a:lnSpc>
              <a:buAutoNum type="arabicPeriod"/>
            </a:pPr>
            <a:r>
              <a:rPr lang="en-US" sz="3600"/>
              <a:t>Preview TIA National Board resources </a:t>
            </a:r>
          </a:p>
          <a:p>
            <a:pPr marL="514350" indent="-514350">
              <a:lnSpc>
                <a:spcPct val="150000"/>
              </a:lnSpc>
              <a:buAutoNum type="arabicPeriod"/>
            </a:pPr>
            <a:r>
              <a:rPr lang="en-US" sz="3600"/>
              <a:t>Connect with CFO/HR if needed</a:t>
            </a:r>
          </a:p>
          <a:p>
            <a:pPr marL="514350" indent="-514350">
              <a:lnSpc>
                <a:spcPct val="150000"/>
              </a:lnSpc>
              <a:buAutoNum type="arabicPeriod"/>
            </a:pPr>
            <a:r>
              <a:rPr lang="en-US" sz="3600"/>
              <a:t>Review NBCT documentation</a:t>
            </a:r>
          </a:p>
          <a:p>
            <a:pPr marL="514350" indent="-514350">
              <a:lnSpc>
                <a:spcPct val="150000"/>
              </a:lnSpc>
              <a:buAutoNum type="arabicPeriod"/>
            </a:pPr>
            <a:r>
              <a:rPr lang="en-US" sz="3600"/>
              <a:t>Reimburse Rose for eligible fees</a:t>
            </a:r>
          </a:p>
          <a:p>
            <a:pPr marL="514350" indent="-514350">
              <a:lnSpc>
                <a:spcPct val="150000"/>
              </a:lnSpc>
              <a:buAutoNum type="arabicPeriod"/>
            </a:pPr>
            <a:r>
              <a:rPr lang="en-US" sz="3600"/>
              <a:t>Complete and submit fee reimbursement request form</a:t>
            </a:r>
          </a:p>
          <a:p>
            <a:pPr marL="514350" indent="-514350">
              <a:lnSpc>
                <a:spcPct val="150000"/>
              </a:lnSpc>
              <a:buAutoNum type="arabicPeriod"/>
            </a:pPr>
            <a:r>
              <a:rPr lang="en-US" sz="3600"/>
              <a:t>Ensure that Rose is coded as a 087 teacher in Class Roster Winter Submission</a:t>
            </a:r>
          </a:p>
          <a:p>
            <a:pPr marL="514350" indent="-514350">
              <a:lnSpc>
                <a:spcPct val="150000"/>
              </a:lnSpc>
              <a:buAutoNum type="arabicPeriod"/>
            </a:pPr>
            <a:r>
              <a:rPr lang="en-US" sz="3600"/>
              <a:t>Review TIA spending timelines and requirements</a:t>
            </a:r>
          </a:p>
          <a:p>
            <a:pPr marL="514350" indent="-514350">
              <a:lnSpc>
                <a:spcPct val="150000"/>
              </a:lnSpc>
              <a:buAutoNum type="arabicPeriod"/>
            </a:pPr>
            <a:r>
              <a:rPr lang="en-US" sz="3600"/>
              <a:t>Develop a spending plan for allotment funds</a:t>
            </a:r>
          </a:p>
          <a:p>
            <a:endParaRPr lang="en-US"/>
          </a:p>
        </p:txBody>
      </p:sp>
      <p:pic>
        <p:nvPicPr>
          <p:cNvPr id="5" name="Audio 9" descr="Speaker icon">
            <a:hlinkClick r:id="" action="ppaction://media"/>
            <a:extLst>
              <a:ext uri="{FF2B5EF4-FFF2-40B4-BE49-F238E27FC236}">
                <a16:creationId xmlns:a16="http://schemas.microsoft.com/office/drawing/2014/main" id="{4CAB3C0D-7C83-A40E-181A-0C3F96C8E2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559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7EE3EC-4F6D-DE53-5A11-088E896CD87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01658" y="1322024"/>
            <a:ext cx="11471242" cy="1861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C4AE6-DE59-4E20-A32B-93D6C221C491}"/>
              </a:ext>
            </a:extLst>
          </p:cNvPr>
          <p:cNvSpPr>
            <a:spLocks noGrp="1"/>
          </p:cNvSpPr>
          <p:nvPr>
            <p:ph type="title"/>
          </p:nvPr>
        </p:nvSpPr>
        <p:spPr>
          <a:xfrm>
            <a:off x="301658" y="364321"/>
            <a:ext cx="9700181" cy="796835"/>
          </a:xfrm>
        </p:spPr>
        <p:txBody>
          <a:bodyPr>
            <a:normAutofit/>
          </a:bodyPr>
          <a:lstStyle/>
          <a:p>
            <a:r>
              <a:rPr lang="en-US" sz="3200"/>
              <a:t>Harrison ISD’s Reimbursement Request Form</a:t>
            </a:r>
          </a:p>
        </p:txBody>
      </p:sp>
      <p:graphicFrame>
        <p:nvGraphicFramePr>
          <p:cNvPr id="10" name="Table 10">
            <a:extLst>
              <a:ext uri="{FF2B5EF4-FFF2-40B4-BE49-F238E27FC236}">
                <a16:creationId xmlns:a16="http://schemas.microsoft.com/office/drawing/2014/main" id="{ACB8A2C8-97B7-DABD-550F-1EF654D1DE6E}"/>
              </a:ext>
            </a:extLst>
          </p:cNvPr>
          <p:cNvGraphicFramePr>
            <a:graphicFrameLocks noGrp="1"/>
          </p:cNvGraphicFramePr>
          <p:nvPr>
            <p:extLst>
              <p:ext uri="{D42A27DB-BD31-4B8C-83A1-F6EECF244321}">
                <p14:modId xmlns:p14="http://schemas.microsoft.com/office/powerpoint/2010/main" val="2735057151"/>
              </p:ext>
            </p:extLst>
          </p:nvPr>
        </p:nvGraphicFramePr>
        <p:xfrm>
          <a:off x="636104" y="1418933"/>
          <a:ext cx="10423320" cy="1339866"/>
        </p:xfrm>
        <a:graphic>
          <a:graphicData uri="http://schemas.openxmlformats.org/drawingml/2006/table">
            <a:tbl>
              <a:tblPr firstRow="1" bandRow="1">
                <a:tableStyleId>{5940675A-B579-460E-94D1-54222C63F5DA}</a:tableStyleId>
              </a:tblPr>
              <a:tblGrid>
                <a:gridCol w="918656">
                  <a:extLst>
                    <a:ext uri="{9D8B030D-6E8A-4147-A177-3AD203B41FA5}">
                      <a16:colId xmlns:a16="http://schemas.microsoft.com/office/drawing/2014/main" val="125162520"/>
                    </a:ext>
                  </a:extLst>
                </a:gridCol>
                <a:gridCol w="839434">
                  <a:extLst>
                    <a:ext uri="{9D8B030D-6E8A-4147-A177-3AD203B41FA5}">
                      <a16:colId xmlns:a16="http://schemas.microsoft.com/office/drawing/2014/main" val="1007098191"/>
                    </a:ext>
                  </a:extLst>
                </a:gridCol>
                <a:gridCol w="1011137">
                  <a:extLst>
                    <a:ext uri="{9D8B030D-6E8A-4147-A177-3AD203B41FA5}">
                      <a16:colId xmlns:a16="http://schemas.microsoft.com/office/drawing/2014/main" val="1280884482"/>
                    </a:ext>
                  </a:extLst>
                </a:gridCol>
                <a:gridCol w="925283">
                  <a:extLst>
                    <a:ext uri="{9D8B030D-6E8A-4147-A177-3AD203B41FA5}">
                      <a16:colId xmlns:a16="http://schemas.microsoft.com/office/drawing/2014/main" val="987272490"/>
                    </a:ext>
                  </a:extLst>
                </a:gridCol>
                <a:gridCol w="925283">
                  <a:extLst>
                    <a:ext uri="{9D8B030D-6E8A-4147-A177-3AD203B41FA5}">
                      <a16:colId xmlns:a16="http://schemas.microsoft.com/office/drawing/2014/main" val="2857097821"/>
                    </a:ext>
                  </a:extLst>
                </a:gridCol>
                <a:gridCol w="846729">
                  <a:extLst>
                    <a:ext uri="{9D8B030D-6E8A-4147-A177-3AD203B41FA5}">
                      <a16:colId xmlns:a16="http://schemas.microsoft.com/office/drawing/2014/main" val="348719918"/>
                    </a:ext>
                  </a:extLst>
                </a:gridCol>
                <a:gridCol w="1003837">
                  <a:extLst>
                    <a:ext uri="{9D8B030D-6E8A-4147-A177-3AD203B41FA5}">
                      <a16:colId xmlns:a16="http://schemas.microsoft.com/office/drawing/2014/main" val="3191665296"/>
                    </a:ext>
                  </a:extLst>
                </a:gridCol>
                <a:gridCol w="925283">
                  <a:extLst>
                    <a:ext uri="{9D8B030D-6E8A-4147-A177-3AD203B41FA5}">
                      <a16:colId xmlns:a16="http://schemas.microsoft.com/office/drawing/2014/main" val="2298106048"/>
                    </a:ext>
                  </a:extLst>
                </a:gridCol>
                <a:gridCol w="925283">
                  <a:extLst>
                    <a:ext uri="{9D8B030D-6E8A-4147-A177-3AD203B41FA5}">
                      <a16:colId xmlns:a16="http://schemas.microsoft.com/office/drawing/2014/main" val="1872416710"/>
                    </a:ext>
                  </a:extLst>
                </a:gridCol>
                <a:gridCol w="925283">
                  <a:extLst>
                    <a:ext uri="{9D8B030D-6E8A-4147-A177-3AD203B41FA5}">
                      <a16:colId xmlns:a16="http://schemas.microsoft.com/office/drawing/2014/main" val="1437296223"/>
                    </a:ext>
                  </a:extLst>
                </a:gridCol>
                <a:gridCol w="1177112">
                  <a:extLst>
                    <a:ext uri="{9D8B030D-6E8A-4147-A177-3AD203B41FA5}">
                      <a16:colId xmlns:a16="http://schemas.microsoft.com/office/drawing/2014/main" val="2093738685"/>
                    </a:ext>
                  </a:extLst>
                </a:gridCol>
              </a:tblGrid>
              <a:tr h="699272">
                <a:tc>
                  <a:txBody>
                    <a:bodyPr/>
                    <a:lstStyle/>
                    <a:p>
                      <a:r>
                        <a:rPr lang="en-US" sz="1000" b="1"/>
                        <a:t>LEA</a:t>
                      </a:r>
                    </a:p>
                  </a:txBody>
                  <a:tcPr/>
                </a:tc>
                <a:tc>
                  <a:txBody>
                    <a:bodyPr/>
                    <a:lstStyle/>
                    <a:p>
                      <a:r>
                        <a:rPr lang="en-US" sz="1000" b="1"/>
                        <a:t>CDN</a:t>
                      </a:r>
                    </a:p>
                  </a:txBody>
                  <a:tcPr/>
                </a:tc>
                <a:tc>
                  <a:txBody>
                    <a:bodyPr/>
                    <a:lstStyle/>
                    <a:p>
                      <a:r>
                        <a:rPr lang="en-US" sz="1000" b="1"/>
                        <a:t>NBCT Candidate ID</a:t>
                      </a:r>
                    </a:p>
                  </a:txBody>
                  <a:tcPr/>
                </a:tc>
                <a:tc>
                  <a:txBody>
                    <a:bodyPr/>
                    <a:lstStyle/>
                    <a:p>
                      <a:r>
                        <a:rPr lang="en-US" sz="1000" b="1"/>
                        <a:t>DOB</a:t>
                      </a:r>
                    </a:p>
                  </a:txBody>
                  <a:tcPr/>
                </a:tc>
                <a:tc>
                  <a:txBody>
                    <a:bodyPr/>
                    <a:lstStyle/>
                    <a:p>
                      <a:r>
                        <a:rPr lang="en-US" sz="1000" b="1"/>
                        <a:t>Last Name</a:t>
                      </a:r>
                    </a:p>
                  </a:txBody>
                  <a:tcPr/>
                </a:tc>
                <a:tc>
                  <a:txBody>
                    <a:bodyPr/>
                    <a:lstStyle/>
                    <a:p>
                      <a:r>
                        <a:rPr lang="en-US" sz="1000" b="1"/>
                        <a:t>First Name</a:t>
                      </a:r>
                    </a:p>
                  </a:txBody>
                  <a:tcPr/>
                </a:tc>
                <a:tc>
                  <a:txBody>
                    <a:bodyPr/>
                    <a:lstStyle/>
                    <a:p>
                      <a:r>
                        <a:rPr lang="en-US" sz="1000" b="1"/>
                        <a:t>NBCT Employment Status</a:t>
                      </a:r>
                    </a:p>
                  </a:txBody>
                  <a:tcPr/>
                </a:tc>
                <a:tc>
                  <a:txBody>
                    <a:bodyPr/>
                    <a:lstStyle/>
                    <a:p>
                      <a:r>
                        <a:rPr lang="en-US" sz="1000" b="1"/>
                        <a:t>Eligible fees pd</a:t>
                      </a:r>
                    </a:p>
                  </a:txBody>
                  <a:tcPr/>
                </a:tc>
                <a:tc>
                  <a:txBody>
                    <a:bodyPr/>
                    <a:lstStyle/>
                    <a:p>
                      <a:r>
                        <a:rPr lang="en-US" sz="1000" b="1"/>
                        <a:t>Paid Via</a:t>
                      </a:r>
                    </a:p>
                  </a:txBody>
                  <a:tcPr/>
                </a:tc>
                <a:tc>
                  <a:txBody>
                    <a:bodyPr/>
                    <a:lstStyle/>
                    <a:p>
                      <a:r>
                        <a:rPr lang="en-US" sz="1000" b="1"/>
                        <a:t>Year of NB Cert/Renewal</a:t>
                      </a:r>
                    </a:p>
                  </a:txBody>
                  <a:tcPr/>
                </a:tc>
                <a:tc>
                  <a:txBody>
                    <a:bodyPr/>
                    <a:lstStyle/>
                    <a:p>
                      <a:r>
                        <a:rPr lang="en-US" sz="1000" b="1"/>
                        <a:t>Date of Reimbursement</a:t>
                      </a:r>
                    </a:p>
                  </a:txBody>
                  <a:tcPr/>
                </a:tc>
                <a:extLst>
                  <a:ext uri="{0D108BD9-81ED-4DB2-BD59-A6C34878D82A}">
                    <a16:rowId xmlns:a16="http://schemas.microsoft.com/office/drawing/2014/main" val="3429729920"/>
                  </a:ext>
                </a:extLst>
              </a:tr>
              <a:tr h="640594">
                <a:tc>
                  <a:txBody>
                    <a:bodyPr/>
                    <a:lstStyle/>
                    <a:p>
                      <a:r>
                        <a:rPr lang="en-US" sz="1000"/>
                        <a:t>Harrison ISD</a:t>
                      </a:r>
                    </a:p>
                  </a:txBody>
                  <a:tcPr/>
                </a:tc>
                <a:tc>
                  <a:txBody>
                    <a:bodyPr/>
                    <a:lstStyle/>
                    <a:p>
                      <a:r>
                        <a:rPr lang="en-US" sz="1000"/>
                        <a:t>111111</a:t>
                      </a:r>
                    </a:p>
                  </a:txBody>
                  <a:tcPr/>
                </a:tc>
                <a:tc>
                  <a:txBody>
                    <a:bodyPr/>
                    <a:lstStyle/>
                    <a:p>
                      <a:r>
                        <a:rPr lang="en-US" sz="1000"/>
                        <a:t>222222</a:t>
                      </a:r>
                    </a:p>
                  </a:txBody>
                  <a:tcPr/>
                </a:tc>
                <a:tc>
                  <a:txBody>
                    <a:bodyPr/>
                    <a:lstStyle/>
                    <a:p>
                      <a:r>
                        <a:rPr lang="en-US" sz="1000"/>
                        <a:t>5/5/1975</a:t>
                      </a:r>
                    </a:p>
                  </a:txBody>
                  <a:tcPr/>
                </a:tc>
                <a:tc>
                  <a:txBody>
                    <a:bodyPr/>
                    <a:lstStyle/>
                    <a:p>
                      <a:r>
                        <a:rPr lang="en-US" sz="1000"/>
                        <a:t>Herman</a:t>
                      </a:r>
                    </a:p>
                  </a:txBody>
                  <a:tcPr/>
                </a:tc>
                <a:tc>
                  <a:txBody>
                    <a:bodyPr/>
                    <a:lstStyle/>
                    <a:p>
                      <a:r>
                        <a:rPr lang="en-US" sz="1000"/>
                        <a:t>Rose</a:t>
                      </a:r>
                    </a:p>
                  </a:txBody>
                  <a:tcPr/>
                </a:tc>
                <a:tc>
                  <a:txBody>
                    <a:bodyPr/>
                    <a:lstStyle/>
                    <a:p>
                      <a:r>
                        <a:rPr lang="en-US" sz="1000"/>
                        <a:t>Current</a:t>
                      </a:r>
                    </a:p>
                  </a:txBody>
                  <a:tcPr/>
                </a:tc>
                <a:tc>
                  <a:txBody>
                    <a:bodyPr/>
                    <a:lstStyle/>
                    <a:p>
                      <a:r>
                        <a:rPr lang="en-US" sz="1000"/>
                        <a:t>$1,425</a:t>
                      </a:r>
                    </a:p>
                  </a:txBody>
                  <a:tcPr/>
                </a:tc>
                <a:tc>
                  <a:txBody>
                    <a:bodyPr/>
                    <a:lstStyle/>
                    <a:p>
                      <a:r>
                        <a:rPr lang="en-US" sz="1000"/>
                        <a:t>Reimburse to teacher</a:t>
                      </a:r>
                    </a:p>
                  </a:txBody>
                  <a:tcPr/>
                </a:tc>
                <a:tc>
                  <a:txBody>
                    <a:bodyPr/>
                    <a:lstStyle/>
                    <a:p>
                      <a:r>
                        <a:rPr lang="en-US" sz="1000"/>
                        <a:t>2019</a:t>
                      </a:r>
                    </a:p>
                  </a:txBody>
                  <a:tcPr/>
                </a:tc>
                <a:tc>
                  <a:txBody>
                    <a:bodyPr/>
                    <a:lstStyle/>
                    <a:p>
                      <a:r>
                        <a:rPr lang="en-US" sz="1000" dirty="0"/>
                        <a:t>Feb. 20</a:t>
                      </a:r>
                    </a:p>
                  </a:txBody>
                  <a:tcPr/>
                </a:tc>
                <a:extLst>
                  <a:ext uri="{0D108BD9-81ED-4DB2-BD59-A6C34878D82A}">
                    <a16:rowId xmlns:a16="http://schemas.microsoft.com/office/drawing/2014/main" val="2450581042"/>
                  </a:ext>
                </a:extLst>
              </a:tr>
            </a:tbl>
          </a:graphicData>
        </a:graphic>
      </p:graphicFrame>
      <p:sp>
        <p:nvSpPr>
          <p:cNvPr id="3" name="Text Placeholder 2">
            <a:extLst>
              <a:ext uri="{FF2B5EF4-FFF2-40B4-BE49-F238E27FC236}">
                <a16:creationId xmlns:a16="http://schemas.microsoft.com/office/drawing/2014/main" id="{96F53AE2-3271-4F18-95D3-54F73568DDC9}"/>
              </a:ext>
            </a:extLst>
          </p:cNvPr>
          <p:cNvSpPr>
            <a:spLocks noGrp="1"/>
          </p:cNvSpPr>
          <p:nvPr>
            <p:ph type="body" idx="1"/>
          </p:nvPr>
        </p:nvSpPr>
        <p:spPr>
          <a:xfrm>
            <a:off x="413045" y="2879618"/>
            <a:ext cx="5157787" cy="796835"/>
          </a:xfrm>
        </p:spPr>
        <p:txBody>
          <a:bodyPr/>
          <a:lstStyle/>
          <a:p>
            <a:r>
              <a:rPr lang="en-US"/>
              <a:t>District &amp; NBCT Information</a:t>
            </a:r>
          </a:p>
        </p:txBody>
      </p:sp>
      <p:sp>
        <p:nvSpPr>
          <p:cNvPr id="4" name="Content Placeholder 3">
            <a:extLst>
              <a:ext uri="{FF2B5EF4-FFF2-40B4-BE49-F238E27FC236}">
                <a16:creationId xmlns:a16="http://schemas.microsoft.com/office/drawing/2014/main" id="{56587B53-EE05-4E39-B907-A3E009351C16}"/>
              </a:ext>
            </a:extLst>
          </p:cNvPr>
          <p:cNvSpPr>
            <a:spLocks noGrp="1"/>
          </p:cNvSpPr>
          <p:nvPr>
            <p:ph sz="half" idx="2"/>
          </p:nvPr>
        </p:nvSpPr>
        <p:spPr>
          <a:xfrm>
            <a:off x="413045" y="3869705"/>
            <a:ext cx="5157787" cy="2623973"/>
          </a:xfrm>
        </p:spPr>
        <p:txBody>
          <a:bodyPr vert="horz" lIns="91440" tIns="45720" rIns="91440" bIns="45720" rtlCol="0" anchor="t">
            <a:normAutofit/>
          </a:bodyPr>
          <a:lstStyle/>
          <a:p>
            <a:r>
              <a:rPr lang="en-US" sz="2000"/>
              <a:t>District name and CDN</a:t>
            </a:r>
            <a:endParaRPr lang="en-US" sz="2000">
              <a:cs typeface="Calibri"/>
            </a:endParaRPr>
          </a:p>
          <a:p>
            <a:r>
              <a:rPr lang="en-US" sz="2000"/>
              <a:t>NBCT name, candidate ID, and DOB</a:t>
            </a:r>
            <a:endParaRPr lang="en-US" sz="2000">
              <a:cs typeface="Calibri"/>
            </a:endParaRPr>
          </a:p>
          <a:p>
            <a:r>
              <a:rPr lang="en-US" sz="2000"/>
              <a:t>Employment status</a:t>
            </a:r>
            <a:endParaRPr lang="en-US" sz="2000">
              <a:cs typeface="Calibri"/>
            </a:endParaRPr>
          </a:p>
          <a:p>
            <a:endParaRPr lang="en-US"/>
          </a:p>
        </p:txBody>
      </p:sp>
      <p:sp>
        <p:nvSpPr>
          <p:cNvPr id="5" name="Text Placeholder 4">
            <a:extLst>
              <a:ext uri="{FF2B5EF4-FFF2-40B4-BE49-F238E27FC236}">
                <a16:creationId xmlns:a16="http://schemas.microsoft.com/office/drawing/2014/main" id="{7A4FE169-F45B-4BA1-8841-EC1EC82B8440}"/>
              </a:ext>
            </a:extLst>
          </p:cNvPr>
          <p:cNvSpPr>
            <a:spLocks noGrp="1"/>
          </p:cNvSpPr>
          <p:nvPr>
            <p:ph type="body" sz="quarter" idx="3"/>
          </p:nvPr>
        </p:nvSpPr>
        <p:spPr>
          <a:xfrm>
            <a:off x="6589712" y="3016577"/>
            <a:ext cx="5183188" cy="659875"/>
          </a:xfrm>
        </p:spPr>
        <p:txBody>
          <a:bodyPr/>
          <a:lstStyle/>
          <a:p>
            <a:r>
              <a:rPr lang="en-US"/>
              <a:t>Reimbursement Information</a:t>
            </a:r>
          </a:p>
        </p:txBody>
      </p:sp>
      <p:sp>
        <p:nvSpPr>
          <p:cNvPr id="6" name="Content Placeholder 5">
            <a:extLst>
              <a:ext uri="{FF2B5EF4-FFF2-40B4-BE49-F238E27FC236}">
                <a16:creationId xmlns:a16="http://schemas.microsoft.com/office/drawing/2014/main" id="{3974ED59-89EA-4572-8EFF-765AFC14D609}"/>
              </a:ext>
            </a:extLst>
          </p:cNvPr>
          <p:cNvSpPr>
            <a:spLocks noGrp="1"/>
          </p:cNvSpPr>
          <p:nvPr>
            <p:ph sz="quarter" idx="4"/>
          </p:nvPr>
        </p:nvSpPr>
        <p:spPr>
          <a:xfrm>
            <a:off x="6589712" y="3769932"/>
            <a:ext cx="5183188" cy="2198069"/>
          </a:xfrm>
        </p:spPr>
        <p:txBody>
          <a:bodyPr vert="horz" lIns="91440" tIns="45720" rIns="91440" bIns="45720" rtlCol="0" anchor="t">
            <a:normAutofit/>
          </a:bodyPr>
          <a:lstStyle/>
          <a:p>
            <a:pPr marL="285750" indent="-285750"/>
            <a:r>
              <a:rPr lang="en-US" sz="2000"/>
              <a:t>Fees Paid</a:t>
            </a:r>
            <a:endParaRPr lang="en-US" sz="2000">
              <a:cs typeface="Calibri"/>
            </a:endParaRPr>
          </a:p>
          <a:p>
            <a:pPr marL="285750" indent="-285750"/>
            <a:r>
              <a:rPr lang="en-US" sz="2000"/>
              <a:t>Initial certification or renewal</a:t>
            </a:r>
            <a:endParaRPr lang="en-US" sz="2000">
              <a:cs typeface="Calibri"/>
            </a:endParaRPr>
          </a:p>
          <a:p>
            <a:pPr marL="285750" indent="-285750"/>
            <a:r>
              <a:rPr lang="en-US" sz="2000"/>
              <a:t>Year of certification or renewal</a:t>
            </a:r>
            <a:endParaRPr lang="en-US" sz="2000">
              <a:cs typeface="Calibri"/>
            </a:endParaRPr>
          </a:p>
          <a:p>
            <a:pPr marL="285750" indent="-285750"/>
            <a:r>
              <a:rPr lang="en-US" sz="2000"/>
              <a:t>Date NBCT reimbursed, if applicable</a:t>
            </a:r>
            <a:endParaRPr lang="en-US" sz="2000">
              <a:cs typeface="Calibri"/>
            </a:endParaRPr>
          </a:p>
          <a:p>
            <a:endParaRPr lang="en-US"/>
          </a:p>
        </p:txBody>
      </p:sp>
      <p:pic>
        <p:nvPicPr>
          <p:cNvPr id="11" name="Audio 13" descr="Speaker icon">
            <a:hlinkClick r:id="" action="ppaction://media"/>
            <a:extLst>
              <a:ext uri="{FF2B5EF4-FFF2-40B4-BE49-F238E27FC236}">
                <a16:creationId xmlns:a16="http://schemas.microsoft.com/office/drawing/2014/main" id="{EC480926-662B-8A46-765C-261D822C11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153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EF7-9C5F-48EB-9449-F41F97E52D35}"/>
              </a:ext>
            </a:extLst>
          </p:cNvPr>
          <p:cNvSpPr>
            <a:spLocks noGrp="1"/>
          </p:cNvSpPr>
          <p:nvPr>
            <p:ph type="ctrTitle"/>
          </p:nvPr>
        </p:nvSpPr>
        <p:spPr>
          <a:xfrm>
            <a:off x="1521581" y="4540613"/>
            <a:ext cx="9144000" cy="1407700"/>
          </a:xfrm>
        </p:spPr>
        <p:txBody>
          <a:bodyPr>
            <a:normAutofit/>
          </a:bodyPr>
          <a:lstStyle/>
          <a:p>
            <a:r>
              <a:rPr lang="en-US">
                <a:solidFill>
                  <a:schemeClr val="tx1"/>
                </a:solidFill>
              </a:rPr>
              <a:t>           </a:t>
            </a:r>
            <a:r>
              <a:rPr lang="en-US" sz="7200">
                <a:solidFill>
                  <a:schemeClr val="tx1"/>
                </a:solidFill>
              </a:rPr>
              <a:t>Q &amp; A</a:t>
            </a:r>
            <a:r>
              <a:rPr lang="en-US" sz="7200"/>
              <a:t> </a:t>
            </a:r>
            <a:r>
              <a:rPr lang="en-US"/>
              <a:t>r Slide</a:t>
            </a:r>
          </a:p>
        </p:txBody>
      </p:sp>
      <p:pic>
        <p:nvPicPr>
          <p:cNvPr id="4" name="Audio 6" descr="Speaker icon">
            <a:hlinkClick r:id="" action="ppaction://media"/>
            <a:extLst>
              <a:ext uri="{FF2B5EF4-FFF2-40B4-BE49-F238E27FC236}">
                <a16:creationId xmlns:a16="http://schemas.microsoft.com/office/drawing/2014/main" id="{3E4786C1-5272-2E7D-7E52-1401A55B89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4295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DA5E-8588-ECA9-48C5-15E9C85BCA28}"/>
              </a:ext>
            </a:extLst>
          </p:cNvPr>
          <p:cNvSpPr>
            <a:spLocks noGrp="1"/>
          </p:cNvSpPr>
          <p:nvPr>
            <p:ph type="title"/>
          </p:nvPr>
        </p:nvSpPr>
        <p:spPr/>
        <p:txBody>
          <a:bodyPr>
            <a:normAutofit/>
          </a:bodyPr>
          <a:lstStyle/>
          <a:p>
            <a:r>
              <a:rPr lang="en-US" sz="3200"/>
              <a:t>National Board and Local Designation Systems</a:t>
            </a:r>
          </a:p>
        </p:txBody>
      </p:sp>
      <p:sp>
        <p:nvSpPr>
          <p:cNvPr id="3" name="Text Placeholder 2">
            <a:extLst>
              <a:ext uri="{FF2B5EF4-FFF2-40B4-BE49-F238E27FC236}">
                <a16:creationId xmlns:a16="http://schemas.microsoft.com/office/drawing/2014/main" id="{6A2D14EF-7213-BA14-B4B1-617FF92F6827}"/>
              </a:ext>
            </a:extLst>
          </p:cNvPr>
          <p:cNvSpPr>
            <a:spLocks noGrp="1"/>
          </p:cNvSpPr>
          <p:nvPr>
            <p:ph type="body" sz="quarter" idx="14"/>
          </p:nvPr>
        </p:nvSpPr>
        <p:spPr/>
        <p:txBody>
          <a:bodyPr>
            <a:normAutofit/>
          </a:bodyPr>
          <a:lstStyle/>
          <a:p>
            <a:r>
              <a:rPr lang="en-US" sz="2600" i="1">
                <a:latin typeface="Calibri"/>
                <a:cs typeface="Calibri"/>
              </a:rPr>
              <a:t>What if our district employs a designated teacher or National Board Certified teacher before our local designation system is approved?</a:t>
            </a:r>
            <a:endParaRPr lang="en-US" sz="2600">
              <a:latin typeface="Calibri"/>
              <a:cs typeface="Calibri"/>
            </a:endParaRPr>
          </a:p>
        </p:txBody>
      </p:sp>
      <p:sp>
        <p:nvSpPr>
          <p:cNvPr id="4" name="Text Placeholder 3">
            <a:extLst>
              <a:ext uri="{FF2B5EF4-FFF2-40B4-BE49-F238E27FC236}">
                <a16:creationId xmlns:a16="http://schemas.microsoft.com/office/drawing/2014/main" id="{2631A345-4860-035F-52A6-9F6B2C1D5682}"/>
              </a:ext>
            </a:extLst>
          </p:cNvPr>
          <p:cNvSpPr>
            <a:spLocks noGrp="1"/>
          </p:cNvSpPr>
          <p:nvPr>
            <p:ph type="body" sz="quarter" idx="13"/>
          </p:nvPr>
        </p:nvSpPr>
        <p:spPr/>
        <p:txBody>
          <a:bodyPr>
            <a:normAutofit fontScale="92500"/>
          </a:bodyPr>
          <a:lstStyle/>
          <a:p>
            <a:pPr>
              <a:lnSpc>
                <a:spcPct val="150000"/>
              </a:lnSpc>
            </a:pPr>
            <a:r>
              <a:rPr lang="en-US" sz="2200">
                <a:latin typeface="Calibri"/>
                <a:cs typeface="Calibri"/>
              </a:rPr>
              <a:t>A local designation system is not required to receive TIA funding.  All districts in Texas that employ a designated teacher(s) are eligible to receive allotment funds. Districts are required to spend the funds by August 31. </a:t>
            </a:r>
          </a:p>
          <a:p>
            <a:pPr>
              <a:lnSpc>
                <a:spcPct val="150000"/>
              </a:lnSpc>
            </a:pPr>
            <a:r>
              <a:rPr lang="en-US" sz="2200">
                <a:latin typeface="Calibri"/>
                <a:cs typeface="Calibri"/>
              </a:rPr>
              <a:t>Districts applying for TIA with Cohort F or later will likely need to implement a tentative spending plan prior to the approval of their local designation system. We encourage districts to seek stakeholder input in the tentative spending plan. </a:t>
            </a:r>
          </a:p>
          <a:p>
            <a:endParaRPr lang="en-US"/>
          </a:p>
        </p:txBody>
      </p:sp>
      <p:pic>
        <p:nvPicPr>
          <p:cNvPr id="5" name="Audio 18" descr="Speaker icon">
            <a:hlinkClick r:id="" action="ppaction://media"/>
            <a:extLst>
              <a:ext uri="{FF2B5EF4-FFF2-40B4-BE49-F238E27FC236}">
                <a16:creationId xmlns:a16="http://schemas.microsoft.com/office/drawing/2014/main" id="{D760DC1D-3E4E-AB8E-0745-5A57A17BEB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392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A715-E1AA-73F3-6E0A-E1511E09298A}"/>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254728AD-C3EC-3A34-35BF-14E5644E253C}"/>
              </a:ext>
            </a:extLst>
          </p:cNvPr>
          <p:cNvSpPr>
            <a:spLocks noGrp="1"/>
          </p:cNvSpPr>
          <p:nvPr>
            <p:ph sz="half" idx="1"/>
          </p:nvPr>
        </p:nvSpPr>
        <p:spPr>
          <a:xfrm>
            <a:off x="498338" y="1215571"/>
            <a:ext cx="6701451" cy="4351338"/>
          </a:xfrm>
        </p:spPr>
        <p:txBody>
          <a:bodyPr>
            <a:normAutofit/>
          </a:bodyPr>
          <a:lstStyle/>
          <a:p>
            <a:pPr>
              <a:lnSpc>
                <a:spcPct val="150000"/>
              </a:lnSpc>
            </a:pPr>
            <a:r>
              <a:rPr lang="en-US" sz="2400" b="1" dirty="0">
                <a:solidFill>
                  <a:schemeClr val="accent4"/>
                </a:solidFill>
                <a:hlinkClick r:id="rId4">
                  <a:extLst>
                    <a:ext uri="{A12FA001-AC4F-418D-AE19-62706E023703}">
                      <ahyp:hlinkClr xmlns:ahyp="http://schemas.microsoft.com/office/drawing/2018/hyperlinkcolor" val="tx"/>
                    </a:ext>
                  </a:extLst>
                </a:hlinkClick>
              </a:rPr>
              <a:t>Fee Reimbursement Through TIA</a:t>
            </a:r>
            <a:endParaRPr lang="en-US" sz="2400" b="1" dirty="0">
              <a:solidFill>
                <a:schemeClr val="accent4"/>
              </a:solidFill>
            </a:endParaRPr>
          </a:p>
          <a:p>
            <a:pPr>
              <a:lnSpc>
                <a:spcPct val="150000"/>
              </a:lnSpc>
            </a:pPr>
            <a:r>
              <a:rPr lang="en-US" sz="2400" b="1" dirty="0">
                <a:solidFill>
                  <a:schemeClr val="accent4"/>
                </a:solidFill>
                <a:hlinkClick r:id="rId5">
                  <a:extLst>
                    <a:ext uri="{A12FA001-AC4F-418D-AE19-62706E023703}">
                      <ahyp:hlinkClr xmlns:ahyp="http://schemas.microsoft.com/office/drawing/2018/hyperlinkcolor" val="tx"/>
                    </a:ext>
                  </a:extLst>
                </a:hlinkClick>
              </a:rPr>
              <a:t>National Board directory</a:t>
            </a:r>
            <a:endParaRPr lang="en-US" sz="2400" b="1" dirty="0">
              <a:solidFill>
                <a:schemeClr val="accent4"/>
              </a:solidFill>
            </a:endParaRPr>
          </a:p>
          <a:p>
            <a:pPr>
              <a:lnSpc>
                <a:spcPct val="150000"/>
              </a:lnSpc>
            </a:pPr>
            <a:r>
              <a:rPr lang="en-US" sz="2400" b="1" dirty="0">
                <a:solidFill>
                  <a:schemeClr val="accent4"/>
                </a:solidFill>
                <a:hlinkClick r:id="rId6">
                  <a:extLst>
                    <a:ext uri="{A12FA001-AC4F-418D-AE19-62706E023703}">
                      <ahyp:hlinkClr xmlns:ahyp="http://schemas.microsoft.com/office/drawing/2018/hyperlinkcolor" val="tx"/>
                    </a:ext>
                  </a:extLst>
                </a:hlinkClick>
              </a:rPr>
              <a:t>National Board Third-Party Payer Guide</a:t>
            </a:r>
            <a:endParaRPr lang="en-US" sz="2400" b="1" dirty="0">
              <a:solidFill>
                <a:schemeClr val="accent4"/>
              </a:solidFill>
            </a:endParaRPr>
          </a:p>
          <a:p>
            <a:pPr>
              <a:lnSpc>
                <a:spcPct val="150000"/>
              </a:lnSpc>
            </a:pPr>
            <a:r>
              <a:rPr lang="en-US" sz="2400" b="1" dirty="0">
                <a:solidFill>
                  <a:schemeClr val="accent4"/>
                </a:solidFill>
                <a:hlinkClick r:id="rId7">
                  <a:extLst>
                    <a:ext uri="{A12FA001-AC4F-418D-AE19-62706E023703}">
                      <ahyp:hlinkClr xmlns:ahyp="http://schemas.microsoft.com/office/drawing/2018/hyperlinkcolor" val="tx"/>
                    </a:ext>
                  </a:extLst>
                </a:hlinkClick>
              </a:rPr>
              <a:t>National Board Candidate Guide</a:t>
            </a:r>
            <a:endParaRPr lang="en-US" sz="2400" b="1" dirty="0">
              <a:solidFill>
                <a:schemeClr val="accent4"/>
              </a:solidFill>
            </a:endParaRPr>
          </a:p>
          <a:p>
            <a:r>
              <a:rPr lang="en-US" sz="2400" b="1" dirty="0">
                <a:solidFill>
                  <a:schemeClr val="accent4"/>
                </a:solidFill>
                <a:hlinkClick r:id="rId8">
                  <a:extLst>
                    <a:ext uri="{A12FA001-AC4F-418D-AE19-62706E023703}">
                      <ahyp:hlinkClr xmlns:ahyp="http://schemas.microsoft.com/office/drawing/2018/hyperlinkcolor" val="tx"/>
                    </a:ext>
                  </a:extLst>
                </a:hlinkClick>
              </a:rPr>
              <a:t>Teacher Incentive Allotment (tiatexas.org)</a:t>
            </a:r>
            <a:endParaRPr lang="en-US" sz="2400" b="1" dirty="0">
              <a:solidFill>
                <a:schemeClr val="accent4"/>
              </a:solidFill>
            </a:endParaRPr>
          </a:p>
        </p:txBody>
      </p:sp>
      <p:pic>
        <p:nvPicPr>
          <p:cNvPr id="12" name="Audio 11">
            <a:hlinkClick r:id="" action="ppaction://media"/>
            <a:extLst>
              <a:ext uri="{FF2B5EF4-FFF2-40B4-BE49-F238E27FC236}">
                <a16:creationId xmlns:a16="http://schemas.microsoft.com/office/drawing/2014/main" id="{D45D8876-E5F4-02E8-FB26-EB20880AEE1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7479439"/>
      </p:ext>
    </p:extLst>
  </p:cSld>
  <p:clrMapOvr>
    <a:masterClrMapping/>
  </p:clrMapOvr>
  <mc:AlternateContent xmlns:mc="http://schemas.openxmlformats.org/markup-compatibility/2006" xmlns:p14="http://schemas.microsoft.com/office/powerpoint/2010/main">
    <mc:Choice Requires="p14">
      <p:transition spd="slow" p14:dur="2000" advTm="8720"/>
    </mc:Choice>
    <mc:Fallback xmlns="">
      <p:transition spd="slow" advTm="8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D3CF-3A48-4DC2-83CB-05DD380F8942}"/>
              </a:ext>
            </a:extLst>
          </p:cNvPr>
          <p:cNvSpPr>
            <a:spLocks noGrp="1"/>
          </p:cNvSpPr>
          <p:nvPr>
            <p:ph type="title"/>
          </p:nvPr>
        </p:nvSpPr>
        <p:spPr>
          <a:xfrm>
            <a:off x="399393" y="344487"/>
            <a:ext cx="8630307" cy="608013"/>
          </a:xfrm>
        </p:spPr>
        <p:txBody>
          <a:bodyPr>
            <a:normAutofit fontScale="90000"/>
          </a:bodyPr>
          <a:lstStyle/>
          <a:p>
            <a:r>
              <a:rPr lang="en-US">
                <a:ea typeface="Cambria"/>
              </a:rPr>
              <a:t>District Obligations</a:t>
            </a:r>
            <a:endParaRPr lang="en-US"/>
          </a:p>
        </p:txBody>
      </p:sp>
      <p:sp>
        <p:nvSpPr>
          <p:cNvPr id="3" name="Text Placeholder 2">
            <a:extLst>
              <a:ext uri="{FF2B5EF4-FFF2-40B4-BE49-F238E27FC236}">
                <a16:creationId xmlns:a16="http://schemas.microsoft.com/office/drawing/2014/main" id="{CB3A6E29-1DEB-1FB3-4EBF-EE977F428A66}"/>
              </a:ext>
            </a:extLst>
          </p:cNvPr>
          <p:cNvSpPr>
            <a:spLocks noGrp="1"/>
          </p:cNvSpPr>
          <p:nvPr>
            <p:ph type="body" sz="quarter" idx="14"/>
          </p:nvPr>
        </p:nvSpPr>
        <p:spPr/>
        <p:txBody>
          <a:bodyPr/>
          <a:lstStyle/>
          <a:p>
            <a:r>
              <a:rPr lang="en-US" sz="2600" i="1">
                <a:latin typeface="Calibri"/>
                <a:cs typeface="Calibri"/>
              </a:rPr>
              <a:t>Are districts required to submit fee reimbursement requests? Why can’t NBCTs request reimbursement directly?</a:t>
            </a:r>
            <a:r>
              <a:rPr lang="en-US" i="1">
                <a:latin typeface="Open Sans"/>
              </a:rPr>
              <a:t> </a:t>
            </a:r>
            <a:endParaRPr lang="en-US" i="1"/>
          </a:p>
          <a:p>
            <a:endParaRPr lang="en-US"/>
          </a:p>
        </p:txBody>
      </p:sp>
      <p:sp>
        <p:nvSpPr>
          <p:cNvPr id="5" name="Text Placeholder 4">
            <a:extLst>
              <a:ext uri="{FF2B5EF4-FFF2-40B4-BE49-F238E27FC236}">
                <a16:creationId xmlns:a16="http://schemas.microsoft.com/office/drawing/2014/main" id="{689F224E-6609-4616-81A5-A8A9E3190952}"/>
              </a:ext>
            </a:extLst>
          </p:cNvPr>
          <p:cNvSpPr>
            <a:spLocks noGrp="1"/>
          </p:cNvSpPr>
          <p:nvPr>
            <p:ph type="body" sz="quarter" idx="13"/>
          </p:nvPr>
        </p:nvSpPr>
        <p:spPr/>
        <p:txBody>
          <a:bodyPr>
            <a:normAutofit/>
          </a:bodyPr>
          <a:lstStyle/>
          <a:p>
            <a:r>
              <a:rPr lang="en-US" sz="2000"/>
              <a:t>While districts are not required to request reimbursement of fees through TIA, it is an opportunity to recoup costs paid for the intensive National Board certification process. Per statute, TIA is funded through the Foundation Schools Program (FSP), which flows the allotment to districts.</a:t>
            </a:r>
            <a:endParaRPr lang="en-US" sz="2000">
              <a:cs typeface="Calibri"/>
            </a:endParaRPr>
          </a:p>
        </p:txBody>
      </p:sp>
      <p:pic>
        <p:nvPicPr>
          <p:cNvPr id="4" name="Audio 8" descr="Speaker icon">
            <a:hlinkClick r:id="" action="ppaction://media"/>
            <a:extLst>
              <a:ext uri="{FF2B5EF4-FFF2-40B4-BE49-F238E27FC236}">
                <a16:creationId xmlns:a16="http://schemas.microsoft.com/office/drawing/2014/main" id="{948762CE-2923-6335-00CB-A16ED5D8CC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428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CD48-49B2-4131-C406-4FA075AE836D}"/>
              </a:ext>
            </a:extLst>
          </p:cNvPr>
          <p:cNvSpPr>
            <a:spLocks noGrp="1"/>
          </p:cNvSpPr>
          <p:nvPr>
            <p:ph type="title"/>
          </p:nvPr>
        </p:nvSpPr>
        <p:spPr/>
        <p:txBody>
          <a:bodyPr/>
          <a:lstStyle/>
          <a:p>
            <a:r>
              <a:rPr lang="en-US"/>
              <a:t>Verification</a:t>
            </a:r>
          </a:p>
        </p:txBody>
      </p:sp>
      <p:sp>
        <p:nvSpPr>
          <p:cNvPr id="3" name="Text Placeholder 2">
            <a:extLst>
              <a:ext uri="{FF2B5EF4-FFF2-40B4-BE49-F238E27FC236}">
                <a16:creationId xmlns:a16="http://schemas.microsoft.com/office/drawing/2014/main" id="{F5A66173-AC39-4BB8-9C03-2DC8973BF857}"/>
              </a:ext>
            </a:extLst>
          </p:cNvPr>
          <p:cNvSpPr>
            <a:spLocks noGrp="1"/>
          </p:cNvSpPr>
          <p:nvPr>
            <p:ph type="body" sz="quarter" idx="14"/>
          </p:nvPr>
        </p:nvSpPr>
        <p:spPr/>
        <p:txBody>
          <a:bodyPr/>
          <a:lstStyle/>
          <a:p>
            <a:r>
              <a:rPr lang="en-US" sz="2600" i="1">
                <a:latin typeface="Calibri"/>
                <a:cs typeface="Calibri"/>
              </a:rPr>
              <a:t>How will TEA verify that the information in the application is accurate?</a:t>
            </a:r>
          </a:p>
          <a:p>
            <a:endParaRPr lang="en-US"/>
          </a:p>
        </p:txBody>
      </p:sp>
      <p:sp>
        <p:nvSpPr>
          <p:cNvPr id="4" name="Text Placeholder 3">
            <a:extLst>
              <a:ext uri="{FF2B5EF4-FFF2-40B4-BE49-F238E27FC236}">
                <a16:creationId xmlns:a16="http://schemas.microsoft.com/office/drawing/2014/main" id="{F9F70EA5-51AA-6808-D657-89F765E2DB1B}"/>
              </a:ext>
            </a:extLst>
          </p:cNvPr>
          <p:cNvSpPr>
            <a:spLocks noGrp="1"/>
          </p:cNvSpPr>
          <p:nvPr>
            <p:ph type="body" sz="quarter" idx="13"/>
          </p:nvPr>
        </p:nvSpPr>
        <p:spPr/>
        <p:txBody>
          <a:bodyPr>
            <a:normAutofit/>
          </a:bodyPr>
          <a:lstStyle/>
          <a:p>
            <a:r>
              <a:rPr lang="en-US" sz="2000"/>
              <a:t>TEA will verify the submitted documentation with records from NBPTS and track reimbursement requests for each NBCT. Districts will submit assurances along with the reimbursement request form. The superintendent must sign off that all information is accurate and in compliance with statute.</a:t>
            </a:r>
            <a:endParaRPr lang="en-US" sz="2000">
              <a:cs typeface="Calibri"/>
            </a:endParaRPr>
          </a:p>
        </p:txBody>
      </p:sp>
      <p:pic>
        <p:nvPicPr>
          <p:cNvPr id="5" name="Audio 8" descr="Speaker icon">
            <a:hlinkClick r:id="" action="ppaction://media"/>
            <a:extLst>
              <a:ext uri="{FF2B5EF4-FFF2-40B4-BE49-F238E27FC236}">
                <a16:creationId xmlns:a16="http://schemas.microsoft.com/office/drawing/2014/main" id="{5B182582-2592-63DB-CDF5-8F3C273363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33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9D27-0983-FF0A-22FE-2F2936D5D832}"/>
              </a:ext>
            </a:extLst>
          </p:cNvPr>
          <p:cNvSpPr>
            <a:spLocks noGrp="1"/>
          </p:cNvSpPr>
          <p:nvPr>
            <p:ph type="title"/>
          </p:nvPr>
        </p:nvSpPr>
        <p:spPr/>
        <p:txBody>
          <a:bodyPr/>
          <a:lstStyle/>
          <a:p>
            <a:r>
              <a:rPr lang="en-US"/>
              <a:t>Third-Party Payers</a:t>
            </a:r>
          </a:p>
        </p:txBody>
      </p:sp>
      <p:sp>
        <p:nvSpPr>
          <p:cNvPr id="3" name="Text Placeholder 2">
            <a:extLst>
              <a:ext uri="{FF2B5EF4-FFF2-40B4-BE49-F238E27FC236}">
                <a16:creationId xmlns:a16="http://schemas.microsoft.com/office/drawing/2014/main" id="{BEE092EC-E966-7B89-7011-7F9B9DC98008}"/>
              </a:ext>
            </a:extLst>
          </p:cNvPr>
          <p:cNvSpPr>
            <a:spLocks noGrp="1"/>
          </p:cNvSpPr>
          <p:nvPr>
            <p:ph type="body" sz="quarter" idx="14"/>
          </p:nvPr>
        </p:nvSpPr>
        <p:spPr/>
        <p:txBody>
          <a:bodyPr/>
          <a:lstStyle/>
          <a:p>
            <a:r>
              <a:rPr lang="en-US" sz="2600" i="1">
                <a:latin typeface="Calibri"/>
                <a:cs typeface="Calibri"/>
              </a:rPr>
              <a:t>How can our district become a third-party payer?</a:t>
            </a:r>
          </a:p>
          <a:p>
            <a:endParaRPr lang="en-US"/>
          </a:p>
        </p:txBody>
      </p:sp>
      <p:sp>
        <p:nvSpPr>
          <p:cNvPr id="4" name="Text Placeholder 3">
            <a:extLst>
              <a:ext uri="{FF2B5EF4-FFF2-40B4-BE49-F238E27FC236}">
                <a16:creationId xmlns:a16="http://schemas.microsoft.com/office/drawing/2014/main" id="{76480694-8297-DFD6-30DA-B8D4ACE784AB}"/>
              </a:ext>
            </a:extLst>
          </p:cNvPr>
          <p:cNvSpPr>
            <a:spLocks noGrp="1"/>
          </p:cNvSpPr>
          <p:nvPr>
            <p:ph type="body" sz="quarter" idx="13"/>
          </p:nvPr>
        </p:nvSpPr>
        <p:spPr/>
        <p:txBody>
          <a:bodyPr/>
          <a:lstStyle/>
          <a:p>
            <a:r>
              <a:rPr lang="en-US" sz="2000" dirty="0">
                <a:latin typeface="+mn-lt"/>
              </a:rPr>
              <a:t>Districts may choose to cover some or all National Board candidacy costs. Fees for each candidate are eligible for reimbursement through TIA once they achieve certification. Districts interested in registering as a third-party payer can review the </a:t>
            </a:r>
            <a:r>
              <a:rPr lang="en-US" sz="2000" b="1" dirty="0">
                <a:solidFill>
                  <a:schemeClr val="accent4"/>
                </a:solidFill>
                <a:latin typeface="+mn-lt"/>
                <a:hlinkClick r:id="rId4">
                  <a:extLst>
                    <a:ext uri="{A12FA001-AC4F-418D-AE19-62706E023703}">
                      <ahyp:hlinkClr xmlns:ahyp="http://schemas.microsoft.com/office/drawing/2018/hyperlinkcolor" val="tx"/>
                    </a:ext>
                  </a:extLst>
                </a:hlinkClick>
              </a:rPr>
              <a:t>Third-Party Payer Guide</a:t>
            </a:r>
            <a:r>
              <a:rPr lang="en-US" sz="2000" b="1" dirty="0">
                <a:solidFill>
                  <a:schemeClr val="accent4"/>
                </a:solidFill>
                <a:latin typeface="+mn-lt"/>
              </a:rPr>
              <a:t> </a:t>
            </a:r>
            <a:r>
              <a:rPr lang="en-US" sz="2000" dirty="0">
                <a:latin typeface="+mn-lt"/>
              </a:rPr>
              <a:t>for more information.</a:t>
            </a:r>
            <a:r>
              <a:rPr lang="en-US" sz="2000" dirty="0"/>
              <a:t> </a:t>
            </a:r>
            <a:endParaRPr lang="en-US" sz="2000" dirty="0">
              <a:latin typeface="+mn-lt"/>
              <a:cs typeface="Calibri"/>
            </a:endParaRPr>
          </a:p>
          <a:p>
            <a:endParaRPr lang="en-US" dirty="0"/>
          </a:p>
        </p:txBody>
      </p:sp>
      <p:pic>
        <p:nvPicPr>
          <p:cNvPr id="5" name="Audio 12" descr="Speaker icon">
            <a:hlinkClick r:id="" action="ppaction://media"/>
            <a:extLst>
              <a:ext uri="{FF2B5EF4-FFF2-40B4-BE49-F238E27FC236}">
                <a16:creationId xmlns:a16="http://schemas.microsoft.com/office/drawing/2014/main" id="{75E5139A-5293-3AD3-AC07-83032C7D0FE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846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7ACE3-A7AB-40B4-1A7B-55165E7A4B37}"/>
              </a:ext>
            </a:extLst>
          </p:cNvPr>
          <p:cNvSpPr>
            <a:spLocks noGrp="1"/>
          </p:cNvSpPr>
          <p:nvPr>
            <p:ph type="title"/>
          </p:nvPr>
        </p:nvSpPr>
        <p:spPr/>
        <p:txBody>
          <a:bodyPr/>
          <a:lstStyle/>
          <a:p>
            <a:r>
              <a:rPr lang="en-US"/>
              <a:t>Designations</a:t>
            </a:r>
          </a:p>
        </p:txBody>
      </p:sp>
      <p:sp>
        <p:nvSpPr>
          <p:cNvPr id="3" name="Text Placeholder 2">
            <a:extLst>
              <a:ext uri="{FF2B5EF4-FFF2-40B4-BE49-F238E27FC236}">
                <a16:creationId xmlns:a16="http://schemas.microsoft.com/office/drawing/2014/main" id="{DFEE0537-11DE-3799-4D27-D18030A625E5}"/>
              </a:ext>
            </a:extLst>
          </p:cNvPr>
          <p:cNvSpPr>
            <a:spLocks noGrp="1"/>
          </p:cNvSpPr>
          <p:nvPr>
            <p:ph type="body" sz="quarter" idx="14"/>
          </p:nvPr>
        </p:nvSpPr>
        <p:spPr/>
        <p:txBody>
          <a:bodyPr/>
          <a:lstStyle/>
          <a:p>
            <a:r>
              <a:rPr lang="en-US" sz="2600" i="1">
                <a:latin typeface="Calibri"/>
                <a:cs typeface="Calibri"/>
              </a:rPr>
              <a:t>Must the NBCT have a TIA designation or be employed as a teacher to be eligible for fee reimbursement?</a:t>
            </a:r>
          </a:p>
          <a:p>
            <a:endParaRPr lang="en-US"/>
          </a:p>
        </p:txBody>
      </p:sp>
      <p:sp>
        <p:nvSpPr>
          <p:cNvPr id="4" name="Text Placeholder 3">
            <a:extLst>
              <a:ext uri="{FF2B5EF4-FFF2-40B4-BE49-F238E27FC236}">
                <a16:creationId xmlns:a16="http://schemas.microsoft.com/office/drawing/2014/main" id="{12F7F3A6-2998-9C3E-BF94-9F1646A8FDD0}"/>
              </a:ext>
            </a:extLst>
          </p:cNvPr>
          <p:cNvSpPr>
            <a:spLocks noGrp="1"/>
          </p:cNvSpPr>
          <p:nvPr>
            <p:ph type="body" sz="quarter" idx="13"/>
          </p:nvPr>
        </p:nvSpPr>
        <p:spPr/>
        <p:txBody>
          <a:bodyPr>
            <a:normAutofit/>
          </a:bodyPr>
          <a:lstStyle/>
          <a:p>
            <a:r>
              <a:rPr lang="en-US" sz="2000"/>
              <a:t>TEA will not verify the NBCT’s designation status or current assignment.</a:t>
            </a:r>
          </a:p>
        </p:txBody>
      </p:sp>
      <p:pic>
        <p:nvPicPr>
          <p:cNvPr id="5" name="Audio 8" descr="Speaker icon">
            <a:hlinkClick r:id="" action="ppaction://media"/>
            <a:extLst>
              <a:ext uri="{FF2B5EF4-FFF2-40B4-BE49-F238E27FC236}">
                <a16:creationId xmlns:a16="http://schemas.microsoft.com/office/drawing/2014/main" id="{ED502739-434F-E17A-6AD2-C3E36A5B07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859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2B2C-3AA5-F6D1-3ED5-F6DB61EB217D}"/>
              </a:ext>
            </a:extLst>
          </p:cNvPr>
          <p:cNvSpPr>
            <a:spLocks noGrp="1"/>
          </p:cNvSpPr>
          <p:nvPr>
            <p:ph type="title"/>
          </p:nvPr>
        </p:nvSpPr>
        <p:spPr/>
        <p:txBody>
          <a:bodyPr/>
          <a:lstStyle/>
          <a:p>
            <a:r>
              <a:rPr lang="en-US"/>
              <a:t>Employment</a:t>
            </a:r>
          </a:p>
        </p:txBody>
      </p:sp>
      <p:sp>
        <p:nvSpPr>
          <p:cNvPr id="3" name="Text Placeholder 2">
            <a:extLst>
              <a:ext uri="{FF2B5EF4-FFF2-40B4-BE49-F238E27FC236}">
                <a16:creationId xmlns:a16="http://schemas.microsoft.com/office/drawing/2014/main" id="{55F58D89-C736-DA45-E022-5A52630110D8}"/>
              </a:ext>
            </a:extLst>
          </p:cNvPr>
          <p:cNvSpPr>
            <a:spLocks noGrp="1"/>
          </p:cNvSpPr>
          <p:nvPr>
            <p:ph type="body" sz="quarter" idx="14"/>
          </p:nvPr>
        </p:nvSpPr>
        <p:spPr/>
        <p:txBody>
          <a:bodyPr/>
          <a:lstStyle/>
          <a:p>
            <a:r>
              <a:rPr lang="en-US" sz="2600" i="1">
                <a:latin typeface="Calibri"/>
                <a:cs typeface="Calibri"/>
              </a:rPr>
              <a:t>What if the NBCT is no longer employed by the district or was employed by another district when they certified?</a:t>
            </a:r>
            <a:endParaRPr lang="en-US" sz="2600">
              <a:latin typeface="Calibri"/>
              <a:cs typeface="Calibri"/>
            </a:endParaRPr>
          </a:p>
          <a:p>
            <a:endParaRPr lang="en-US"/>
          </a:p>
        </p:txBody>
      </p:sp>
      <p:sp>
        <p:nvSpPr>
          <p:cNvPr id="4" name="Text Placeholder 3">
            <a:extLst>
              <a:ext uri="{FF2B5EF4-FFF2-40B4-BE49-F238E27FC236}">
                <a16:creationId xmlns:a16="http://schemas.microsoft.com/office/drawing/2014/main" id="{07700F42-2329-9063-61B5-6F63965533FF}"/>
              </a:ext>
            </a:extLst>
          </p:cNvPr>
          <p:cNvSpPr>
            <a:spLocks noGrp="1"/>
          </p:cNvSpPr>
          <p:nvPr>
            <p:ph type="body" sz="quarter" idx="13"/>
          </p:nvPr>
        </p:nvSpPr>
        <p:spPr/>
        <p:txBody>
          <a:bodyPr/>
          <a:lstStyle/>
          <a:p>
            <a:pPr>
              <a:lnSpc>
                <a:spcPct val="100000"/>
              </a:lnSpc>
            </a:pPr>
            <a:r>
              <a:rPr lang="en-US" sz="2000"/>
              <a:t>Any district may request reimbursement of eligible fees paid to NBPTS if:</a:t>
            </a:r>
            <a:endParaRPr lang="en-US" sz="2000">
              <a:cs typeface="Calibri"/>
            </a:endParaRPr>
          </a:p>
          <a:p>
            <a:pPr marL="514350" indent="-514350">
              <a:lnSpc>
                <a:spcPct val="100000"/>
              </a:lnSpc>
              <a:buAutoNum type="arabicPeriod"/>
            </a:pPr>
            <a:r>
              <a:rPr lang="en-US" sz="2000"/>
              <a:t>The district reimburses the teacher prior to requesting reimbursement OR</a:t>
            </a:r>
            <a:endParaRPr lang="en-US" sz="2000">
              <a:cs typeface="Calibri"/>
            </a:endParaRPr>
          </a:p>
          <a:p>
            <a:pPr marL="514350" indent="-514350">
              <a:lnSpc>
                <a:spcPct val="100000"/>
              </a:lnSpc>
              <a:buAutoNum type="arabicPeriod"/>
            </a:pPr>
            <a:r>
              <a:rPr lang="en-US" sz="2000"/>
              <a:t>The district paid fees as a third-party payer</a:t>
            </a:r>
            <a:endParaRPr lang="en-US" sz="2000">
              <a:cs typeface="Calibri"/>
            </a:endParaRPr>
          </a:p>
          <a:p>
            <a:endParaRPr lang="en-US"/>
          </a:p>
        </p:txBody>
      </p:sp>
      <p:pic>
        <p:nvPicPr>
          <p:cNvPr id="5" name="Audio 8" descr="Speaker icon">
            <a:hlinkClick r:id="" action="ppaction://media"/>
            <a:extLst>
              <a:ext uri="{FF2B5EF4-FFF2-40B4-BE49-F238E27FC236}">
                <a16:creationId xmlns:a16="http://schemas.microsoft.com/office/drawing/2014/main" id="{EAE87450-028B-F7E8-4535-572CB97758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54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15AB3-4FCD-1E6A-F6BC-B7F36118ED1C}"/>
              </a:ext>
            </a:extLst>
          </p:cNvPr>
          <p:cNvSpPr>
            <a:spLocks noGrp="1"/>
          </p:cNvSpPr>
          <p:nvPr>
            <p:ph type="title"/>
          </p:nvPr>
        </p:nvSpPr>
        <p:spPr/>
        <p:txBody>
          <a:bodyPr/>
          <a:lstStyle/>
          <a:p>
            <a:r>
              <a:rPr lang="en-US"/>
              <a:t>Retakes and Registration</a:t>
            </a:r>
          </a:p>
        </p:txBody>
      </p:sp>
      <p:sp>
        <p:nvSpPr>
          <p:cNvPr id="3" name="Text Placeholder 2">
            <a:extLst>
              <a:ext uri="{FF2B5EF4-FFF2-40B4-BE49-F238E27FC236}">
                <a16:creationId xmlns:a16="http://schemas.microsoft.com/office/drawing/2014/main" id="{27A37791-851F-9EB2-DDA6-2076B9FBE5DF}"/>
              </a:ext>
            </a:extLst>
          </p:cNvPr>
          <p:cNvSpPr>
            <a:spLocks noGrp="1"/>
          </p:cNvSpPr>
          <p:nvPr>
            <p:ph type="body" sz="quarter" idx="14"/>
          </p:nvPr>
        </p:nvSpPr>
        <p:spPr/>
        <p:txBody>
          <a:bodyPr/>
          <a:lstStyle/>
          <a:p>
            <a:r>
              <a:rPr lang="en-US" sz="2600" i="1">
                <a:latin typeface="Calibri"/>
                <a:cs typeface="Calibri"/>
              </a:rPr>
              <a:t>What about registration and retake costs?</a:t>
            </a:r>
            <a:endParaRPr lang="en-US" sz="2600">
              <a:latin typeface="Calibri"/>
              <a:cs typeface="Calibri"/>
            </a:endParaRPr>
          </a:p>
          <a:p>
            <a:endParaRPr lang="en-US"/>
          </a:p>
        </p:txBody>
      </p:sp>
      <p:sp>
        <p:nvSpPr>
          <p:cNvPr id="4" name="Text Placeholder 3">
            <a:extLst>
              <a:ext uri="{FF2B5EF4-FFF2-40B4-BE49-F238E27FC236}">
                <a16:creationId xmlns:a16="http://schemas.microsoft.com/office/drawing/2014/main" id="{C78E7901-C6D7-8CB4-25A7-8A190742FCE5}"/>
              </a:ext>
            </a:extLst>
          </p:cNvPr>
          <p:cNvSpPr>
            <a:spLocks noGrp="1"/>
          </p:cNvSpPr>
          <p:nvPr>
            <p:ph type="body" sz="quarter" idx="13"/>
          </p:nvPr>
        </p:nvSpPr>
        <p:spPr/>
        <p:txBody>
          <a:bodyPr/>
          <a:lstStyle/>
          <a:p>
            <a:pPr>
              <a:lnSpc>
                <a:spcPct val="100000"/>
              </a:lnSpc>
            </a:pPr>
            <a:r>
              <a:rPr lang="en-US" sz="2000"/>
              <a:t>Districts may request up to:</a:t>
            </a:r>
            <a:endParaRPr lang="en-US" sz="2000">
              <a:cs typeface="Calibri"/>
            </a:endParaRPr>
          </a:p>
          <a:p>
            <a:pPr marL="457200" indent="-457200">
              <a:lnSpc>
                <a:spcPct val="100000"/>
              </a:lnSpc>
              <a:buFont typeface="Arial" panose="020B0604020202020204" pitchFamily="34" charset="0"/>
              <a:buChar char="•"/>
            </a:pPr>
            <a:r>
              <a:rPr lang="en-US" sz="2000"/>
              <a:t>$1900 for initial certification</a:t>
            </a:r>
            <a:endParaRPr lang="en-US" sz="2000">
              <a:cs typeface="Calibri"/>
            </a:endParaRPr>
          </a:p>
          <a:p>
            <a:pPr marL="457200" indent="-457200">
              <a:lnSpc>
                <a:spcPct val="100000"/>
              </a:lnSpc>
              <a:buFont typeface="Arial" panose="020B0604020202020204" pitchFamily="34" charset="0"/>
              <a:buChar char="•"/>
            </a:pPr>
            <a:r>
              <a:rPr lang="en-US" sz="2000"/>
              <a:t>$1250 for renewal</a:t>
            </a:r>
            <a:endParaRPr lang="en-US" sz="2000">
              <a:cs typeface="Calibri"/>
            </a:endParaRPr>
          </a:p>
          <a:p>
            <a:pPr marL="457200" indent="-457200">
              <a:lnSpc>
                <a:spcPct val="100000"/>
              </a:lnSpc>
              <a:buFont typeface="Arial" panose="020B0604020202020204" pitchFamily="34" charset="0"/>
              <a:buChar char="•"/>
            </a:pPr>
            <a:r>
              <a:rPr lang="en-US" sz="2000"/>
              <a:t>$495 for maintenance of certification</a:t>
            </a:r>
            <a:endParaRPr lang="en-US" sz="2000">
              <a:cs typeface="Calibri"/>
            </a:endParaRPr>
          </a:p>
          <a:p>
            <a:pPr marL="457200" indent="-457200">
              <a:lnSpc>
                <a:spcPct val="100000"/>
              </a:lnSpc>
              <a:buFont typeface="Arial" panose="020B0604020202020204" pitchFamily="34" charset="0"/>
              <a:buChar char="•"/>
            </a:pPr>
            <a:r>
              <a:rPr lang="en-US" sz="2000"/>
              <a:t>Registration and/or retake fees are not eligible for reimbursement</a:t>
            </a:r>
            <a:endParaRPr lang="en-US" sz="2000">
              <a:cs typeface="Calibri"/>
            </a:endParaRPr>
          </a:p>
          <a:p>
            <a:endParaRPr lang="en-US"/>
          </a:p>
        </p:txBody>
      </p:sp>
      <p:pic>
        <p:nvPicPr>
          <p:cNvPr id="5" name="Audio 12" descr="Speaker icon">
            <a:hlinkClick r:id="" action="ppaction://media"/>
            <a:extLst>
              <a:ext uri="{FF2B5EF4-FFF2-40B4-BE49-F238E27FC236}">
                <a16:creationId xmlns:a16="http://schemas.microsoft.com/office/drawing/2014/main" id="{11EBE049-290F-AD45-8745-EC2783F0C5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309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4AAA-85EF-42D7-B9BB-434EF89B2834}"/>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98F887A7-7DA0-49EE-826C-9AB2DA27DD48}"/>
              </a:ext>
            </a:extLst>
          </p:cNvPr>
          <p:cNvSpPr>
            <a:spLocks noGrp="1"/>
          </p:cNvSpPr>
          <p:nvPr>
            <p:ph type="subTitle" idx="1"/>
          </p:nvPr>
        </p:nvSpPr>
        <p:spPr>
          <a:xfrm>
            <a:off x="399393" y="4015342"/>
            <a:ext cx="7116976" cy="1946546"/>
          </a:xfrm>
        </p:spPr>
        <p:txBody>
          <a:bodyPr vert="horz" lIns="91440" tIns="45720" rIns="91440" bIns="45720" rtlCol="0" anchor="t">
            <a:noAutofit/>
          </a:bodyPr>
          <a:lstStyle/>
          <a:p>
            <a:pPr algn="ctr"/>
            <a:r>
              <a:rPr lang="en-US"/>
              <a:t>TIAtexas.org       </a:t>
            </a:r>
          </a:p>
          <a:p>
            <a:pPr algn="ctr"/>
            <a:r>
              <a:rPr lang="en-US"/>
              <a:t>TIA@tea.Texas.gov</a:t>
            </a:r>
            <a:endParaRPr lang="en-US">
              <a:cs typeface="Calibri"/>
            </a:endParaRPr>
          </a:p>
        </p:txBody>
      </p:sp>
      <p:pic>
        <p:nvPicPr>
          <p:cNvPr id="4" name="Audio 6" descr="Speaker icon">
            <a:hlinkClick r:id="" action="ppaction://media"/>
            <a:extLst>
              <a:ext uri="{FF2B5EF4-FFF2-40B4-BE49-F238E27FC236}">
                <a16:creationId xmlns:a16="http://schemas.microsoft.com/office/drawing/2014/main" id="{6C5C4AD6-320A-7299-1A5E-D3D66A2919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976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618B-B60C-2B80-8045-3EB5598B2D18}"/>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61C97D6F-B0C8-8645-FA1A-F8C177B058A4}"/>
              </a:ext>
            </a:extLst>
          </p:cNvPr>
          <p:cNvSpPr>
            <a:spLocks noGrp="1"/>
          </p:cNvSpPr>
          <p:nvPr>
            <p:ph sz="half" idx="1"/>
          </p:nvPr>
        </p:nvSpPr>
        <p:spPr>
          <a:xfrm>
            <a:off x="396291" y="1242204"/>
            <a:ext cx="9706498" cy="4351338"/>
          </a:xfrm>
        </p:spPr>
        <p:txBody>
          <a:bodyPr>
            <a:normAutofit/>
          </a:bodyPr>
          <a:lstStyle/>
          <a:p>
            <a:pPr marL="457200" indent="-457200"/>
            <a:r>
              <a:rPr lang="en-US" sz="2800"/>
              <a:t>Review the National Board components of TIA</a:t>
            </a:r>
          </a:p>
          <a:p>
            <a:pPr marL="457200" indent="-457200"/>
            <a:r>
              <a:rPr lang="en-US" sz="2800"/>
              <a:t>Understand the process for requesting National Board fee reimbursement</a:t>
            </a:r>
          </a:p>
          <a:p>
            <a:pPr marL="457200" indent="-457200"/>
            <a:r>
              <a:rPr lang="en-US" sz="2800"/>
              <a:t>Using sample scenarios, determine next steps for NBCTs and districts</a:t>
            </a:r>
          </a:p>
          <a:p>
            <a:endParaRPr lang="en-US"/>
          </a:p>
        </p:txBody>
      </p:sp>
      <p:pic>
        <p:nvPicPr>
          <p:cNvPr id="12" name="Audio 11">
            <a:hlinkClick r:id="" action="ppaction://media"/>
            <a:extLst>
              <a:ext uri="{FF2B5EF4-FFF2-40B4-BE49-F238E27FC236}">
                <a16:creationId xmlns:a16="http://schemas.microsoft.com/office/drawing/2014/main" id="{EA635B81-195D-1A2A-F71F-565F3CA421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2407237"/>
      </p:ext>
    </p:extLst>
  </p:cSld>
  <p:clrMapOvr>
    <a:masterClrMapping/>
  </p:clrMapOvr>
  <mc:AlternateContent xmlns:mc="http://schemas.openxmlformats.org/markup-compatibility/2006" xmlns:p14="http://schemas.microsoft.com/office/powerpoint/2010/main">
    <mc:Choice Requires="p14">
      <p:transition spd="slow" p14:dur="2000" advTm="17670"/>
    </mc:Choice>
    <mc:Fallback xmlns="">
      <p:transition spd="slow" advTm="1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EF7-9C5F-48EB-9449-F41F97E52D35}"/>
              </a:ext>
            </a:extLst>
          </p:cNvPr>
          <p:cNvSpPr>
            <a:spLocks noGrp="1"/>
          </p:cNvSpPr>
          <p:nvPr>
            <p:ph type="ctrTitle"/>
          </p:nvPr>
        </p:nvSpPr>
        <p:spPr>
          <a:xfrm>
            <a:off x="1521581" y="4540613"/>
            <a:ext cx="9144000" cy="1558529"/>
          </a:xfrm>
        </p:spPr>
        <p:txBody>
          <a:bodyPr>
            <a:normAutofit/>
          </a:bodyPr>
          <a:lstStyle/>
          <a:p>
            <a:r>
              <a:rPr lang="en-US"/>
              <a:t>What is National Board Certification? </a:t>
            </a:r>
          </a:p>
        </p:txBody>
      </p:sp>
      <p:pic>
        <p:nvPicPr>
          <p:cNvPr id="11" name="Audio 10">
            <a:hlinkClick r:id="" action="ppaction://media"/>
            <a:extLst>
              <a:ext uri="{FF2B5EF4-FFF2-40B4-BE49-F238E27FC236}">
                <a16:creationId xmlns:a16="http://schemas.microsoft.com/office/drawing/2014/main" id="{4B659256-2B9C-3FBB-A402-1E8993DCFF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67988726"/>
      </p:ext>
    </p:extLst>
  </p:cSld>
  <p:clrMapOvr>
    <a:masterClrMapping/>
  </p:clrMapOvr>
  <mc:AlternateContent xmlns:mc="http://schemas.openxmlformats.org/markup-compatibility/2006" xmlns:p14="http://schemas.microsoft.com/office/powerpoint/2010/main">
    <mc:Choice Requires="p14">
      <p:transition spd="slow" p14:dur="2000" advTm="5084"/>
    </mc:Choice>
    <mc:Fallback xmlns="">
      <p:transition spd="slow" advTm="5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85B1-466F-444A-F74C-8048C4FA592F}"/>
              </a:ext>
            </a:extLst>
          </p:cNvPr>
          <p:cNvSpPr>
            <a:spLocks noGrp="1"/>
          </p:cNvSpPr>
          <p:nvPr>
            <p:ph type="title"/>
          </p:nvPr>
        </p:nvSpPr>
        <p:spPr/>
        <p:txBody>
          <a:bodyPr/>
          <a:lstStyle/>
          <a:p>
            <a:r>
              <a:rPr lang="en-US"/>
              <a:t>National Board Certification</a:t>
            </a:r>
          </a:p>
        </p:txBody>
      </p:sp>
      <p:sp>
        <p:nvSpPr>
          <p:cNvPr id="3" name="Content Placeholder 2">
            <a:extLst>
              <a:ext uri="{FF2B5EF4-FFF2-40B4-BE49-F238E27FC236}">
                <a16:creationId xmlns:a16="http://schemas.microsoft.com/office/drawing/2014/main" id="{FD5C04DB-567E-5517-A436-D5E36AA5CA32}"/>
              </a:ext>
            </a:extLst>
          </p:cNvPr>
          <p:cNvSpPr>
            <a:spLocks noGrp="1"/>
          </p:cNvSpPr>
          <p:nvPr>
            <p:ph sz="half" idx="1"/>
          </p:nvPr>
        </p:nvSpPr>
        <p:spPr>
          <a:xfrm>
            <a:off x="399392" y="1535167"/>
            <a:ext cx="9781556" cy="4351338"/>
          </a:xfrm>
        </p:spPr>
        <p:txBody>
          <a:bodyPr>
            <a:normAutofit fontScale="85000" lnSpcReduction="20000"/>
          </a:bodyPr>
          <a:lstStyle/>
          <a:p>
            <a:pPr marL="342900" indent="-342900">
              <a:lnSpc>
                <a:spcPct val="150000"/>
              </a:lnSpc>
              <a:buFont typeface="Arial" panose="020B0604020202020204" pitchFamily="34" charset="0"/>
              <a:buChar char="•"/>
            </a:pPr>
            <a:r>
              <a:rPr lang="en-US" sz="2800"/>
              <a:t>National Board Standards and Five Core Propositions define what accomplished teachers should know and do to have a positive impact on student learning</a:t>
            </a:r>
          </a:p>
          <a:p>
            <a:pPr marL="342900" indent="-342900">
              <a:lnSpc>
                <a:spcPct val="150000"/>
              </a:lnSpc>
              <a:buFont typeface="Arial" panose="020B0604020202020204" pitchFamily="34" charset="0"/>
              <a:buChar char="•"/>
            </a:pPr>
            <a:r>
              <a:rPr lang="en-US" sz="2800"/>
              <a:t>The National Board Certification process is designed to collect standards-based evidence of accomplished teaching practice</a:t>
            </a:r>
          </a:p>
          <a:p>
            <a:pPr marL="342900" indent="-342900">
              <a:lnSpc>
                <a:spcPct val="150000"/>
              </a:lnSpc>
              <a:buFont typeface="Arial" panose="020B0604020202020204" pitchFamily="34" charset="0"/>
              <a:buChar char="•"/>
            </a:pPr>
            <a:r>
              <a:rPr lang="en-US" sz="2800"/>
              <a:t>Offered for 25 certificate areas</a:t>
            </a:r>
          </a:p>
          <a:p>
            <a:pPr marL="342900" indent="-342900">
              <a:lnSpc>
                <a:spcPct val="150000"/>
              </a:lnSpc>
              <a:buFont typeface="Arial" panose="020B0604020202020204" pitchFamily="34" charset="0"/>
              <a:buChar char="•"/>
            </a:pPr>
            <a:r>
              <a:rPr lang="en-US" sz="2800"/>
              <a:t>Four components: three portfolio entries, one computer-based assessment for content expertise</a:t>
            </a:r>
          </a:p>
          <a:p>
            <a:endParaRPr lang="en-US"/>
          </a:p>
        </p:txBody>
      </p:sp>
      <p:pic>
        <p:nvPicPr>
          <p:cNvPr id="12" name="Audio 11">
            <a:hlinkClick r:id="" action="ppaction://media"/>
            <a:extLst>
              <a:ext uri="{FF2B5EF4-FFF2-40B4-BE49-F238E27FC236}">
                <a16:creationId xmlns:a16="http://schemas.microsoft.com/office/drawing/2014/main" id="{D97947AD-E520-EFD5-432E-8CF184605F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6895153"/>
      </p:ext>
    </p:extLst>
  </p:cSld>
  <p:clrMapOvr>
    <a:masterClrMapping/>
  </p:clrMapOvr>
  <mc:AlternateContent xmlns:mc="http://schemas.openxmlformats.org/markup-compatibility/2006" xmlns:p14="http://schemas.microsoft.com/office/powerpoint/2010/main">
    <mc:Choice Requires="p14">
      <p:transition spd="slow" p14:dur="2000" advTm="41722"/>
    </mc:Choice>
    <mc:Fallback xmlns="">
      <p:transition spd="slow" advTm="41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0C37-B42A-F207-E4A2-342DF08E9296}"/>
              </a:ext>
            </a:extLst>
          </p:cNvPr>
          <p:cNvSpPr>
            <a:spLocks noGrp="1"/>
          </p:cNvSpPr>
          <p:nvPr>
            <p:ph type="title"/>
          </p:nvPr>
        </p:nvSpPr>
        <p:spPr/>
        <p:txBody>
          <a:bodyPr/>
          <a:lstStyle/>
          <a:p>
            <a:r>
              <a:rPr lang="en-US"/>
              <a:t>TIA and National Board</a:t>
            </a:r>
          </a:p>
        </p:txBody>
      </p:sp>
      <p:sp>
        <p:nvSpPr>
          <p:cNvPr id="3" name="Content Placeholder 2">
            <a:extLst>
              <a:ext uri="{FF2B5EF4-FFF2-40B4-BE49-F238E27FC236}">
                <a16:creationId xmlns:a16="http://schemas.microsoft.com/office/drawing/2014/main" id="{F62586A5-D283-4E44-6AF3-3A7408B78477}"/>
              </a:ext>
            </a:extLst>
          </p:cNvPr>
          <p:cNvSpPr>
            <a:spLocks noGrp="1"/>
          </p:cNvSpPr>
          <p:nvPr>
            <p:ph sz="half" idx="1"/>
          </p:nvPr>
        </p:nvSpPr>
        <p:spPr>
          <a:xfrm>
            <a:off x="381638" y="1224449"/>
            <a:ext cx="5181600" cy="4351338"/>
          </a:xfrm>
        </p:spPr>
        <p:txBody>
          <a:bodyPr>
            <a:normAutofit fontScale="92500"/>
          </a:bodyPr>
          <a:lstStyle/>
          <a:p>
            <a:pPr marL="0" indent="0">
              <a:lnSpc>
                <a:spcPct val="120000"/>
              </a:lnSpc>
              <a:buNone/>
            </a:pPr>
            <a:r>
              <a:rPr lang="en-US" sz="2800" b="1"/>
              <a:t>Automatic Recognized Designation </a:t>
            </a:r>
            <a:endParaRPr lang="en-US" sz="2800"/>
          </a:p>
          <a:p>
            <a:pPr marL="0" indent="0">
              <a:lnSpc>
                <a:spcPct val="120000"/>
              </a:lnSpc>
              <a:buNone/>
            </a:pPr>
            <a:r>
              <a:rPr lang="en-US" sz="2600"/>
              <a:t>National Board Certified Teachers (NBCTs) working as classroom teachers may earn an automatic Recognized designation through the Teacher Incentive Allotment. Eligible NBCTs may generate an annual allotment for their employing district. </a:t>
            </a:r>
          </a:p>
          <a:p>
            <a:endParaRPr lang="en-US"/>
          </a:p>
        </p:txBody>
      </p:sp>
      <p:sp>
        <p:nvSpPr>
          <p:cNvPr id="4" name="Content Placeholder 3">
            <a:extLst>
              <a:ext uri="{FF2B5EF4-FFF2-40B4-BE49-F238E27FC236}">
                <a16:creationId xmlns:a16="http://schemas.microsoft.com/office/drawing/2014/main" id="{637443DE-A8E7-9C7A-2D18-8204641A857D}"/>
              </a:ext>
            </a:extLst>
          </p:cNvPr>
          <p:cNvSpPr>
            <a:spLocks noGrp="1"/>
          </p:cNvSpPr>
          <p:nvPr>
            <p:ph sz="half" idx="2"/>
          </p:nvPr>
        </p:nvSpPr>
        <p:spPr>
          <a:xfrm>
            <a:off x="6481572" y="480767"/>
            <a:ext cx="5181600" cy="5109328"/>
          </a:xfrm>
        </p:spPr>
        <p:txBody>
          <a:bodyPr>
            <a:normAutofit fontScale="92500"/>
          </a:bodyPr>
          <a:lstStyle/>
          <a:p>
            <a:pPr marL="0" indent="0">
              <a:buNone/>
            </a:pPr>
            <a:r>
              <a:rPr lang="en-US" sz="2800" b="1" dirty="0"/>
              <a:t>Reimbursement of Fees paid to the National Board for Professional Teaching Standards (NBPTS)</a:t>
            </a:r>
          </a:p>
          <a:p>
            <a:pPr marL="0" indent="0">
              <a:lnSpc>
                <a:spcPct val="120000"/>
              </a:lnSpc>
              <a:buNone/>
            </a:pPr>
            <a:r>
              <a:rPr lang="en-US" sz="2600" i="1" dirty="0"/>
              <a:t>Districts</a:t>
            </a:r>
            <a:r>
              <a:rPr lang="en-US" sz="2600" dirty="0"/>
              <a:t> may request reimbursement of fees paid by the NBCT or by the district as a third-party payer</a:t>
            </a:r>
          </a:p>
          <a:p>
            <a:endParaRPr lang="en-US" dirty="0"/>
          </a:p>
        </p:txBody>
      </p:sp>
      <p:pic>
        <p:nvPicPr>
          <p:cNvPr id="5" name="Picture 4" descr="Badge for TIA recognized designation">
            <a:extLst>
              <a:ext uri="{FF2B5EF4-FFF2-40B4-BE49-F238E27FC236}">
                <a16:creationId xmlns:a16="http://schemas.microsoft.com/office/drawing/2014/main" id="{3D0FFEE0-9301-DF45-0495-945C23C654A3}"/>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8454" y="5101341"/>
            <a:ext cx="1600443" cy="1570327"/>
          </a:xfrm>
          <a:prstGeom prst="rect">
            <a:avLst/>
          </a:prstGeom>
        </p:spPr>
      </p:pic>
      <p:pic>
        <p:nvPicPr>
          <p:cNvPr id="6" name="Picture 5" descr="Icon for payment and reimbursement">
            <a:extLst>
              <a:ext uri="{FF2B5EF4-FFF2-40B4-BE49-F238E27FC236}">
                <a16:creationId xmlns:a16="http://schemas.microsoft.com/office/drawing/2014/main" id="{63C24148-CD35-392B-BAB5-39191D40D3AF}"/>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87860" y="5201031"/>
            <a:ext cx="1225402" cy="1182727"/>
          </a:xfrm>
          <a:prstGeom prst="rect">
            <a:avLst/>
          </a:prstGeom>
          <a:noFill/>
          <a:ln>
            <a:noFill/>
          </a:ln>
        </p:spPr>
      </p:pic>
      <p:pic>
        <p:nvPicPr>
          <p:cNvPr id="15" name="Audio 14">
            <a:hlinkClick r:id="" action="ppaction://media"/>
            <a:extLst>
              <a:ext uri="{FF2B5EF4-FFF2-40B4-BE49-F238E27FC236}">
                <a16:creationId xmlns:a16="http://schemas.microsoft.com/office/drawing/2014/main" id="{B25B74D9-5C96-5C4E-40B6-B0F02C986E0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4813566"/>
      </p:ext>
    </p:extLst>
  </p:cSld>
  <p:clrMapOvr>
    <a:masterClrMapping/>
  </p:clrMapOvr>
  <mc:AlternateContent xmlns:mc="http://schemas.openxmlformats.org/markup-compatibility/2006" xmlns:p14="http://schemas.microsoft.com/office/powerpoint/2010/main">
    <mc:Choice Requires="p14">
      <p:transition spd="slow" p14:dur="2000" advTm="31646"/>
    </mc:Choice>
    <mc:Fallback xmlns="">
      <p:transition spd="slow" advTm="3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AD1C-AD7E-BFBC-6A1D-86B1C6ADEBDD}"/>
              </a:ext>
            </a:extLst>
          </p:cNvPr>
          <p:cNvSpPr>
            <a:spLocks noGrp="1"/>
          </p:cNvSpPr>
          <p:nvPr>
            <p:ph type="title"/>
          </p:nvPr>
        </p:nvSpPr>
        <p:spPr/>
        <p:txBody>
          <a:bodyPr/>
          <a:lstStyle/>
          <a:p>
            <a:r>
              <a:rPr lang="en-US" i="0">
                <a:effectLst/>
              </a:rPr>
              <a:t>NBCTs in Texas </a:t>
            </a:r>
            <a:endParaRPr lang="en-US"/>
          </a:p>
        </p:txBody>
      </p:sp>
      <p:sp>
        <p:nvSpPr>
          <p:cNvPr id="19" name="Rectangle 18">
            <a:extLst>
              <a:ext uri="{FF2B5EF4-FFF2-40B4-BE49-F238E27FC236}">
                <a16:creationId xmlns:a16="http://schemas.microsoft.com/office/drawing/2014/main" id="{450219FB-1882-2A03-C647-FD4448FAEE4A}"/>
              </a:ext>
              <a:ext uri="{C183D7F6-B498-43B3-948B-1728B52AA6E4}">
                <adec:decorative xmlns:adec="http://schemas.microsoft.com/office/drawing/2017/decorative" val="1"/>
              </a:ext>
            </a:extLst>
          </p:cNvPr>
          <p:cNvSpPr/>
          <p:nvPr/>
        </p:nvSpPr>
        <p:spPr>
          <a:xfrm>
            <a:off x="1228299" y="3916080"/>
            <a:ext cx="10372298" cy="1015665"/>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2F8B64-5CED-4FE9-36DA-3E8494D58E90}"/>
              </a:ext>
              <a:ext uri="{C183D7F6-B498-43B3-948B-1728B52AA6E4}">
                <adec:decorative xmlns:adec="http://schemas.microsoft.com/office/drawing/2017/decorative" val="1"/>
              </a:ext>
            </a:extLst>
          </p:cNvPr>
          <p:cNvSpPr/>
          <p:nvPr/>
        </p:nvSpPr>
        <p:spPr>
          <a:xfrm>
            <a:off x="1228297" y="2747373"/>
            <a:ext cx="10372300" cy="1015665"/>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E6CD9AE-C6C0-08D4-E284-1DDBC881D645}"/>
              </a:ext>
              <a:ext uri="{C183D7F6-B498-43B3-948B-1728B52AA6E4}">
                <adec:decorative xmlns:adec="http://schemas.microsoft.com/office/drawing/2017/decorative" val="1"/>
              </a:ext>
            </a:extLst>
          </p:cNvPr>
          <p:cNvSpPr/>
          <p:nvPr/>
        </p:nvSpPr>
        <p:spPr>
          <a:xfrm>
            <a:off x="1228299" y="5084787"/>
            <a:ext cx="10372298" cy="101566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D84D80B-BB46-B5DB-5CD6-C329C0ADBDC3}"/>
              </a:ext>
              <a:ext uri="{C183D7F6-B498-43B3-948B-1728B52AA6E4}">
                <adec:decorative xmlns:adec="http://schemas.microsoft.com/office/drawing/2017/decorative" val="1"/>
              </a:ext>
            </a:extLst>
          </p:cNvPr>
          <p:cNvSpPr/>
          <p:nvPr/>
        </p:nvSpPr>
        <p:spPr>
          <a:xfrm>
            <a:off x="3316407" y="3984905"/>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A23BACA-CC88-E85E-0AF0-C2B505AE47D1}"/>
              </a:ext>
              <a:ext uri="{C183D7F6-B498-43B3-948B-1728B52AA6E4}">
                <adec:decorative xmlns:adec="http://schemas.microsoft.com/office/drawing/2017/decorative" val="1"/>
              </a:ext>
            </a:extLst>
          </p:cNvPr>
          <p:cNvSpPr/>
          <p:nvPr/>
        </p:nvSpPr>
        <p:spPr>
          <a:xfrm>
            <a:off x="3316407" y="2818119"/>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FFFF4A9-D5B8-5C0E-99DD-C9693AA5A230}"/>
              </a:ext>
              <a:ext uri="{C183D7F6-B498-43B3-948B-1728B52AA6E4}">
                <adec:decorative xmlns:adec="http://schemas.microsoft.com/office/drawing/2017/decorative" val="1"/>
              </a:ext>
            </a:extLst>
          </p:cNvPr>
          <p:cNvSpPr/>
          <p:nvPr/>
        </p:nvSpPr>
        <p:spPr>
          <a:xfrm>
            <a:off x="3297270" y="5161856"/>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4D3DB8B-BEB7-400B-455C-FA4A43A9F2ED}"/>
              </a:ext>
              <a:ext uri="{C183D7F6-B498-43B3-948B-1728B52AA6E4}">
                <adec:decorative xmlns:adec="http://schemas.microsoft.com/office/drawing/2017/decorative" val="1"/>
              </a:ext>
            </a:extLst>
          </p:cNvPr>
          <p:cNvSpPr/>
          <p:nvPr/>
        </p:nvSpPr>
        <p:spPr>
          <a:xfrm>
            <a:off x="1228297" y="1578666"/>
            <a:ext cx="10372300" cy="101566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0AD160B-2B2C-F35F-CF33-39B9C4EBF87A}"/>
              </a:ext>
              <a:ext uri="{C183D7F6-B498-43B3-948B-1728B52AA6E4}">
                <adec:decorative xmlns:adec="http://schemas.microsoft.com/office/drawing/2017/decorative" val="1"/>
              </a:ext>
            </a:extLst>
          </p:cNvPr>
          <p:cNvSpPr/>
          <p:nvPr/>
        </p:nvSpPr>
        <p:spPr>
          <a:xfrm>
            <a:off x="3297270" y="1649414"/>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B579A09-2891-E335-52AC-58442C1E17BE}"/>
              </a:ext>
            </a:extLst>
          </p:cNvPr>
          <p:cNvSpPr txBox="1"/>
          <p:nvPr/>
        </p:nvSpPr>
        <p:spPr>
          <a:xfrm>
            <a:off x="1228301" y="1670999"/>
            <a:ext cx="2019868" cy="830997"/>
          </a:xfrm>
          <a:prstGeom prst="rect">
            <a:avLst/>
          </a:prstGeom>
          <a:noFill/>
        </p:spPr>
        <p:txBody>
          <a:bodyPr wrap="square" rtlCol="0">
            <a:spAutoFit/>
          </a:bodyPr>
          <a:lstStyle/>
          <a:p>
            <a:pPr algn="ctr"/>
            <a:r>
              <a:rPr lang="en-US" sz="2400" b="1">
                <a:latin typeface="+mj-lt"/>
              </a:rPr>
              <a:t>Active </a:t>
            </a:r>
          </a:p>
          <a:p>
            <a:pPr algn="ctr"/>
            <a:r>
              <a:rPr lang="en-US" sz="2400" b="1">
                <a:latin typeface="+mj-lt"/>
              </a:rPr>
              <a:t>NBCTs</a:t>
            </a:r>
          </a:p>
        </p:txBody>
      </p:sp>
      <p:sp>
        <p:nvSpPr>
          <p:cNvPr id="27" name="TextBox 26">
            <a:extLst>
              <a:ext uri="{FF2B5EF4-FFF2-40B4-BE49-F238E27FC236}">
                <a16:creationId xmlns:a16="http://schemas.microsoft.com/office/drawing/2014/main" id="{61BB9AA5-3362-3BFC-5962-D1871DA57FFD}"/>
              </a:ext>
            </a:extLst>
          </p:cNvPr>
          <p:cNvSpPr txBox="1"/>
          <p:nvPr/>
        </p:nvSpPr>
        <p:spPr>
          <a:xfrm>
            <a:off x="3384645" y="1756020"/>
            <a:ext cx="8215952" cy="923330"/>
          </a:xfrm>
          <a:prstGeom prst="rect">
            <a:avLst/>
          </a:prstGeom>
          <a:noFill/>
        </p:spPr>
        <p:txBody>
          <a:bodyPr wrap="square" rtlCol="0">
            <a:spAutoFit/>
          </a:bodyPr>
          <a:lstStyle/>
          <a:p>
            <a:r>
              <a:rPr lang="en-US" dirty="0"/>
              <a:t>As of spring 2023, there are approximately 637 active NBCTs in the state of Texas. This data can be accessed at the </a:t>
            </a:r>
            <a:r>
              <a:rPr lang="en-US" dirty="0">
                <a:hlinkClick r:id="rId4">
                  <a:extLst>
                    <a:ext uri="{A12FA001-AC4F-418D-AE19-62706E023703}">
                      <ahyp:hlinkClr xmlns:ahyp="http://schemas.microsoft.com/office/drawing/2018/hyperlinkcolor" val="tx"/>
                    </a:ext>
                  </a:extLst>
                </a:hlinkClick>
              </a:rPr>
              <a:t>NBPTS NBCT Directory - NBPTS</a:t>
            </a:r>
            <a:endParaRPr lang="en-US" dirty="0"/>
          </a:p>
          <a:p>
            <a:endParaRPr lang="en-US" dirty="0"/>
          </a:p>
        </p:txBody>
      </p:sp>
      <p:sp>
        <p:nvSpPr>
          <p:cNvPr id="24" name="TextBox 23">
            <a:extLst>
              <a:ext uri="{FF2B5EF4-FFF2-40B4-BE49-F238E27FC236}">
                <a16:creationId xmlns:a16="http://schemas.microsoft.com/office/drawing/2014/main" id="{BA43C893-FF58-CC26-7330-597B9A6C7E60}"/>
              </a:ext>
            </a:extLst>
          </p:cNvPr>
          <p:cNvSpPr txBox="1"/>
          <p:nvPr/>
        </p:nvSpPr>
        <p:spPr>
          <a:xfrm>
            <a:off x="1228301" y="2839706"/>
            <a:ext cx="2019868" cy="830997"/>
          </a:xfrm>
          <a:prstGeom prst="rect">
            <a:avLst/>
          </a:prstGeom>
          <a:noFill/>
        </p:spPr>
        <p:txBody>
          <a:bodyPr wrap="square" rtlCol="0">
            <a:spAutoFit/>
          </a:bodyPr>
          <a:lstStyle/>
          <a:p>
            <a:pPr algn="ctr"/>
            <a:r>
              <a:rPr lang="en-US" sz="2400" b="1">
                <a:latin typeface="+mj-lt"/>
              </a:rPr>
              <a:t>NBCT Candidates</a:t>
            </a:r>
          </a:p>
        </p:txBody>
      </p:sp>
      <p:sp>
        <p:nvSpPr>
          <p:cNvPr id="28" name="TextBox 27">
            <a:extLst>
              <a:ext uri="{FF2B5EF4-FFF2-40B4-BE49-F238E27FC236}">
                <a16:creationId xmlns:a16="http://schemas.microsoft.com/office/drawing/2014/main" id="{E8C7F84B-42BC-0530-84E0-499E638C02BB}"/>
              </a:ext>
            </a:extLst>
          </p:cNvPr>
          <p:cNvSpPr txBox="1"/>
          <p:nvPr/>
        </p:nvSpPr>
        <p:spPr>
          <a:xfrm>
            <a:off x="3384645" y="2801172"/>
            <a:ext cx="8215952" cy="646331"/>
          </a:xfrm>
          <a:prstGeom prst="rect">
            <a:avLst/>
          </a:prstGeom>
          <a:noFill/>
        </p:spPr>
        <p:txBody>
          <a:bodyPr wrap="square" rtlCol="0">
            <a:spAutoFit/>
          </a:bodyPr>
          <a:lstStyle/>
          <a:p>
            <a:r>
              <a:rPr lang="en-US" dirty="0"/>
              <a:t>Across the state, there are more than 1,300 teachers who are candidates for National Board Certification. </a:t>
            </a:r>
          </a:p>
        </p:txBody>
      </p:sp>
      <p:sp>
        <p:nvSpPr>
          <p:cNvPr id="25" name="TextBox 24">
            <a:extLst>
              <a:ext uri="{FF2B5EF4-FFF2-40B4-BE49-F238E27FC236}">
                <a16:creationId xmlns:a16="http://schemas.microsoft.com/office/drawing/2014/main" id="{66E7173B-7BAE-5424-A2DA-5850BD4645E4}"/>
              </a:ext>
            </a:extLst>
          </p:cNvPr>
          <p:cNvSpPr txBox="1"/>
          <p:nvPr/>
        </p:nvSpPr>
        <p:spPr>
          <a:xfrm>
            <a:off x="1228301" y="4008413"/>
            <a:ext cx="2019868" cy="830997"/>
          </a:xfrm>
          <a:prstGeom prst="rect">
            <a:avLst/>
          </a:prstGeom>
          <a:noFill/>
        </p:spPr>
        <p:txBody>
          <a:bodyPr wrap="square" rtlCol="0">
            <a:spAutoFit/>
          </a:bodyPr>
          <a:lstStyle/>
          <a:p>
            <a:pPr algn="ctr"/>
            <a:r>
              <a:rPr lang="en-US" sz="2400" b="1">
                <a:latin typeface="+mj-lt"/>
              </a:rPr>
              <a:t>Designated NBCTs</a:t>
            </a:r>
          </a:p>
        </p:txBody>
      </p:sp>
      <p:sp>
        <p:nvSpPr>
          <p:cNvPr id="29" name="TextBox 28">
            <a:extLst>
              <a:ext uri="{FF2B5EF4-FFF2-40B4-BE49-F238E27FC236}">
                <a16:creationId xmlns:a16="http://schemas.microsoft.com/office/drawing/2014/main" id="{A2EC9931-A538-B963-ED67-B42362CC2F00}"/>
              </a:ext>
            </a:extLst>
          </p:cNvPr>
          <p:cNvSpPr txBox="1"/>
          <p:nvPr/>
        </p:nvSpPr>
        <p:spPr>
          <a:xfrm>
            <a:off x="3375545" y="3960325"/>
            <a:ext cx="8215952" cy="646331"/>
          </a:xfrm>
          <a:prstGeom prst="rect">
            <a:avLst/>
          </a:prstGeom>
          <a:noFill/>
        </p:spPr>
        <p:txBody>
          <a:bodyPr wrap="square" rtlCol="0">
            <a:spAutoFit/>
          </a:bodyPr>
          <a:lstStyle/>
          <a:p>
            <a:r>
              <a:rPr lang="en-US" dirty="0"/>
              <a:t>582 teachers have earned a Recognized designation due to their National Board Certification, generating over $2 million for their employing districts. </a:t>
            </a:r>
          </a:p>
        </p:txBody>
      </p:sp>
      <p:sp>
        <p:nvSpPr>
          <p:cNvPr id="26" name="TextBox 25">
            <a:extLst>
              <a:ext uri="{FF2B5EF4-FFF2-40B4-BE49-F238E27FC236}">
                <a16:creationId xmlns:a16="http://schemas.microsoft.com/office/drawing/2014/main" id="{D4396493-01B4-E0A4-51A4-17F14DE46A13}"/>
              </a:ext>
            </a:extLst>
          </p:cNvPr>
          <p:cNvSpPr txBox="1"/>
          <p:nvPr/>
        </p:nvSpPr>
        <p:spPr>
          <a:xfrm>
            <a:off x="1228300" y="5169795"/>
            <a:ext cx="2019868" cy="830997"/>
          </a:xfrm>
          <a:prstGeom prst="rect">
            <a:avLst/>
          </a:prstGeom>
          <a:noFill/>
        </p:spPr>
        <p:txBody>
          <a:bodyPr wrap="square" rtlCol="0">
            <a:spAutoFit/>
          </a:bodyPr>
          <a:lstStyle/>
          <a:p>
            <a:pPr algn="ctr"/>
            <a:r>
              <a:rPr lang="en-US" sz="2400" b="1">
                <a:latin typeface="+mj-lt"/>
              </a:rPr>
              <a:t>Reimbursed Fees</a:t>
            </a:r>
          </a:p>
        </p:txBody>
      </p:sp>
      <p:sp>
        <p:nvSpPr>
          <p:cNvPr id="30" name="TextBox 29">
            <a:extLst>
              <a:ext uri="{FF2B5EF4-FFF2-40B4-BE49-F238E27FC236}">
                <a16:creationId xmlns:a16="http://schemas.microsoft.com/office/drawing/2014/main" id="{A950554E-BF88-CAD7-6930-86E5952D1E2C}"/>
              </a:ext>
            </a:extLst>
          </p:cNvPr>
          <p:cNvSpPr txBox="1"/>
          <p:nvPr/>
        </p:nvSpPr>
        <p:spPr>
          <a:xfrm>
            <a:off x="3384645" y="5262127"/>
            <a:ext cx="8215952" cy="369332"/>
          </a:xfrm>
          <a:prstGeom prst="rect">
            <a:avLst/>
          </a:prstGeom>
          <a:noFill/>
        </p:spPr>
        <p:txBody>
          <a:bodyPr wrap="square" rtlCol="0">
            <a:spAutoFit/>
          </a:bodyPr>
          <a:lstStyle/>
          <a:p>
            <a:r>
              <a:rPr lang="en-US" dirty="0"/>
              <a:t>More than $300,000 in National Board fees have been reimbursed through TIA. </a:t>
            </a:r>
          </a:p>
        </p:txBody>
      </p:sp>
      <p:pic>
        <p:nvPicPr>
          <p:cNvPr id="34" name="Graphic 33">
            <a:extLst>
              <a:ext uri="{FF2B5EF4-FFF2-40B4-BE49-F238E27FC236}">
                <a16:creationId xmlns:a16="http://schemas.microsoft.com/office/drawing/2014/main" id="{16574BD8-E330-0C95-3E78-9CB7E3A0FD0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7059" y="5086392"/>
            <a:ext cx="914400" cy="914400"/>
          </a:xfrm>
          <a:prstGeom prst="rect">
            <a:avLst/>
          </a:prstGeom>
        </p:spPr>
      </p:pic>
      <p:pic>
        <p:nvPicPr>
          <p:cNvPr id="38" name="Graphic 37">
            <a:extLst>
              <a:ext uri="{FF2B5EF4-FFF2-40B4-BE49-F238E27FC236}">
                <a16:creationId xmlns:a16="http://schemas.microsoft.com/office/drawing/2014/main" id="{33AC0A0A-2C88-877F-4335-93307B41416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3857" y="1621986"/>
            <a:ext cx="914400" cy="914400"/>
          </a:xfrm>
          <a:prstGeom prst="rect">
            <a:avLst/>
          </a:prstGeom>
        </p:spPr>
      </p:pic>
      <p:pic>
        <p:nvPicPr>
          <p:cNvPr id="4" name="Graphic 3">
            <a:extLst>
              <a:ext uri="{FF2B5EF4-FFF2-40B4-BE49-F238E27FC236}">
                <a16:creationId xmlns:a16="http://schemas.microsoft.com/office/drawing/2014/main" id="{2577A7BA-218C-9CE6-9D3F-D855A9BD788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13897" y="2801172"/>
            <a:ext cx="914400" cy="914400"/>
          </a:xfrm>
          <a:prstGeom prst="rect">
            <a:avLst/>
          </a:prstGeom>
        </p:spPr>
      </p:pic>
      <p:pic>
        <p:nvPicPr>
          <p:cNvPr id="5" name="Picture 4">
            <a:extLst>
              <a:ext uri="{FF2B5EF4-FFF2-40B4-BE49-F238E27FC236}">
                <a16:creationId xmlns:a16="http://schemas.microsoft.com/office/drawing/2014/main" id="{BE769141-C207-0216-47B3-8898A1E0A508}"/>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9787" y="3973071"/>
            <a:ext cx="1088943" cy="1068452"/>
          </a:xfrm>
          <a:prstGeom prst="rect">
            <a:avLst/>
          </a:prstGeom>
        </p:spPr>
      </p:pic>
      <p:pic>
        <p:nvPicPr>
          <p:cNvPr id="31" name="Audio 30">
            <a:hlinkClick r:id="" action="ppaction://media"/>
            <a:extLst>
              <a:ext uri="{FF2B5EF4-FFF2-40B4-BE49-F238E27FC236}">
                <a16:creationId xmlns:a16="http://schemas.microsoft.com/office/drawing/2014/main" id="{E28590A3-4955-F41A-8688-FA53A81AAE8C}"/>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4743009"/>
      </p:ext>
    </p:extLst>
  </p:cSld>
  <p:clrMapOvr>
    <a:masterClrMapping/>
  </p:clrMapOvr>
  <mc:AlternateContent xmlns:mc="http://schemas.openxmlformats.org/markup-compatibility/2006" xmlns:p14="http://schemas.microsoft.com/office/powerpoint/2010/main">
    <mc:Choice Requires="p14">
      <p:transition spd="slow" p14:dur="2000" advTm="54098"/>
    </mc:Choice>
    <mc:Fallback xmlns="">
      <p:transition spd="slow" advTm="5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09AB-AC6F-4318-8A5F-155EB0BAB502}"/>
              </a:ext>
            </a:extLst>
          </p:cNvPr>
          <p:cNvSpPr>
            <a:spLocks noGrp="1"/>
          </p:cNvSpPr>
          <p:nvPr>
            <p:ph type="title"/>
          </p:nvPr>
        </p:nvSpPr>
        <p:spPr/>
        <p:txBody>
          <a:bodyPr/>
          <a:lstStyle/>
          <a:p>
            <a:r>
              <a:rPr lang="en-US"/>
              <a:t> Reimbursement of Fees</a:t>
            </a:r>
          </a:p>
        </p:txBody>
      </p:sp>
      <p:sp>
        <p:nvSpPr>
          <p:cNvPr id="12" name="Text Placeholder 2">
            <a:extLst>
              <a:ext uri="{FF2B5EF4-FFF2-40B4-BE49-F238E27FC236}">
                <a16:creationId xmlns:a16="http://schemas.microsoft.com/office/drawing/2014/main" id="{CF0EE705-1222-44D6-B190-C45A3BC806E8}"/>
              </a:ext>
            </a:extLst>
          </p:cNvPr>
          <p:cNvSpPr txBox="1">
            <a:spLocks/>
          </p:cNvSpPr>
          <p:nvPr/>
        </p:nvSpPr>
        <p:spPr>
          <a:xfrm>
            <a:off x="399393" y="2901949"/>
            <a:ext cx="2499307" cy="30657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a:solidFill>
                <a:schemeClr val="tx1"/>
              </a:solidFill>
            </a:endParaRPr>
          </a:p>
          <a:p>
            <a:pPr marL="0" indent="0" algn="ctr">
              <a:buNone/>
            </a:pPr>
            <a:endParaRPr lang="en-US" sz="2000"/>
          </a:p>
          <a:p>
            <a:pPr marL="0" indent="0" algn="ctr">
              <a:buNone/>
            </a:pPr>
            <a:r>
              <a:rPr lang="en-US" sz="2000">
                <a:solidFill>
                  <a:schemeClr val="tx1"/>
                </a:solidFill>
              </a:rPr>
              <a:t>Funded through FSP as a separate TIA line item </a:t>
            </a:r>
          </a:p>
          <a:p>
            <a:pPr marL="0" indent="0" algn="ctr">
              <a:buFont typeface="Arial" panose="020B0604020202020204" pitchFamily="34" charset="0"/>
              <a:buNone/>
            </a:pPr>
            <a:endParaRPr lang="en-US" sz="1800"/>
          </a:p>
        </p:txBody>
      </p:sp>
      <p:sp>
        <p:nvSpPr>
          <p:cNvPr id="13" name="Text Placeholder 2">
            <a:extLst>
              <a:ext uri="{FF2B5EF4-FFF2-40B4-BE49-F238E27FC236}">
                <a16:creationId xmlns:a16="http://schemas.microsoft.com/office/drawing/2014/main" id="{52251680-9D16-4D82-8173-65FAA5321E71}"/>
              </a:ext>
            </a:extLst>
          </p:cNvPr>
          <p:cNvSpPr txBox="1">
            <a:spLocks/>
          </p:cNvSpPr>
          <p:nvPr/>
        </p:nvSpPr>
        <p:spPr>
          <a:xfrm>
            <a:off x="3364029" y="2901948"/>
            <a:ext cx="2499307" cy="3065713"/>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5715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9715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4287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18859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a:solidFill>
                <a:schemeClr val="tx1"/>
              </a:solidFill>
            </a:endParaRPr>
          </a:p>
          <a:p>
            <a:pPr marL="0" indent="0" algn="ctr">
              <a:buNone/>
            </a:pPr>
            <a:endParaRPr lang="en-US" sz="2000"/>
          </a:p>
          <a:p>
            <a:pPr marL="0" indent="0" algn="ctr">
              <a:buNone/>
            </a:pPr>
            <a:r>
              <a:rPr lang="en-US" sz="2000">
                <a:solidFill>
                  <a:schemeClr val="tx1"/>
                </a:solidFill>
              </a:rPr>
              <a:t>Independent of allotment funding generated by teacher designations</a:t>
            </a:r>
          </a:p>
          <a:p>
            <a:pPr marL="0" indent="0" algn="ctr">
              <a:buFont typeface="Arial" panose="020B0604020202020204" pitchFamily="34" charset="0"/>
              <a:buNone/>
            </a:pPr>
            <a:endParaRPr lang="en-US" sz="1800"/>
          </a:p>
        </p:txBody>
      </p:sp>
      <p:sp>
        <p:nvSpPr>
          <p:cNvPr id="14" name="Text Placeholder 2">
            <a:extLst>
              <a:ext uri="{FF2B5EF4-FFF2-40B4-BE49-F238E27FC236}">
                <a16:creationId xmlns:a16="http://schemas.microsoft.com/office/drawing/2014/main" id="{FDB25966-61AB-448C-97CA-BADF5979C2E7}"/>
              </a:ext>
            </a:extLst>
          </p:cNvPr>
          <p:cNvSpPr txBox="1">
            <a:spLocks/>
          </p:cNvSpPr>
          <p:nvPr/>
        </p:nvSpPr>
        <p:spPr>
          <a:xfrm>
            <a:off x="6328665" y="2913632"/>
            <a:ext cx="2499307" cy="3065713"/>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5715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9715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4287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18859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a:solidFill>
                <a:schemeClr val="tx1"/>
              </a:solidFill>
            </a:endParaRPr>
          </a:p>
          <a:p>
            <a:pPr marL="0" indent="0" algn="ctr">
              <a:buNone/>
            </a:pPr>
            <a:endParaRPr lang="en-US" sz="2000"/>
          </a:p>
          <a:p>
            <a:pPr marL="0" indent="0" algn="ctr">
              <a:buNone/>
            </a:pPr>
            <a:r>
              <a:rPr lang="en-US" sz="2000">
                <a:solidFill>
                  <a:schemeClr val="tx1"/>
                </a:solidFill>
              </a:rPr>
              <a:t>No statute of limitations to request reimbursement</a:t>
            </a:r>
          </a:p>
          <a:p>
            <a:pPr marL="0" indent="0" algn="ctr">
              <a:buFont typeface="Arial" panose="020B0604020202020204" pitchFamily="34" charset="0"/>
              <a:buNone/>
            </a:pPr>
            <a:endParaRPr lang="en-US" sz="1800"/>
          </a:p>
        </p:txBody>
      </p:sp>
      <p:sp>
        <p:nvSpPr>
          <p:cNvPr id="15" name="Text Placeholder 2">
            <a:extLst>
              <a:ext uri="{FF2B5EF4-FFF2-40B4-BE49-F238E27FC236}">
                <a16:creationId xmlns:a16="http://schemas.microsoft.com/office/drawing/2014/main" id="{8877FC0E-B4D6-447A-BA69-E93D15D23E7B}"/>
              </a:ext>
            </a:extLst>
          </p:cNvPr>
          <p:cNvSpPr txBox="1">
            <a:spLocks/>
          </p:cNvSpPr>
          <p:nvPr/>
        </p:nvSpPr>
        <p:spPr>
          <a:xfrm>
            <a:off x="9293300" y="2901948"/>
            <a:ext cx="2499307" cy="3065713"/>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5715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9715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4287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18859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a:p>
          <a:p>
            <a:pPr marL="0" indent="0" algn="ctr">
              <a:buNone/>
            </a:pPr>
            <a:endParaRPr lang="en-US" sz="2000"/>
          </a:p>
          <a:p>
            <a:pPr marL="0" indent="0" algn="ctr">
              <a:buNone/>
            </a:pPr>
            <a:r>
              <a:rPr lang="en-US" sz="2000"/>
              <a:t>Does not require a local designation system or spending plan</a:t>
            </a:r>
          </a:p>
          <a:p>
            <a:pPr marL="0" indent="0" algn="ctr">
              <a:buFont typeface="Arial" panose="020B0604020202020204" pitchFamily="34" charset="0"/>
              <a:buNone/>
            </a:pPr>
            <a:endParaRPr lang="en-US" sz="1800"/>
          </a:p>
        </p:txBody>
      </p:sp>
      <p:pic>
        <p:nvPicPr>
          <p:cNvPr id="8" name="Graphic 7">
            <a:extLst>
              <a:ext uri="{FF2B5EF4-FFF2-40B4-BE49-F238E27FC236}">
                <a16:creationId xmlns:a16="http://schemas.microsoft.com/office/drawing/2014/main" id="{DEA4F13E-2507-8DDD-43DB-8C672AA83B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4713" y="2260545"/>
            <a:ext cx="1008668" cy="1012737"/>
          </a:xfrm>
          <a:prstGeom prst="rect">
            <a:avLst/>
          </a:prstGeom>
        </p:spPr>
      </p:pic>
      <p:pic>
        <p:nvPicPr>
          <p:cNvPr id="10" name="Graphic 9">
            <a:extLst>
              <a:ext uri="{FF2B5EF4-FFF2-40B4-BE49-F238E27FC236}">
                <a16:creationId xmlns:a16="http://schemas.microsoft.com/office/drawing/2014/main" id="{3D827B02-7AF4-FC0B-035F-E2A6A3CB472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07318" y="2309713"/>
            <a:ext cx="914400" cy="914400"/>
          </a:xfrm>
          <a:prstGeom prst="rect">
            <a:avLst/>
          </a:prstGeom>
        </p:spPr>
      </p:pic>
      <p:pic>
        <p:nvPicPr>
          <p:cNvPr id="16" name="Graphic 15">
            <a:extLst>
              <a:ext uri="{FF2B5EF4-FFF2-40B4-BE49-F238E27FC236}">
                <a16:creationId xmlns:a16="http://schemas.microsoft.com/office/drawing/2014/main" id="{5867DBD1-0FB2-CB89-4F69-BAAD96EF6C4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42557" y="2309713"/>
            <a:ext cx="914400" cy="914400"/>
          </a:xfrm>
          <a:prstGeom prst="rect">
            <a:avLst/>
          </a:prstGeom>
        </p:spPr>
      </p:pic>
      <p:pic>
        <p:nvPicPr>
          <p:cNvPr id="18" name="Graphic 17">
            <a:extLst>
              <a:ext uri="{FF2B5EF4-FFF2-40B4-BE49-F238E27FC236}">
                <a16:creationId xmlns:a16="http://schemas.microsoft.com/office/drawing/2014/main" id="{70C93AC9-6140-504B-0425-A7674EAEF45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007193" y="2260545"/>
            <a:ext cx="914400" cy="914400"/>
          </a:xfrm>
          <a:prstGeom prst="rect">
            <a:avLst/>
          </a:prstGeom>
        </p:spPr>
      </p:pic>
      <p:pic>
        <p:nvPicPr>
          <p:cNvPr id="29" name="Audio 28">
            <a:hlinkClick r:id="" action="ppaction://media"/>
            <a:extLst>
              <a:ext uri="{FF2B5EF4-FFF2-40B4-BE49-F238E27FC236}">
                <a16:creationId xmlns:a16="http://schemas.microsoft.com/office/drawing/2014/main" id="{113159E3-9488-72BC-EAEB-EB29A4B3048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7609856"/>
      </p:ext>
    </p:extLst>
  </p:cSld>
  <p:clrMapOvr>
    <a:masterClrMapping/>
  </p:clrMapOvr>
  <mc:AlternateContent xmlns:mc="http://schemas.openxmlformats.org/markup-compatibility/2006" xmlns:p14="http://schemas.microsoft.com/office/powerpoint/2010/main">
    <mc:Choice Requires="p14">
      <p:transition spd="slow" p14:dur="2000" advTm="34287"/>
    </mc:Choice>
    <mc:Fallback xmlns="">
      <p:transition spd="slow" advTm="3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Title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6361"/>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5074419-ce82-4dd0-b457-c972cd014d62">
      <UserInfo>
        <DisplayName>Swinney, Lyra</DisplayName>
        <AccountId>1238</AccountId>
        <AccountType/>
      </UserInfo>
      <UserInfo>
        <DisplayName>Scrimpsher, Laurie</DisplayName>
        <AccountId>8080</AccountId>
        <AccountType/>
      </UserInfo>
    </SharedWithUsers>
    <_activity xmlns="2f1294e2-a6d0-43c4-a431-f238fe5c1b1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4DCC68318E3C4A8AF77A4D3BE2957B" ma:contentTypeVersion="13" ma:contentTypeDescription="Create a new document." ma:contentTypeScope="" ma:versionID="a45cc63ad9903fca7bc5855d92ae832d">
  <xsd:schema xmlns:xsd="http://www.w3.org/2001/XMLSchema" xmlns:xs="http://www.w3.org/2001/XMLSchema" xmlns:p="http://schemas.microsoft.com/office/2006/metadata/properties" xmlns:ns3="2f1294e2-a6d0-43c4-a431-f238fe5c1b10" xmlns:ns4="d5074419-ce82-4dd0-b457-c972cd014d62" targetNamespace="http://schemas.microsoft.com/office/2006/metadata/properties" ma:root="true" ma:fieldsID="b5c92b6c3176bc819279466fa382a95c" ns3:_="" ns4:_="">
    <xsd:import namespace="2f1294e2-a6d0-43c4-a431-f238fe5c1b10"/>
    <xsd:import namespace="d5074419-ce82-4dd0-b457-c972cd014d6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OCR"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294e2-a6d0-43c4-a431-f238fe5c1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074419-ce82-4dd0-b457-c972cd014d6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3D9C88-B4DF-4D23-A6FE-3F45C6599482}">
  <ds:schemaRefs>
    <ds:schemaRef ds:uri="http://purl.org/dc/terms/"/>
    <ds:schemaRef ds:uri="http://schemas.microsoft.com/office/2006/documentManagement/types"/>
    <ds:schemaRef ds:uri="http://schemas.openxmlformats.org/package/2006/metadata/core-properties"/>
    <ds:schemaRef ds:uri="2f1294e2-a6d0-43c4-a431-f238fe5c1b10"/>
    <ds:schemaRef ds:uri="http://www.w3.org/XML/1998/namespace"/>
    <ds:schemaRef ds:uri="http://purl.org/dc/elements/1.1/"/>
    <ds:schemaRef ds:uri="http://schemas.microsoft.com/office/2006/metadata/properties"/>
    <ds:schemaRef ds:uri="http://schemas.microsoft.com/office/infopath/2007/PartnerControls"/>
    <ds:schemaRef ds:uri="d5074419-ce82-4dd0-b457-c972cd014d62"/>
    <ds:schemaRef ds:uri="http://purl.org/dc/dcmitype/"/>
  </ds:schemaRefs>
</ds:datastoreItem>
</file>

<file path=customXml/itemProps2.xml><?xml version="1.0" encoding="utf-8"?>
<ds:datastoreItem xmlns:ds="http://schemas.openxmlformats.org/officeDocument/2006/customXml" ds:itemID="{298DB6EF-14D7-40FB-AA1E-AA2533974F13}">
  <ds:schemaRefs>
    <ds:schemaRef ds:uri="http://schemas.microsoft.com/sharepoint/v3/contenttype/forms"/>
  </ds:schemaRefs>
</ds:datastoreItem>
</file>

<file path=customXml/itemProps3.xml><?xml version="1.0" encoding="utf-8"?>
<ds:datastoreItem xmlns:ds="http://schemas.openxmlformats.org/officeDocument/2006/customXml" ds:itemID="{70FB6BFD-361B-4409-918C-6AAC1F682E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1294e2-a6d0-43c4-a431-f238fe5c1b10"/>
    <ds:schemaRef ds:uri="d5074419-ce82-4dd0-b457-c972cd014d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1785</Words>
  <Application>Microsoft Office PowerPoint</Application>
  <PresentationFormat>Widescreen</PresentationFormat>
  <Paragraphs>286</Paragraphs>
  <Slides>36</Slides>
  <Notes>1</Notes>
  <HiddenSlides>0</HiddenSlides>
  <MMClips>36</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36</vt:i4>
      </vt:variant>
    </vt:vector>
  </HeadingPairs>
  <TitlesOfParts>
    <vt:vector size="44" baseType="lpstr">
      <vt:lpstr>Arial</vt:lpstr>
      <vt:lpstr>Calibri</vt:lpstr>
      <vt:lpstr>Cambria</vt:lpstr>
      <vt:lpstr>Open Sans</vt:lpstr>
      <vt:lpstr>Wingdings</vt:lpstr>
      <vt:lpstr>Title Slides</vt:lpstr>
      <vt:lpstr>Content Layouts</vt:lpstr>
      <vt:lpstr>Divider and Other Slides</vt:lpstr>
      <vt:lpstr>National Board Fee Reimbursement</vt:lpstr>
      <vt:lpstr>Our Audience</vt:lpstr>
      <vt:lpstr>Resources</vt:lpstr>
      <vt:lpstr>Objectives</vt:lpstr>
      <vt:lpstr>What is National Board Certification? </vt:lpstr>
      <vt:lpstr>National Board Certification</vt:lpstr>
      <vt:lpstr>TIA and National Board</vt:lpstr>
      <vt:lpstr>NBCTs in Texas </vt:lpstr>
      <vt:lpstr> Reimbursement of Fees</vt:lpstr>
      <vt:lpstr>NBCT Eligibility</vt:lpstr>
      <vt:lpstr>Mechanics of Fee Reimbursement</vt:lpstr>
      <vt:lpstr>Fee Reimbursement</vt:lpstr>
      <vt:lpstr>NBCT Paid Out of Pocket</vt:lpstr>
      <vt:lpstr>District Third-Party Payer</vt:lpstr>
      <vt:lpstr>NBCT Financial Records</vt:lpstr>
      <vt:lpstr>Payment Documentation </vt:lpstr>
      <vt:lpstr>Fee Reimbursement Request Form</vt:lpstr>
      <vt:lpstr>District Submission Requirements</vt:lpstr>
      <vt:lpstr>What will TEA verify? </vt:lpstr>
      <vt:lpstr>NBCT Next Steps</vt:lpstr>
      <vt:lpstr>District Next Steps</vt:lpstr>
      <vt:lpstr>Reimbursement Request Form Practice</vt:lpstr>
      <vt:lpstr>Eligible/Ineligible Fees</vt:lpstr>
      <vt:lpstr>Next Steps for Rose</vt:lpstr>
      <vt:lpstr>Rose’s Financial Statement</vt:lpstr>
      <vt:lpstr>Next Steps for Harrison ISD</vt:lpstr>
      <vt:lpstr>Harrison ISD’s Reimbursement Request Form</vt:lpstr>
      <vt:lpstr>           Q &amp; A r Slide</vt:lpstr>
      <vt:lpstr>National Board and Local Designation Systems</vt:lpstr>
      <vt:lpstr>District Obligations</vt:lpstr>
      <vt:lpstr>Verification</vt:lpstr>
      <vt:lpstr>Third-Party Payers</vt:lpstr>
      <vt:lpstr>Designations</vt:lpstr>
      <vt:lpstr>Employment</vt:lpstr>
      <vt:lpstr>Retakes and Registration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Board Fee Reimbursement</dc:title>
  <dc:creator/>
  <cp:lastModifiedBy/>
  <cp:revision>2</cp:revision>
  <dcterms:created xsi:type="dcterms:W3CDTF">2022-12-01T21:44:03Z</dcterms:created>
  <dcterms:modified xsi:type="dcterms:W3CDTF">2023-12-11T18:02:15Z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0x010100764DCC68318E3C4A8AF77A4D3BE2957B</vt:lpwstr>
  </property>
</Properties>
</file>