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60" r:id="rId5"/>
    <p:sldMasterId id="2147483648" r:id="rId6"/>
  </p:sldMasterIdLst>
  <p:notesMasterIdLst>
    <p:notesMasterId r:id="rId57"/>
  </p:notesMasterIdLst>
  <p:handoutMasterIdLst>
    <p:handoutMasterId r:id="rId58"/>
  </p:handoutMasterIdLst>
  <p:sldIdLst>
    <p:sldId id="5481" r:id="rId7"/>
    <p:sldId id="5480" r:id="rId8"/>
    <p:sldId id="5495" r:id="rId9"/>
    <p:sldId id="5538" r:id="rId10"/>
    <p:sldId id="2492" r:id="rId11"/>
    <p:sldId id="5535" r:id="rId12"/>
    <p:sldId id="5552" r:id="rId13"/>
    <p:sldId id="2649" r:id="rId14"/>
    <p:sldId id="2651" r:id="rId15"/>
    <p:sldId id="5497" r:id="rId16"/>
    <p:sldId id="5561" r:id="rId17"/>
    <p:sldId id="5558" r:id="rId18"/>
    <p:sldId id="5499" r:id="rId19"/>
    <p:sldId id="5500" r:id="rId20"/>
    <p:sldId id="5501" r:id="rId21"/>
    <p:sldId id="5502" r:id="rId22"/>
    <p:sldId id="5503" r:id="rId23"/>
    <p:sldId id="5555" r:id="rId24"/>
    <p:sldId id="5505" r:id="rId25"/>
    <p:sldId id="5506" r:id="rId26"/>
    <p:sldId id="5507" r:id="rId27"/>
    <p:sldId id="5508" r:id="rId28"/>
    <p:sldId id="5556" r:id="rId29"/>
    <p:sldId id="5526" r:id="rId30"/>
    <p:sldId id="5527" r:id="rId31"/>
    <p:sldId id="5528" r:id="rId32"/>
    <p:sldId id="5529" r:id="rId33"/>
    <p:sldId id="5530" r:id="rId34"/>
    <p:sldId id="5557" r:id="rId35"/>
    <p:sldId id="5509" r:id="rId36"/>
    <p:sldId id="5510" r:id="rId37"/>
    <p:sldId id="5511" r:id="rId38"/>
    <p:sldId id="5512" r:id="rId39"/>
    <p:sldId id="5513" r:id="rId40"/>
    <p:sldId id="5458" r:id="rId41"/>
    <p:sldId id="5559" r:id="rId42"/>
    <p:sldId id="5560" r:id="rId43"/>
    <p:sldId id="5521" r:id="rId44"/>
    <p:sldId id="5522" r:id="rId45"/>
    <p:sldId id="5523" r:id="rId46"/>
    <p:sldId id="5524" r:id="rId47"/>
    <p:sldId id="5531" r:id="rId48"/>
    <p:sldId id="5554" r:id="rId49"/>
    <p:sldId id="5515" r:id="rId50"/>
    <p:sldId id="5516" r:id="rId51"/>
    <p:sldId id="5517" r:id="rId52"/>
    <p:sldId id="5518" r:id="rId53"/>
    <p:sldId id="5534" r:id="rId54"/>
    <p:sldId id="2496" r:id="rId55"/>
    <p:sldId id="547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B65D33-B738-48E5-D09A-0D2E01F3AD96}" name="Swinney, Lyra" initials="SL" userId="S::lyra.swinney@tea.texas.gov::93cce18f-029b-4896-a7f2-cab2c7a36b90" providerId="AD"/>
  <p188:author id="{48207138-95A4-F99B-0E97-D6A9FCC4EA59}" name="Ghafoor, Frank" initials="GF" userId="S::Frank.Ghafoor@tea.texas.gov::ba81bdaf-bb8a-42d7-ae64-2cae49e78c7b" providerId="AD"/>
  <p188:author id="{73879439-FD5F-6B34-2A3B-6FACF770DBBB}" name="Ghafoor, Frank" initials="GF" userId="S::frank.ghafoor@tea.texas.gov::ba81bdaf-bb8a-42d7-ae64-2cae49e78c7b" providerId="AD"/>
  <p188:author id="{E5B28A4A-3ECB-1C16-9836-A93ED5BA285F}" name="Holzgrafe, Matthew" initials="HM" userId="S::matthew.holzgrafe@tea.texas.gov::278c5a48-1743-446c-bb24-d65465d6aadb" providerId="AD"/>
  <p188:author id="{33DD794B-36E1-2C34-0A7B-5D83DFFD1095}" name="Bethany, Torrie" initials="BT" userId="S::torrie.bethany@tea.texas.gov::ab5716a5-b46d-4d08-9e07-c23e2d663b6f" providerId="AD"/>
  <p188:author id="{83CB147A-33F7-F084-A2A2-A41BAEDF84B2}" name="Swinney, Lyra" initials="SL" userId="S::Lyra.Swinney@tea.texas.gov::93cce18f-029b-4896-a7f2-cab2c7a36b90" providerId="AD"/>
  <p188:author id="{1DEBC781-A279-364B-8D89-2CD8A60D83BC}" name="Pariseau, Sara" initials="PS" userId="S::sara.pariseau@tea.texas.gov::2fcd2a50-e485-4f49-9913-b601f1f14a40" providerId="AD"/>
  <p188:author id="{83630687-2B0A-D77E-91FF-3508920AE586}" name="Richie, Amy" initials="RA" userId="S::Amy.Richie@tea.texas.gov::81f3b60b-737f-45a9-a055-eebb99fdddb1" providerId="AD"/>
  <p188:author id="{7020218E-61DB-3309-321C-FB1DB35E160B}" name="LaBounty, Steven" initials="LS" userId="S::steven.labounty@tea.texas.gov::213b083c-ad80-470c-9cbe-152da42b0b39" providerId="AD"/>
  <p188:author id="{537BD997-AFCE-739B-F550-505F5CC617C2}" name="Brown, Cody" initials="BC" userId="S::cody.brown@tea.texas.gov::2edf2639-e9e8-4979-8714-43e686c0a899" providerId="AD"/>
  <p188:author id="{A9232899-364A-04B8-DBC8-C2A7986355D6}" name="Richie, Amy" initials="RA" userId="S::amy.richie@tea.texas.gov::81f3b60b-737f-45a9-a055-eebb99fdddb1" providerId="AD"/>
  <p188:author id="{507F60C1-5D1A-603D-8804-DF0A296C9F57}" name="Wu, Grace" initials="WG" userId="S::grace.wu@tea.texas.gov::1b27f835-14b0-4426-86b7-e9874ce7d0d5" providerId="AD"/>
  <p188:author id="{08C5CAC9-E8EC-DDAA-26BC-B28BC495BF4B}" name="Holzgrafe, Matthew" initials="HM" userId="S::Matthew.Holzgrafe@tea.texas.gov::278c5a48-1743-446c-bb24-d65465d6aadb" providerId="AD"/>
  <p188:author id="{E7BC2FD7-1908-822B-A2CE-A94A0C145E0A}" name="LaBounty, Steven" initials="SL" userId="S::Steven.LaBounty@tea.texas.gov::213b083c-ad80-470c-9cbe-152da42b0b39" providerId="AD"/>
  <p188:author id="{87C289D8-3B7B-0EB9-3915-D974AA7A0BE2}" name="McCorquodale, Theresa" initials="MT" userId="S::Theresa.McCorquodale@tea.texas.gov::037d1548-3d91-4cff-b8fb-b2d2a702fd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407"/>
    <a:srgbClr val="87C54A"/>
    <a:srgbClr val="00A69B"/>
    <a:srgbClr val="F8CC2B"/>
    <a:srgbClr val="689D33"/>
    <a:srgbClr val="73AE38"/>
    <a:srgbClr val="80C13F"/>
    <a:srgbClr val="007971"/>
    <a:srgbClr val="AB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263" autoAdjust="0"/>
  </p:normalViewPr>
  <p:slideViewPr>
    <p:cSldViewPr snapToGrid="0">
      <p:cViewPr varScale="1">
        <p:scale>
          <a:sx n="83" d="100"/>
          <a:sy n="83" d="100"/>
        </p:scale>
        <p:origin x="15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hafoor, Frank" userId="ba81bdaf-bb8a-42d7-ae64-2cae49e78c7b" providerId="ADAL" clId="{B0E41811-3614-4CD4-8D94-13A69225E7F7}"/>
    <pc:docChg chg="custSel modSld">
      <pc:chgData name="Ghafoor, Frank" userId="ba81bdaf-bb8a-42d7-ae64-2cae49e78c7b" providerId="ADAL" clId="{B0E41811-3614-4CD4-8D94-13A69225E7F7}" dt="2023-10-25T21:56:34.646" v="259" actId="255"/>
      <pc:docMkLst>
        <pc:docMk/>
      </pc:docMkLst>
      <pc:sldChg chg="delSp mod delAnim delCm modNotesTx">
        <pc:chgData name="Ghafoor, Frank" userId="ba81bdaf-bb8a-42d7-ae64-2cae49e78c7b" providerId="ADAL" clId="{B0E41811-3614-4CD4-8D94-13A69225E7F7}" dt="2023-10-25T21:47:03.054" v="33" actId="20577"/>
        <pc:sldMkLst>
          <pc:docMk/>
          <pc:sldMk cId="1961273586" sldId="2492"/>
        </pc:sldMkLst>
        <pc:picChg chg="del">
          <ac:chgData name="Ghafoor, Frank" userId="ba81bdaf-bb8a-42d7-ae64-2cae49e78c7b" providerId="ADAL" clId="{B0E41811-3614-4CD4-8D94-13A69225E7F7}" dt="2023-10-25T21:47:01.540" v="32" actId="478"/>
          <ac:picMkLst>
            <pc:docMk/>
            <pc:sldMk cId="1961273586" sldId="2492"/>
            <ac:picMk id="2" creationId="{29CD5348-FFE9-76B9-6412-D452F9EFF404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3:27.273" v="128" actId="478"/>
        <pc:sldMkLst>
          <pc:docMk/>
          <pc:sldMk cId="2667514872" sldId="2496"/>
        </pc:sldMkLst>
        <pc:picChg chg="del">
          <ac:chgData name="Ghafoor, Frank" userId="ba81bdaf-bb8a-42d7-ae64-2cae49e78c7b" providerId="ADAL" clId="{B0E41811-3614-4CD4-8D94-13A69225E7F7}" dt="2023-10-25T21:53:27.273" v="128" actId="478"/>
          <ac:picMkLst>
            <pc:docMk/>
            <pc:sldMk cId="2667514872" sldId="2496"/>
            <ac:picMk id="4" creationId="{02159274-B8C8-8278-EC0E-5BAB2B6575F3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7:23.319" v="39" actId="478"/>
        <pc:sldMkLst>
          <pc:docMk/>
          <pc:sldMk cId="3428278871" sldId="2649"/>
        </pc:sldMkLst>
        <pc:picChg chg="del">
          <ac:chgData name="Ghafoor, Frank" userId="ba81bdaf-bb8a-42d7-ae64-2cae49e78c7b" providerId="ADAL" clId="{B0E41811-3614-4CD4-8D94-13A69225E7F7}" dt="2023-10-25T21:47:23.319" v="39" actId="478"/>
          <ac:picMkLst>
            <pc:docMk/>
            <pc:sldMk cId="3428278871" sldId="2649"/>
            <ac:picMk id="5" creationId="{07512C3D-C9B5-2F64-5325-6C089D64FC52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47:38.872" v="42" actId="20577"/>
        <pc:sldMkLst>
          <pc:docMk/>
          <pc:sldMk cId="2518810511" sldId="2651"/>
        </pc:sldMkLst>
        <pc:picChg chg="del">
          <ac:chgData name="Ghafoor, Frank" userId="ba81bdaf-bb8a-42d7-ae64-2cae49e78c7b" providerId="ADAL" clId="{B0E41811-3614-4CD4-8D94-13A69225E7F7}" dt="2023-10-25T21:47:36.780" v="40" actId="478"/>
          <ac:picMkLst>
            <pc:docMk/>
            <pc:sldMk cId="2518810511" sldId="2651"/>
            <ac:picMk id="5" creationId="{0FB85885-3800-BF53-9C58-7717C36C2C9D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2:09.745" v="99" actId="478"/>
        <pc:sldMkLst>
          <pc:docMk/>
          <pc:sldMk cId="78172407" sldId="5458"/>
        </pc:sldMkLst>
        <pc:picChg chg="del">
          <ac:chgData name="Ghafoor, Frank" userId="ba81bdaf-bb8a-42d7-ae64-2cae49e78c7b" providerId="ADAL" clId="{B0E41811-3614-4CD4-8D94-13A69225E7F7}" dt="2023-10-25T21:52:09.745" v="99" actId="478"/>
          <ac:picMkLst>
            <pc:docMk/>
            <pc:sldMk cId="78172407" sldId="5458"/>
            <ac:picMk id="6" creationId="{4E9A8D0E-8254-C66C-F1ED-83C74F6A57E9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3:32.615" v="130" actId="478"/>
        <pc:sldMkLst>
          <pc:docMk/>
          <pc:sldMk cId="2740337915" sldId="5472"/>
        </pc:sldMkLst>
        <pc:picChg chg="del">
          <ac:chgData name="Ghafoor, Frank" userId="ba81bdaf-bb8a-42d7-ae64-2cae49e78c7b" providerId="ADAL" clId="{B0E41811-3614-4CD4-8D94-13A69225E7F7}" dt="2023-10-25T21:53:32.615" v="130" actId="478"/>
          <ac:picMkLst>
            <pc:docMk/>
            <pc:sldMk cId="2740337915" sldId="5472"/>
            <ac:picMk id="3" creationId="{60916F82-BE28-CE29-2A90-12F12B2CEBE8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6:48.369" v="28" actId="478"/>
        <pc:sldMkLst>
          <pc:docMk/>
          <pc:sldMk cId="3852846798" sldId="5480"/>
        </pc:sldMkLst>
        <pc:picChg chg="del">
          <ac:chgData name="Ghafoor, Frank" userId="ba81bdaf-bb8a-42d7-ae64-2cae49e78c7b" providerId="ADAL" clId="{B0E41811-3614-4CD4-8D94-13A69225E7F7}" dt="2023-10-25T21:46:48.369" v="28" actId="478"/>
          <ac:picMkLst>
            <pc:docMk/>
            <pc:sldMk cId="3852846798" sldId="5480"/>
            <ac:picMk id="4" creationId="{259CFE69-22D9-84E4-3647-A5DB1C4393A5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6:39.543" v="25" actId="20577"/>
        <pc:sldMkLst>
          <pc:docMk/>
          <pc:sldMk cId="3110439241" sldId="5481"/>
        </pc:sldMkLst>
        <pc:picChg chg="del">
          <ac:chgData name="Ghafoor, Frank" userId="ba81bdaf-bb8a-42d7-ae64-2cae49e78c7b" providerId="ADAL" clId="{B0E41811-3614-4CD4-8D94-13A69225E7F7}" dt="2023-10-25T21:46:37.195" v="24" actId="478"/>
          <ac:picMkLst>
            <pc:docMk/>
            <pc:sldMk cId="3110439241" sldId="5481"/>
            <ac:picMk id="6" creationId="{DFE24460-610E-9E1B-0168-56B2EBE1FF75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6:51.287" v="29" actId="478"/>
        <pc:sldMkLst>
          <pc:docMk/>
          <pc:sldMk cId="366453512" sldId="5495"/>
        </pc:sldMkLst>
        <pc:picChg chg="del">
          <ac:chgData name="Ghafoor, Frank" userId="ba81bdaf-bb8a-42d7-ae64-2cae49e78c7b" providerId="ADAL" clId="{B0E41811-3614-4CD4-8D94-13A69225E7F7}" dt="2023-10-25T21:46:51.287" v="29" actId="478"/>
          <ac:picMkLst>
            <pc:docMk/>
            <pc:sldMk cId="366453512" sldId="5495"/>
            <ac:picMk id="4" creationId="{8C2E60FD-B65E-7A71-C73F-2ADF2DFA4662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7:46.491" v="45" actId="478"/>
        <pc:sldMkLst>
          <pc:docMk/>
          <pc:sldMk cId="117321731" sldId="5497"/>
        </pc:sldMkLst>
        <pc:picChg chg="del">
          <ac:chgData name="Ghafoor, Frank" userId="ba81bdaf-bb8a-42d7-ae64-2cae49e78c7b" providerId="ADAL" clId="{B0E41811-3614-4CD4-8D94-13A69225E7F7}" dt="2023-10-25T21:47:46.491" v="45" actId="478"/>
          <ac:picMkLst>
            <pc:docMk/>
            <pc:sldMk cId="117321731" sldId="5497"/>
            <ac:picMk id="3" creationId="{5E365861-8415-BF43-F957-BC834B8773B6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8:08.283" v="52" actId="478"/>
        <pc:sldMkLst>
          <pc:docMk/>
          <pc:sldMk cId="3382505848" sldId="5499"/>
        </pc:sldMkLst>
        <pc:picChg chg="del">
          <ac:chgData name="Ghafoor, Frank" userId="ba81bdaf-bb8a-42d7-ae64-2cae49e78c7b" providerId="ADAL" clId="{B0E41811-3614-4CD4-8D94-13A69225E7F7}" dt="2023-10-25T21:48:08.283" v="52" actId="478"/>
          <ac:picMkLst>
            <pc:docMk/>
            <pc:sldMk cId="3382505848" sldId="5499"/>
            <ac:picMk id="4" creationId="{C69FD2D9-42B1-DACB-38C7-0888D03DEAD2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8:14.700" v="54" actId="20577"/>
        <pc:sldMkLst>
          <pc:docMk/>
          <pc:sldMk cId="199824909" sldId="5500"/>
        </pc:sldMkLst>
        <pc:picChg chg="del">
          <ac:chgData name="Ghafoor, Frank" userId="ba81bdaf-bb8a-42d7-ae64-2cae49e78c7b" providerId="ADAL" clId="{B0E41811-3614-4CD4-8D94-13A69225E7F7}" dt="2023-10-25T21:48:12.813" v="53" actId="478"/>
          <ac:picMkLst>
            <pc:docMk/>
            <pc:sldMk cId="199824909" sldId="5500"/>
            <ac:picMk id="4" creationId="{6714A45B-C9B8-5F93-65AD-F0E633C47F72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9:49.685" v="56" actId="478"/>
        <pc:sldMkLst>
          <pc:docMk/>
          <pc:sldMk cId="1328254970" sldId="5501"/>
        </pc:sldMkLst>
        <pc:picChg chg="del">
          <ac:chgData name="Ghafoor, Frank" userId="ba81bdaf-bb8a-42d7-ae64-2cae49e78c7b" providerId="ADAL" clId="{B0E41811-3614-4CD4-8D94-13A69225E7F7}" dt="2023-10-25T21:49:49.685" v="56" actId="478"/>
          <ac:picMkLst>
            <pc:docMk/>
            <pc:sldMk cId="1328254970" sldId="5501"/>
            <ac:picMk id="4" creationId="{FFA0DA1E-93D3-D083-44BA-053E4E8A0F5E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0:00.200" v="59" actId="20577"/>
        <pc:sldMkLst>
          <pc:docMk/>
          <pc:sldMk cId="1766051118" sldId="5502"/>
        </pc:sldMkLst>
        <pc:picChg chg="del">
          <ac:chgData name="Ghafoor, Frank" userId="ba81bdaf-bb8a-42d7-ae64-2cae49e78c7b" providerId="ADAL" clId="{B0E41811-3614-4CD4-8D94-13A69225E7F7}" dt="2023-10-25T21:49:56.426" v="57" actId="478"/>
          <ac:picMkLst>
            <pc:docMk/>
            <pc:sldMk cId="1766051118" sldId="5502"/>
            <ac:picMk id="4" creationId="{51051406-EF49-C052-40A5-36E58339D552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0:10.858" v="61" actId="478"/>
        <pc:sldMkLst>
          <pc:docMk/>
          <pc:sldMk cId="3160194170" sldId="5503"/>
        </pc:sldMkLst>
        <pc:picChg chg="del">
          <ac:chgData name="Ghafoor, Frank" userId="ba81bdaf-bb8a-42d7-ae64-2cae49e78c7b" providerId="ADAL" clId="{B0E41811-3614-4CD4-8D94-13A69225E7F7}" dt="2023-10-25T21:50:10.858" v="61" actId="478"/>
          <ac:picMkLst>
            <pc:docMk/>
            <pc:sldMk cId="3160194170" sldId="5503"/>
            <ac:picMk id="7" creationId="{B73EA696-C6B1-9669-3C97-66EC081BDF05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0:25.308" v="65" actId="478"/>
        <pc:sldMkLst>
          <pc:docMk/>
          <pc:sldMk cId="1374812090" sldId="5505"/>
        </pc:sldMkLst>
        <pc:picChg chg="del">
          <ac:chgData name="Ghafoor, Frank" userId="ba81bdaf-bb8a-42d7-ae64-2cae49e78c7b" providerId="ADAL" clId="{B0E41811-3614-4CD4-8D94-13A69225E7F7}" dt="2023-10-25T21:50:25.308" v="65" actId="478"/>
          <ac:picMkLst>
            <pc:docMk/>
            <pc:sldMk cId="1374812090" sldId="5505"/>
            <ac:picMk id="4" creationId="{7FF50EC8-1556-A9EB-BD87-AF6106C6A5A8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0:33.586" v="67" actId="478"/>
        <pc:sldMkLst>
          <pc:docMk/>
          <pc:sldMk cId="3154881946" sldId="5506"/>
        </pc:sldMkLst>
        <pc:picChg chg="del">
          <ac:chgData name="Ghafoor, Frank" userId="ba81bdaf-bb8a-42d7-ae64-2cae49e78c7b" providerId="ADAL" clId="{B0E41811-3614-4CD4-8D94-13A69225E7F7}" dt="2023-10-25T21:50:33.586" v="67" actId="478"/>
          <ac:picMkLst>
            <pc:docMk/>
            <pc:sldMk cId="3154881946" sldId="5506"/>
            <ac:picMk id="3" creationId="{2C6E46F0-9288-2952-8ECC-BD1B6090ED89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0:39.433" v="70" actId="20577"/>
        <pc:sldMkLst>
          <pc:docMk/>
          <pc:sldMk cId="3021705008" sldId="5507"/>
        </pc:sldMkLst>
        <pc:picChg chg="del">
          <ac:chgData name="Ghafoor, Frank" userId="ba81bdaf-bb8a-42d7-ae64-2cae49e78c7b" providerId="ADAL" clId="{B0E41811-3614-4CD4-8D94-13A69225E7F7}" dt="2023-10-25T21:50:37.565" v="68" actId="478"/>
          <ac:picMkLst>
            <pc:docMk/>
            <pc:sldMk cId="3021705008" sldId="5507"/>
            <ac:picMk id="7" creationId="{D69B7C83-0FDD-CDB7-32AF-9DD3D05453F7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0:44.902" v="72" actId="478"/>
        <pc:sldMkLst>
          <pc:docMk/>
          <pc:sldMk cId="1689177455" sldId="5508"/>
        </pc:sldMkLst>
        <pc:picChg chg="del">
          <ac:chgData name="Ghafoor, Frank" userId="ba81bdaf-bb8a-42d7-ae64-2cae49e78c7b" providerId="ADAL" clId="{B0E41811-3614-4CD4-8D94-13A69225E7F7}" dt="2023-10-25T21:50:44.902" v="72" actId="478"/>
          <ac:picMkLst>
            <pc:docMk/>
            <pc:sldMk cId="1689177455" sldId="5508"/>
            <ac:picMk id="3" creationId="{42E04493-B800-855B-9A24-6F8606711889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1:31.182" v="89" actId="478"/>
        <pc:sldMkLst>
          <pc:docMk/>
          <pc:sldMk cId="2027763966" sldId="5509"/>
        </pc:sldMkLst>
        <pc:picChg chg="del">
          <ac:chgData name="Ghafoor, Frank" userId="ba81bdaf-bb8a-42d7-ae64-2cae49e78c7b" providerId="ADAL" clId="{B0E41811-3614-4CD4-8D94-13A69225E7F7}" dt="2023-10-25T21:51:31.182" v="89" actId="478"/>
          <ac:picMkLst>
            <pc:docMk/>
            <pc:sldMk cId="2027763966" sldId="5509"/>
            <ac:picMk id="4" creationId="{718196A5-C0C0-3ECA-2FF0-85494BFDF70E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1:38.354" v="91" actId="20577"/>
        <pc:sldMkLst>
          <pc:docMk/>
          <pc:sldMk cId="633799592" sldId="5510"/>
        </pc:sldMkLst>
        <pc:picChg chg="del">
          <ac:chgData name="Ghafoor, Frank" userId="ba81bdaf-bb8a-42d7-ae64-2cae49e78c7b" providerId="ADAL" clId="{B0E41811-3614-4CD4-8D94-13A69225E7F7}" dt="2023-10-25T21:51:36.666" v="90" actId="478"/>
          <ac:picMkLst>
            <pc:docMk/>
            <pc:sldMk cId="633799592" sldId="5510"/>
            <ac:picMk id="4" creationId="{EA55B154-A402-07BD-597A-D4B79A2220E8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1:43.595" v="93" actId="478"/>
        <pc:sldMkLst>
          <pc:docMk/>
          <pc:sldMk cId="1272406359" sldId="5511"/>
        </pc:sldMkLst>
        <pc:picChg chg="del">
          <ac:chgData name="Ghafoor, Frank" userId="ba81bdaf-bb8a-42d7-ae64-2cae49e78c7b" providerId="ADAL" clId="{B0E41811-3614-4CD4-8D94-13A69225E7F7}" dt="2023-10-25T21:51:43.595" v="93" actId="478"/>
          <ac:picMkLst>
            <pc:docMk/>
            <pc:sldMk cId="1272406359" sldId="5511"/>
            <ac:picMk id="4" creationId="{2AFA6949-D3FE-AA08-6743-CEB0DBB6176C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1:50.684" v="95" actId="20577"/>
        <pc:sldMkLst>
          <pc:docMk/>
          <pc:sldMk cId="4122027063" sldId="5512"/>
        </pc:sldMkLst>
        <pc:picChg chg="del">
          <ac:chgData name="Ghafoor, Frank" userId="ba81bdaf-bb8a-42d7-ae64-2cae49e78c7b" providerId="ADAL" clId="{B0E41811-3614-4CD4-8D94-13A69225E7F7}" dt="2023-10-25T21:51:48.893" v="94" actId="478"/>
          <ac:picMkLst>
            <pc:docMk/>
            <pc:sldMk cId="4122027063" sldId="5512"/>
            <ac:picMk id="4" creationId="{3BE621DF-4E82-C6B7-D670-E57E08E74554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03.290" v="97" actId="20577"/>
        <pc:sldMkLst>
          <pc:docMk/>
          <pc:sldMk cId="2258710625" sldId="5513"/>
        </pc:sldMkLst>
        <pc:picChg chg="del">
          <ac:chgData name="Ghafoor, Frank" userId="ba81bdaf-bb8a-42d7-ae64-2cae49e78c7b" providerId="ADAL" clId="{B0E41811-3614-4CD4-8D94-13A69225E7F7}" dt="2023-10-25T21:52:01.361" v="96" actId="478"/>
          <ac:picMkLst>
            <pc:docMk/>
            <pc:sldMk cId="2258710625" sldId="5513"/>
            <ac:picMk id="7" creationId="{9B94FB4E-D28C-323C-1CB7-7391690633A1}"/>
          </ac:picMkLst>
        </pc:picChg>
      </pc:sldChg>
      <pc:sldChg chg="delSp modSp mod delAnim delCm modNotesTx">
        <pc:chgData name="Ghafoor, Frank" userId="ba81bdaf-bb8a-42d7-ae64-2cae49e78c7b" providerId="ADAL" clId="{B0E41811-3614-4CD4-8D94-13A69225E7F7}" dt="2023-10-25T21:56:34.646" v="259" actId="255"/>
        <pc:sldMkLst>
          <pc:docMk/>
          <pc:sldMk cId="183806085" sldId="5515"/>
        </pc:sldMkLst>
        <pc:spChg chg="mod">
          <ac:chgData name="Ghafoor, Frank" userId="ba81bdaf-bb8a-42d7-ae64-2cae49e78c7b" providerId="ADAL" clId="{B0E41811-3614-4CD4-8D94-13A69225E7F7}" dt="2023-10-25T21:56:34.646" v="259" actId="255"/>
          <ac:spMkLst>
            <pc:docMk/>
            <pc:sldMk cId="183806085" sldId="5515"/>
            <ac:spMk id="2" creationId="{2BEB7A72-1121-64EB-B69B-217EA16D0810}"/>
          </ac:spMkLst>
        </pc:spChg>
        <pc:picChg chg="del">
          <ac:chgData name="Ghafoor, Frank" userId="ba81bdaf-bb8a-42d7-ae64-2cae49e78c7b" providerId="ADAL" clId="{B0E41811-3614-4CD4-8D94-13A69225E7F7}" dt="2023-10-25T21:53:02.761" v="118" actId="478"/>
          <ac:picMkLst>
            <pc:docMk/>
            <pc:sldMk cId="183806085" sldId="5515"/>
            <ac:picMk id="4" creationId="{74757F47-F2F8-4BDE-339B-AC1AE3F43041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3:07.726" v="120" actId="478"/>
        <pc:sldMkLst>
          <pc:docMk/>
          <pc:sldMk cId="3006057619" sldId="5516"/>
        </pc:sldMkLst>
        <pc:picChg chg="del">
          <ac:chgData name="Ghafoor, Frank" userId="ba81bdaf-bb8a-42d7-ae64-2cae49e78c7b" providerId="ADAL" clId="{B0E41811-3614-4CD4-8D94-13A69225E7F7}" dt="2023-10-25T21:53:07.726" v="120" actId="478"/>
          <ac:picMkLst>
            <pc:docMk/>
            <pc:sldMk cId="3006057619" sldId="5516"/>
            <ac:picMk id="4" creationId="{9C1A6A04-4442-27B5-D370-2BC09F69A984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3:13.020" v="122" actId="478"/>
        <pc:sldMkLst>
          <pc:docMk/>
          <pc:sldMk cId="2174785233" sldId="5517"/>
        </pc:sldMkLst>
        <pc:picChg chg="del">
          <ac:chgData name="Ghafoor, Frank" userId="ba81bdaf-bb8a-42d7-ae64-2cae49e78c7b" providerId="ADAL" clId="{B0E41811-3614-4CD4-8D94-13A69225E7F7}" dt="2023-10-25T21:53:13.020" v="122" actId="478"/>
          <ac:picMkLst>
            <pc:docMk/>
            <pc:sldMk cId="2174785233" sldId="5517"/>
            <ac:picMk id="4" creationId="{7C277927-C67A-BFAB-D5F5-F1A1D74D5241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3:17.279" v="124" actId="478"/>
        <pc:sldMkLst>
          <pc:docMk/>
          <pc:sldMk cId="1443827011" sldId="5518"/>
        </pc:sldMkLst>
        <pc:picChg chg="del">
          <ac:chgData name="Ghafoor, Frank" userId="ba81bdaf-bb8a-42d7-ae64-2cae49e78c7b" providerId="ADAL" clId="{B0E41811-3614-4CD4-8D94-13A69225E7F7}" dt="2023-10-25T21:53:17.279" v="124" actId="478"/>
          <ac:picMkLst>
            <pc:docMk/>
            <pc:sldMk cId="1443827011" sldId="5518"/>
            <ac:picMk id="8" creationId="{3C268FDF-CEE9-1D5D-5E28-A4BD4977CED1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29.055" v="106" actId="20577"/>
        <pc:sldMkLst>
          <pc:docMk/>
          <pc:sldMk cId="2027508857" sldId="5521"/>
        </pc:sldMkLst>
        <pc:picChg chg="del">
          <ac:chgData name="Ghafoor, Frank" userId="ba81bdaf-bb8a-42d7-ae64-2cae49e78c7b" providerId="ADAL" clId="{B0E41811-3614-4CD4-8D94-13A69225E7F7}" dt="2023-10-25T21:52:27.505" v="104" actId="478"/>
          <ac:picMkLst>
            <pc:docMk/>
            <pc:sldMk cId="2027508857" sldId="5521"/>
            <ac:picMk id="5" creationId="{416B4BF3-FBC1-C826-3ED6-47C936ADA6DD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35.245" v="108" actId="478"/>
        <pc:sldMkLst>
          <pc:docMk/>
          <pc:sldMk cId="428410908" sldId="5522"/>
        </pc:sldMkLst>
        <pc:picChg chg="del">
          <ac:chgData name="Ghafoor, Frank" userId="ba81bdaf-bb8a-42d7-ae64-2cae49e78c7b" providerId="ADAL" clId="{B0E41811-3614-4CD4-8D94-13A69225E7F7}" dt="2023-10-25T21:52:35.245" v="108" actId="478"/>
          <ac:picMkLst>
            <pc:docMk/>
            <pc:sldMk cId="428410908" sldId="5522"/>
            <ac:picMk id="5" creationId="{460FDD04-03C4-0A5F-9982-4898E1013189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40.584" v="110" actId="478"/>
        <pc:sldMkLst>
          <pc:docMk/>
          <pc:sldMk cId="3822053618" sldId="5523"/>
        </pc:sldMkLst>
        <pc:picChg chg="del">
          <ac:chgData name="Ghafoor, Frank" userId="ba81bdaf-bb8a-42d7-ae64-2cae49e78c7b" providerId="ADAL" clId="{B0E41811-3614-4CD4-8D94-13A69225E7F7}" dt="2023-10-25T21:52:40.584" v="110" actId="478"/>
          <ac:picMkLst>
            <pc:docMk/>
            <pc:sldMk cId="3822053618" sldId="5523"/>
            <ac:picMk id="5" creationId="{7A3B12FB-57B3-7DC4-845A-BC2E42A6569D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2:45.996" v="112" actId="478"/>
        <pc:sldMkLst>
          <pc:docMk/>
          <pc:sldMk cId="2594577737" sldId="5524"/>
        </pc:sldMkLst>
        <pc:picChg chg="del">
          <ac:chgData name="Ghafoor, Frank" userId="ba81bdaf-bb8a-42d7-ae64-2cae49e78c7b" providerId="ADAL" clId="{B0E41811-3614-4CD4-8D94-13A69225E7F7}" dt="2023-10-25T21:52:45.996" v="112" actId="478"/>
          <ac:picMkLst>
            <pc:docMk/>
            <pc:sldMk cId="2594577737" sldId="5524"/>
            <ac:picMk id="7" creationId="{BFF610F3-87F3-8993-D5F1-838DA0A92CCC}"/>
          </ac:picMkLst>
        </pc:picChg>
      </pc:sldChg>
      <pc:sldChg chg="delSp modSp mod delAnim modNotesTx">
        <pc:chgData name="Ghafoor, Frank" userId="ba81bdaf-bb8a-42d7-ae64-2cae49e78c7b" providerId="ADAL" clId="{B0E41811-3614-4CD4-8D94-13A69225E7F7}" dt="2023-10-25T21:56:19.408" v="255" actId="255"/>
        <pc:sldMkLst>
          <pc:docMk/>
          <pc:sldMk cId="3254210952" sldId="5526"/>
        </pc:sldMkLst>
        <pc:spChg chg="mod">
          <ac:chgData name="Ghafoor, Frank" userId="ba81bdaf-bb8a-42d7-ae64-2cae49e78c7b" providerId="ADAL" clId="{B0E41811-3614-4CD4-8D94-13A69225E7F7}" dt="2023-10-25T21:56:19.408" v="255" actId="255"/>
          <ac:spMkLst>
            <pc:docMk/>
            <pc:sldMk cId="3254210952" sldId="5526"/>
            <ac:spMk id="2" creationId="{9DEBCB4C-4F57-7BDF-B843-F57E30BC5474}"/>
          </ac:spMkLst>
        </pc:spChg>
        <pc:picChg chg="del">
          <ac:chgData name="Ghafoor, Frank" userId="ba81bdaf-bb8a-42d7-ae64-2cae49e78c7b" providerId="ADAL" clId="{B0E41811-3614-4CD4-8D94-13A69225E7F7}" dt="2023-10-25T21:50:57.755" v="76" actId="478"/>
          <ac:picMkLst>
            <pc:docMk/>
            <pc:sldMk cId="3254210952" sldId="5526"/>
            <ac:picMk id="4" creationId="{B2718F14-EC82-B31D-49A9-0C1A39932633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1:02.879" v="78" actId="478"/>
        <pc:sldMkLst>
          <pc:docMk/>
          <pc:sldMk cId="1001790150" sldId="5527"/>
        </pc:sldMkLst>
        <pc:picChg chg="del">
          <ac:chgData name="Ghafoor, Frank" userId="ba81bdaf-bb8a-42d7-ae64-2cae49e78c7b" providerId="ADAL" clId="{B0E41811-3614-4CD4-8D94-13A69225E7F7}" dt="2023-10-25T21:51:02.879" v="78" actId="478"/>
          <ac:picMkLst>
            <pc:docMk/>
            <pc:sldMk cId="1001790150" sldId="5527"/>
            <ac:picMk id="4" creationId="{16813266-D71F-2EBA-E18B-1228E9D6D86B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1:08.603" v="81" actId="478"/>
        <pc:sldMkLst>
          <pc:docMk/>
          <pc:sldMk cId="1533629372" sldId="5528"/>
        </pc:sldMkLst>
        <pc:picChg chg="del">
          <ac:chgData name="Ghafoor, Frank" userId="ba81bdaf-bb8a-42d7-ae64-2cae49e78c7b" providerId="ADAL" clId="{B0E41811-3614-4CD4-8D94-13A69225E7F7}" dt="2023-10-25T21:51:08.603" v="81" actId="478"/>
          <ac:picMkLst>
            <pc:docMk/>
            <pc:sldMk cId="1533629372" sldId="5528"/>
            <ac:picMk id="3" creationId="{CE8EBFC4-317A-62C8-FE7B-40333D704B49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1:14.351" v="83" actId="478"/>
        <pc:sldMkLst>
          <pc:docMk/>
          <pc:sldMk cId="1110779726" sldId="5529"/>
        </pc:sldMkLst>
        <pc:picChg chg="del">
          <ac:chgData name="Ghafoor, Frank" userId="ba81bdaf-bb8a-42d7-ae64-2cae49e78c7b" providerId="ADAL" clId="{B0E41811-3614-4CD4-8D94-13A69225E7F7}" dt="2023-10-25T21:51:14.351" v="83" actId="478"/>
          <ac:picMkLst>
            <pc:docMk/>
            <pc:sldMk cId="1110779726" sldId="5529"/>
            <ac:picMk id="5" creationId="{C19A28AA-66B9-E9DA-3D76-310A584E28A7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1:20.084" v="85" actId="20577"/>
        <pc:sldMkLst>
          <pc:docMk/>
          <pc:sldMk cId="4203225347" sldId="5530"/>
        </pc:sldMkLst>
        <pc:picChg chg="del">
          <ac:chgData name="Ghafoor, Frank" userId="ba81bdaf-bb8a-42d7-ae64-2cae49e78c7b" providerId="ADAL" clId="{B0E41811-3614-4CD4-8D94-13A69225E7F7}" dt="2023-10-25T21:51:18.558" v="84" actId="478"/>
          <ac:picMkLst>
            <pc:docMk/>
            <pc:sldMk cId="4203225347" sldId="5530"/>
            <ac:picMk id="7" creationId="{6540343B-5CFD-A570-5943-631559F58EE7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51.808" v="114" actId="478"/>
        <pc:sldMkLst>
          <pc:docMk/>
          <pc:sldMk cId="2601244623" sldId="5531"/>
        </pc:sldMkLst>
        <pc:picChg chg="del">
          <ac:chgData name="Ghafoor, Frank" userId="ba81bdaf-bb8a-42d7-ae64-2cae49e78c7b" providerId="ADAL" clId="{B0E41811-3614-4CD4-8D94-13A69225E7F7}" dt="2023-10-25T21:52:51.808" v="114" actId="478"/>
          <ac:picMkLst>
            <pc:docMk/>
            <pc:sldMk cId="2601244623" sldId="5531"/>
            <ac:picMk id="6" creationId="{0283BD1C-422B-4229-A76E-1A9B737D521A}"/>
          </ac:picMkLst>
        </pc:picChg>
      </pc:sldChg>
      <pc:sldChg chg="delSp modSp mod delAnim delCm modNotesTx">
        <pc:chgData name="Ghafoor, Frank" userId="ba81bdaf-bb8a-42d7-ae64-2cae49e78c7b" providerId="ADAL" clId="{B0E41811-3614-4CD4-8D94-13A69225E7F7}" dt="2023-10-25T21:55:35.101" v="247" actId="962"/>
        <pc:sldMkLst>
          <pc:docMk/>
          <pc:sldMk cId="2189025881" sldId="5534"/>
        </pc:sldMkLst>
        <pc:grpChg chg="mod">
          <ac:chgData name="Ghafoor, Frank" userId="ba81bdaf-bb8a-42d7-ae64-2cae49e78c7b" providerId="ADAL" clId="{B0E41811-3614-4CD4-8D94-13A69225E7F7}" dt="2023-10-25T21:55:35.101" v="247" actId="962"/>
          <ac:grpSpMkLst>
            <pc:docMk/>
            <pc:sldMk cId="2189025881" sldId="5534"/>
            <ac:grpSpMk id="3" creationId="{7682C6E9-47B5-912C-192D-536E6BCD139E}"/>
          </ac:grpSpMkLst>
        </pc:grpChg>
        <pc:graphicFrameChg chg="mod">
          <ac:chgData name="Ghafoor, Frank" userId="ba81bdaf-bb8a-42d7-ae64-2cae49e78c7b" providerId="ADAL" clId="{B0E41811-3614-4CD4-8D94-13A69225E7F7}" dt="2023-10-25T21:55:16.537" v="131" actId="962"/>
          <ac:graphicFrameMkLst>
            <pc:docMk/>
            <pc:sldMk cId="2189025881" sldId="5534"/>
            <ac:graphicFrameMk id="5" creationId="{9AFDCEC3-AC54-9F61-400F-9663419B2851}"/>
          </ac:graphicFrameMkLst>
        </pc:graphicFrameChg>
        <pc:picChg chg="del">
          <ac:chgData name="Ghafoor, Frank" userId="ba81bdaf-bb8a-42d7-ae64-2cae49e78c7b" providerId="ADAL" clId="{B0E41811-3614-4CD4-8D94-13A69225E7F7}" dt="2023-10-25T21:53:22.620" v="126" actId="478"/>
          <ac:picMkLst>
            <pc:docMk/>
            <pc:sldMk cId="2189025881" sldId="5534"/>
            <ac:picMk id="7" creationId="{BEA76622-F55C-9C4D-4D73-FB5434B295F1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47:09.395" v="35" actId="20577"/>
        <pc:sldMkLst>
          <pc:docMk/>
          <pc:sldMk cId="2762791614" sldId="5535"/>
        </pc:sldMkLst>
        <pc:picChg chg="del">
          <ac:chgData name="Ghafoor, Frank" userId="ba81bdaf-bb8a-42d7-ae64-2cae49e78c7b" providerId="ADAL" clId="{B0E41811-3614-4CD4-8D94-13A69225E7F7}" dt="2023-10-25T21:47:07.023" v="34" actId="478"/>
          <ac:picMkLst>
            <pc:docMk/>
            <pc:sldMk cId="2762791614" sldId="5535"/>
            <ac:picMk id="8" creationId="{BAE6DC7B-5771-2013-98FE-3A1A9AF12348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6:58.283" v="31" actId="20577"/>
        <pc:sldMkLst>
          <pc:docMk/>
          <pc:sldMk cId="1707186012" sldId="5538"/>
        </pc:sldMkLst>
        <pc:picChg chg="del">
          <ac:chgData name="Ghafoor, Frank" userId="ba81bdaf-bb8a-42d7-ae64-2cae49e78c7b" providerId="ADAL" clId="{B0E41811-3614-4CD4-8D94-13A69225E7F7}" dt="2023-10-25T21:46:56.313" v="30" actId="478"/>
          <ac:picMkLst>
            <pc:docMk/>
            <pc:sldMk cId="1707186012" sldId="5538"/>
            <ac:picMk id="4" creationId="{D19017EA-7656-D3B6-DC73-88078BC4EE80}"/>
          </ac:picMkLst>
        </pc:picChg>
      </pc:sldChg>
      <pc:sldChg chg="delSp modSp mod delAnim modNotesTx">
        <pc:chgData name="Ghafoor, Frank" userId="ba81bdaf-bb8a-42d7-ae64-2cae49e78c7b" providerId="ADAL" clId="{B0E41811-3614-4CD4-8D94-13A69225E7F7}" dt="2023-10-25T21:55:57.491" v="251" actId="962"/>
        <pc:sldMkLst>
          <pc:docMk/>
          <pc:sldMk cId="2589772851" sldId="5552"/>
        </pc:sldMkLst>
        <pc:spChg chg="ord">
          <ac:chgData name="Ghafoor, Frank" userId="ba81bdaf-bb8a-42d7-ae64-2cae49e78c7b" providerId="ADAL" clId="{B0E41811-3614-4CD4-8D94-13A69225E7F7}" dt="2023-10-25T21:55:55.796" v="250"/>
          <ac:spMkLst>
            <pc:docMk/>
            <pc:sldMk cId="2589772851" sldId="5552"/>
            <ac:spMk id="3" creationId="{D3779028-BD7F-1988-6014-64289A52110D}"/>
          </ac:spMkLst>
        </pc:spChg>
        <pc:spChg chg="mod">
          <ac:chgData name="Ghafoor, Frank" userId="ba81bdaf-bb8a-42d7-ae64-2cae49e78c7b" providerId="ADAL" clId="{B0E41811-3614-4CD4-8D94-13A69225E7F7}" dt="2023-10-25T21:55:48.749" v="248" actId="962"/>
          <ac:spMkLst>
            <pc:docMk/>
            <pc:sldMk cId="2589772851" sldId="5552"/>
            <ac:spMk id="4" creationId="{C47D86F7-DB30-8803-C725-70515E72A167}"/>
          </ac:spMkLst>
        </pc:spChg>
        <pc:spChg chg="ord">
          <ac:chgData name="Ghafoor, Frank" userId="ba81bdaf-bb8a-42d7-ae64-2cae49e78c7b" providerId="ADAL" clId="{B0E41811-3614-4CD4-8D94-13A69225E7F7}" dt="2023-10-25T21:55:53.496" v="249"/>
          <ac:spMkLst>
            <pc:docMk/>
            <pc:sldMk cId="2589772851" sldId="5552"/>
            <ac:spMk id="8" creationId="{94179DB8-7704-634D-B300-BB44C18465FA}"/>
          </ac:spMkLst>
        </pc:spChg>
        <pc:picChg chg="del">
          <ac:chgData name="Ghafoor, Frank" userId="ba81bdaf-bb8a-42d7-ae64-2cae49e78c7b" providerId="ADAL" clId="{B0E41811-3614-4CD4-8D94-13A69225E7F7}" dt="2023-10-25T21:47:19.457" v="38" actId="478"/>
          <ac:picMkLst>
            <pc:docMk/>
            <pc:sldMk cId="2589772851" sldId="5552"/>
            <ac:picMk id="5" creationId="{A0BB741C-BDCD-9210-B8DD-BE12C379B96B}"/>
          </ac:picMkLst>
        </pc:picChg>
        <pc:picChg chg="mod">
          <ac:chgData name="Ghafoor, Frank" userId="ba81bdaf-bb8a-42d7-ae64-2cae49e78c7b" providerId="ADAL" clId="{B0E41811-3614-4CD4-8D94-13A69225E7F7}" dt="2023-10-25T21:55:57.491" v="251" actId="962"/>
          <ac:picMkLst>
            <pc:docMk/>
            <pc:sldMk cId="2589772851" sldId="5552"/>
            <ac:picMk id="7" creationId="{EE85314C-E819-1ACA-4A6C-0B82590F579D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57.579" v="116" actId="478"/>
        <pc:sldMkLst>
          <pc:docMk/>
          <pc:sldMk cId="1349592815" sldId="5554"/>
        </pc:sldMkLst>
        <pc:picChg chg="del">
          <ac:chgData name="Ghafoor, Frank" userId="ba81bdaf-bb8a-42d7-ae64-2cae49e78c7b" providerId="ADAL" clId="{B0E41811-3614-4CD4-8D94-13A69225E7F7}" dt="2023-10-25T21:52:57.579" v="116" actId="478"/>
          <ac:picMkLst>
            <pc:docMk/>
            <pc:sldMk cId="1349592815" sldId="5554"/>
            <ac:picMk id="4" creationId="{CDF1C875-8C39-F9A1-667F-EE39B64AA14E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0:16.282" v="63" actId="478"/>
        <pc:sldMkLst>
          <pc:docMk/>
          <pc:sldMk cId="1764623119" sldId="5555"/>
        </pc:sldMkLst>
        <pc:picChg chg="del">
          <ac:chgData name="Ghafoor, Frank" userId="ba81bdaf-bb8a-42d7-ae64-2cae49e78c7b" providerId="ADAL" clId="{B0E41811-3614-4CD4-8D94-13A69225E7F7}" dt="2023-10-25T21:50:16.282" v="63" actId="478"/>
          <ac:picMkLst>
            <pc:docMk/>
            <pc:sldMk cId="1764623119" sldId="5555"/>
            <ac:picMk id="3" creationId="{DB8BC633-8118-6602-F84A-2F9C801CF623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0:50.807" v="74" actId="478"/>
        <pc:sldMkLst>
          <pc:docMk/>
          <pc:sldMk cId="1674155665" sldId="5556"/>
        </pc:sldMkLst>
        <pc:picChg chg="del">
          <ac:chgData name="Ghafoor, Frank" userId="ba81bdaf-bb8a-42d7-ae64-2cae49e78c7b" providerId="ADAL" clId="{B0E41811-3614-4CD4-8D94-13A69225E7F7}" dt="2023-10-25T21:50:50.807" v="74" actId="478"/>
          <ac:picMkLst>
            <pc:docMk/>
            <pc:sldMk cId="1674155665" sldId="5556"/>
            <ac:picMk id="3" creationId="{2CACDF4E-F40B-61F6-B92B-1003FCA1B6E9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1:25.583" v="87" actId="478"/>
        <pc:sldMkLst>
          <pc:docMk/>
          <pc:sldMk cId="3082498227" sldId="5557"/>
        </pc:sldMkLst>
        <pc:picChg chg="del">
          <ac:chgData name="Ghafoor, Frank" userId="ba81bdaf-bb8a-42d7-ae64-2cae49e78c7b" providerId="ADAL" clId="{B0E41811-3614-4CD4-8D94-13A69225E7F7}" dt="2023-10-25T21:51:25.583" v="87" actId="478"/>
          <ac:picMkLst>
            <pc:docMk/>
            <pc:sldMk cId="3082498227" sldId="5557"/>
            <ac:picMk id="4" creationId="{8C8A988B-BB2E-FA62-A71E-54C0076F4E16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47:57.931" v="50" actId="478"/>
        <pc:sldMkLst>
          <pc:docMk/>
          <pc:sldMk cId="466882231" sldId="5558"/>
        </pc:sldMkLst>
        <pc:picChg chg="del">
          <ac:chgData name="Ghafoor, Frank" userId="ba81bdaf-bb8a-42d7-ae64-2cae49e78c7b" providerId="ADAL" clId="{B0E41811-3614-4CD4-8D94-13A69225E7F7}" dt="2023-10-25T21:47:57.931" v="50" actId="478"/>
          <ac:picMkLst>
            <pc:docMk/>
            <pc:sldMk cId="466882231" sldId="5558"/>
            <ac:picMk id="3" creationId="{296D7E8D-6D7A-ED60-56EB-9B77CA8DB0DB}"/>
          </ac:picMkLst>
        </pc:picChg>
      </pc:sldChg>
      <pc:sldChg chg="delSp mod delAnim modNotesTx">
        <pc:chgData name="Ghafoor, Frank" userId="ba81bdaf-bb8a-42d7-ae64-2cae49e78c7b" providerId="ADAL" clId="{B0E41811-3614-4CD4-8D94-13A69225E7F7}" dt="2023-10-25T21:52:15.471" v="101" actId="478"/>
        <pc:sldMkLst>
          <pc:docMk/>
          <pc:sldMk cId="3506242519" sldId="5559"/>
        </pc:sldMkLst>
        <pc:picChg chg="del">
          <ac:chgData name="Ghafoor, Frank" userId="ba81bdaf-bb8a-42d7-ae64-2cae49e78c7b" providerId="ADAL" clId="{B0E41811-3614-4CD4-8D94-13A69225E7F7}" dt="2023-10-25T21:52:15.471" v="101" actId="478"/>
          <ac:picMkLst>
            <pc:docMk/>
            <pc:sldMk cId="3506242519" sldId="5559"/>
            <ac:picMk id="3" creationId="{FB77860A-1FD4-F8BF-0CDD-8BCB1608C1F2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52:23.471" v="103" actId="478"/>
        <pc:sldMkLst>
          <pc:docMk/>
          <pc:sldMk cId="4251341807" sldId="5560"/>
        </pc:sldMkLst>
        <pc:picChg chg="del">
          <ac:chgData name="Ghafoor, Frank" userId="ba81bdaf-bb8a-42d7-ae64-2cae49e78c7b" providerId="ADAL" clId="{B0E41811-3614-4CD4-8D94-13A69225E7F7}" dt="2023-10-25T21:52:23.471" v="103" actId="478"/>
          <ac:picMkLst>
            <pc:docMk/>
            <pc:sldMk cId="4251341807" sldId="5560"/>
            <ac:picMk id="4" creationId="{0B00FEE3-FDA4-8EF6-C8AE-37CBBAB9E787}"/>
          </ac:picMkLst>
        </pc:picChg>
      </pc:sldChg>
      <pc:sldChg chg="delSp mod delAnim delCm modNotesTx">
        <pc:chgData name="Ghafoor, Frank" userId="ba81bdaf-bb8a-42d7-ae64-2cae49e78c7b" providerId="ADAL" clId="{B0E41811-3614-4CD4-8D94-13A69225E7F7}" dt="2023-10-25T21:47:51.039" v="47" actId="478"/>
        <pc:sldMkLst>
          <pc:docMk/>
          <pc:sldMk cId="4272037388" sldId="5561"/>
        </pc:sldMkLst>
        <pc:picChg chg="del">
          <ac:chgData name="Ghafoor, Frank" userId="ba81bdaf-bb8a-42d7-ae64-2cae49e78c7b" providerId="ADAL" clId="{B0E41811-3614-4CD4-8D94-13A69225E7F7}" dt="2023-10-25T21:47:51.039" v="47" actId="478"/>
          <ac:picMkLst>
            <pc:docMk/>
            <pc:sldMk cId="4272037388" sldId="5561"/>
            <ac:picMk id="12" creationId="{CB5DD0A9-0FFD-502E-57C9-94FEE4B12BDE}"/>
          </ac:picMkLst>
        </pc:picChg>
      </pc:sldChg>
    </pc:docChg>
  </pc:docChgLst>
  <pc:docChgLst>
    <pc:chgData name="Ghafoor, Frank" userId="ba81bdaf-bb8a-42d7-ae64-2cae49e78c7b" providerId="ADAL" clId="{B16CA5B5-444D-4AF4-8BF5-4EC2C301F7ED}"/>
    <pc:docChg chg="custSel modSld">
      <pc:chgData name="Ghafoor, Frank" userId="ba81bdaf-bb8a-42d7-ae64-2cae49e78c7b" providerId="ADAL" clId="{B16CA5B5-444D-4AF4-8BF5-4EC2C301F7ED}" dt="2023-11-13T21:20:41.416" v="9" actId="20577"/>
      <pc:docMkLst>
        <pc:docMk/>
      </pc:docMkLst>
      <pc:sldChg chg="modSp mod">
        <pc:chgData name="Ghafoor, Frank" userId="ba81bdaf-bb8a-42d7-ae64-2cae49e78c7b" providerId="ADAL" clId="{B16CA5B5-444D-4AF4-8BF5-4EC2C301F7ED}" dt="2023-11-13T21:20:41.416" v="9" actId="20577"/>
        <pc:sldMkLst>
          <pc:docMk/>
          <pc:sldMk cId="3110439241" sldId="5481"/>
        </pc:sldMkLst>
        <pc:spChg chg="mod">
          <ac:chgData name="Ghafoor, Frank" userId="ba81bdaf-bb8a-42d7-ae64-2cae49e78c7b" providerId="ADAL" clId="{B16CA5B5-444D-4AF4-8BF5-4EC2C301F7ED}" dt="2023-11-13T21:20:41.416" v="9" actId="20577"/>
          <ac:spMkLst>
            <pc:docMk/>
            <pc:sldMk cId="3110439241" sldId="5481"/>
            <ac:spMk id="3" creationId="{9E9D43F9-AA4B-2F19-D6B1-645DA550444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hyperlink" Target="https://drive.google.com/drive/folders/1bgYrS4QpKoXCk6Dtd9yvf0ZI-VmA5zg-?usp=share_link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bgYrS4QpKoXCk6Dtd9yvf0ZI-VmA5zg-?usp=share_link" TargetMode="External"/><Relationship Id="rId7" Type="http://schemas.openxmlformats.org/officeDocument/2006/relationships/image" Target="../media/image71.sv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1878D8-5CA0-4E4A-ADAE-A1B0C259FF26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5959B6-3704-473D-95E5-EAFFC22A244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Communicate and plan for checkpoints throughout the year</a:t>
          </a:r>
        </a:p>
      </dgm:t>
    </dgm:pt>
    <dgm:pt modelId="{61440B52-6C18-4FE9-994C-4DA5939DAFDE}" type="parTrans" cxnId="{260AE153-1029-404F-9792-9F7E8A22E872}">
      <dgm:prSet/>
      <dgm:spPr/>
      <dgm:t>
        <a:bodyPr/>
        <a:lstStyle/>
        <a:p>
          <a:endParaRPr lang="en-US"/>
        </a:p>
      </dgm:t>
    </dgm:pt>
    <dgm:pt modelId="{3DE27B7C-170B-4854-B4CA-2BE593BA5CFF}" type="sibTrans" cxnId="{260AE153-1029-404F-9792-9F7E8A22E872}">
      <dgm:prSet/>
      <dgm:spPr/>
      <dgm:t>
        <a:bodyPr/>
        <a:lstStyle/>
        <a:p>
          <a:endParaRPr lang="en-US"/>
        </a:p>
      </dgm:t>
    </dgm:pt>
    <dgm:pt modelId="{0BE7075F-D3B0-4FEB-ACDD-466DDB40AE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hlinkClick xmlns:r="http://schemas.openxmlformats.org/officeDocument/2006/relationships" r:id="rId1"/>
            </a:rPr>
            <a:t>Building a Local Designation System</a:t>
          </a:r>
          <a:endParaRPr lang="en-US" sz="1600" dirty="0"/>
        </a:p>
      </dgm:t>
    </dgm:pt>
    <dgm:pt modelId="{82FAD603-825A-44F1-9542-BC7E0E8C391B}" type="parTrans" cxnId="{A4A9E45C-4651-4F0A-81FC-1FB9EC414276}">
      <dgm:prSet/>
      <dgm:spPr/>
      <dgm:t>
        <a:bodyPr/>
        <a:lstStyle/>
        <a:p>
          <a:endParaRPr lang="en-US"/>
        </a:p>
      </dgm:t>
    </dgm:pt>
    <dgm:pt modelId="{4D980ACA-D7DD-45C7-8E26-6442F1222150}" type="sibTrans" cxnId="{A4A9E45C-4651-4F0A-81FC-1FB9EC414276}">
      <dgm:prSet/>
      <dgm:spPr/>
      <dgm:t>
        <a:bodyPr/>
        <a:lstStyle/>
        <a:p>
          <a:endParaRPr lang="en-US"/>
        </a:p>
      </dgm:t>
    </dgm:pt>
    <dgm:pt modelId="{C443D5F9-78BD-40A2-9D1D-5ACEC607593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/>
            <a:t>Refine data systems</a:t>
          </a:r>
        </a:p>
      </dgm:t>
    </dgm:pt>
    <dgm:pt modelId="{6DA95E81-A305-453A-AE2B-88B1A87AC54D}" type="parTrans" cxnId="{A3E71E17-EDFF-478B-ADD5-9D54D9485E4C}">
      <dgm:prSet/>
      <dgm:spPr/>
      <dgm:t>
        <a:bodyPr/>
        <a:lstStyle/>
        <a:p>
          <a:endParaRPr lang="en-US"/>
        </a:p>
      </dgm:t>
    </dgm:pt>
    <dgm:pt modelId="{AEEE6E5B-857D-4ACE-8915-FF10BEE649C9}" type="sibTrans" cxnId="{A3E71E17-EDFF-478B-ADD5-9D54D9485E4C}">
      <dgm:prSet/>
      <dgm:spPr/>
      <dgm:t>
        <a:bodyPr/>
        <a:lstStyle/>
        <a:p>
          <a:endParaRPr lang="en-US"/>
        </a:p>
      </dgm:t>
    </dgm:pt>
    <dgm:pt modelId="{97F9ADB6-A3D3-46D7-9AA8-7A67739810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hlinkClick xmlns:r="http://schemas.openxmlformats.org/officeDocument/2006/relationships" r:id="rId1"/>
            </a:rPr>
            <a:t>Sample TIA Implementation Calendar</a:t>
          </a:r>
          <a:endParaRPr lang="en-US" sz="1600" dirty="0"/>
        </a:p>
      </dgm:t>
    </dgm:pt>
    <dgm:pt modelId="{9BE81A05-28F4-40F4-841C-BBF6E5674A2F}" type="parTrans" cxnId="{2CE554DA-DAEC-4E2B-817E-E05C700DECBB}">
      <dgm:prSet/>
      <dgm:spPr/>
      <dgm:t>
        <a:bodyPr/>
        <a:lstStyle/>
        <a:p>
          <a:endParaRPr lang="en-US"/>
        </a:p>
      </dgm:t>
    </dgm:pt>
    <dgm:pt modelId="{09F602A2-F996-4E21-988A-61D8A40DD753}" type="sibTrans" cxnId="{2CE554DA-DAEC-4E2B-817E-E05C700DECBB}">
      <dgm:prSet/>
      <dgm:spPr/>
      <dgm:t>
        <a:bodyPr/>
        <a:lstStyle/>
        <a:p>
          <a:endParaRPr lang="en-US"/>
        </a:p>
      </dgm:t>
    </dgm:pt>
    <dgm:pt modelId="{22262BDA-29E4-40D3-9A61-055F6DC9057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/>
            <a:t>Run historical data through different models to determine the best fit for your local context. </a:t>
          </a:r>
        </a:p>
      </dgm:t>
    </dgm:pt>
    <dgm:pt modelId="{26C207C8-9711-4ABF-9D35-759ADF7B14D9}" type="parTrans" cxnId="{A03499CF-40EF-4B9D-BF7C-E1800C062C7D}">
      <dgm:prSet/>
      <dgm:spPr/>
      <dgm:t>
        <a:bodyPr/>
        <a:lstStyle/>
        <a:p>
          <a:endParaRPr lang="en-US"/>
        </a:p>
      </dgm:t>
    </dgm:pt>
    <dgm:pt modelId="{7D9E4AA3-361B-46AE-84D1-D159A659DBA9}" type="sibTrans" cxnId="{A03499CF-40EF-4B9D-BF7C-E1800C062C7D}">
      <dgm:prSet/>
      <dgm:spPr/>
      <dgm:t>
        <a:bodyPr/>
        <a:lstStyle/>
        <a:p>
          <a:endParaRPr lang="en-US"/>
        </a:p>
      </dgm:t>
    </dgm:pt>
    <dgm:pt modelId="{042C993A-E31D-4C24-BD34-BEC845C3B79E}" type="pres">
      <dgm:prSet presAssocID="{251878D8-5CA0-4E4A-ADAE-A1B0C259FF26}" presName="root" presStyleCnt="0">
        <dgm:presLayoutVars>
          <dgm:dir/>
          <dgm:resizeHandles val="exact"/>
        </dgm:presLayoutVars>
      </dgm:prSet>
      <dgm:spPr/>
    </dgm:pt>
    <dgm:pt modelId="{E93C0892-B472-4683-9146-45340F560DA9}" type="pres">
      <dgm:prSet presAssocID="{B85959B6-3704-473D-95E5-EAFFC22A2449}" presName="compNode" presStyleCnt="0"/>
      <dgm:spPr/>
    </dgm:pt>
    <dgm:pt modelId="{85B65099-339A-4DF9-B5AF-7AF52A795460}" type="pres">
      <dgm:prSet presAssocID="{B85959B6-3704-473D-95E5-EAFFC22A2449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 outline"/>
        </a:ext>
      </dgm:extLst>
    </dgm:pt>
    <dgm:pt modelId="{4E68CCD0-4CC8-4EFF-A2DD-EF715C2E0FF0}" type="pres">
      <dgm:prSet presAssocID="{B85959B6-3704-473D-95E5-EAFFC22A2449}" presName="iconSpace" presStyleCnt="0"/>
      <dgm:spPr/>
    </dgm:pt>
    <dgm:pt modelId="{DCC7A252-A64B-45DE-95E0-893040F52F92}" type="pres">
      <dgm:prSet presAssocID="{B85959B6-3704-473D-95E5-EAFFC22A2449}" presName="parTx" presStyleLbl="revTx" presStyleIdx="0" presStyleCnt="6">
        <dgm:presLayoutVars>
          <dgm:chMax val="0"/>
          <dgm:chPref val="0"/>
        </dgm:presLayoutVars>
      </dgm:prSet>
      <dgm:spPr/>
    </dgm:pt>
    <dgm:pt modelId="{62CE904F-F8AE-465A-946C-3C0482A8445B}" type="pres">
      <dgm:prSet presAssocID="{B85959B6-3704-473D-95E5-EAFFC22A2449}" presName="txSpace" presStyleCnt="0"/>
      <dgm:spPr/>
    </dgm:pt>
    <dgm:pt modelId="{CDF5128F-19F1-452E-872D-EEF4CF8D2C23}" type="pres">
      <dgm:prSet presAssocID="{B85959B6-3704-473D-95E5-EAFFC22A2449}" presName="desTx" presStyleLbl="revTx" presStyleIdx="1" presStyleCnt="6">
        <dgm:presLayoutVars/>
      </dgm:prSet>
      <dgm:spPr/>
    </dgm:pt>
    <dgm:pt modelId="{DAD388A7-84A5-46B4-9BD8-BD794855C756}" type="pres">
      <dgm:prSet presAssocID="{3DE27B7C-170B-4854-B4CA-2BE593BA5CFF}" presName="sibTrans" presStyleCnt="0"/>
      <dgm:spPr/>
    </dgm:pt>
    <dgm:pt modelId="{127BCAEA-C318-437E-AF69-5A07C2676037}" type="pres">
      <dgm:prSet presAssocID="{C443D5F9-78BD-40A2-9D1D-5ACEC6075939}" presName="compNode" presStyleCnt="0"/>
      <dgm:spPr/>
    </dgm:pt>
    <dgm:pt modelId="{C0FF4F8E-D884-4FA6-B2C4-596C37E21555}" type="pres">
      <dgm:prSet presAssocID="{C443D5F9-78BD-40A2-9D1D-5ACEC6075939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 outline"/>
        </a:ext>
      </dgm:extLst>
    </dgm:pt>
    <dgm:pt modelId="{4891E249-A2A3-42B4-AFCA-C3840E8E0701}" type="pres">
      <dgm:prSet presAssocID="{C443D5F9-78BD-40A2-9D1D-5ACEC6075939}" presName="iconSpace" presStyleCnt="0"/>
      <dgm:spPr/>
    </dgm:pt>
    <dgm:pt modelId="{A1BF3D66-7DBC-4C7D-B9A8-06B5EB5F3571}" type="pres">
      <dgm:prSet presAssocID="{C443D5F9-78BD-40A2-9D1D-5ACEC6075939}" presName="parTx" presStyleLbl="revTx" presStyleIdx="2" presStyleCnt="6">
        <dgm:presLayoutVars>
          <dgm:chMax val="0"/>
          <dgm:chPref val="0"/>
        </dgm:presLayoutVars>
      </dgm:prSet>
      <dgm:spPr/>
    </dgm:pt>
    <dgm:pt modelId="{22788FDC-3356-40CF-834D-1E7F689EA0FF}" type="pres">
      <dgm:prSet presAssocID="{C443D5F9-78BD-40A2-9D1D-5ACEC6075939}" presName="txSpace" presStyleCnt="0"/>
      <dgm:spPr/>
    </dgm:pt>
    <dgm:pt modelId="{683653AC-A2B2-43C4-8D61-FF4872724D75}" type="pres">
      <dgm:prSet presAssocID="{C443D5F9-78BD-40A2-9D1D-5ACEC6075939}" presName="desTx" presStyleLbl="revTx" presStyleIdx="3" presStyleCnt="6">
        <dgm:presLayoutVars/>
      </dgm:prSet>
      <dgm:spPr/>
    </dgm:pt>
    <dgm:pt modelId="{A8BA6159-2D5B-4FA1-8CE7-F85735DAE671}" type="pres">
      <dgm:prSet presAssocID="{AEEE6E5B-857D-4ACE-8915-FF10BEE649C9}" presName="sibTrans" presStyleCnt="0"/>
      <dgm:spPr/>
    </dgm:pt>
    <dgm:pt modelId="{EFD046DB-9E57-45EB-9B8D-967700305E0A}" type="pres">
      <dgm:prSet presAssocID="{22262BDA-29E4-40D3-9A61-055F6DC90579}" presName="compNode" presStyleCnt="0"/>
      <dgm:spPr/>
    </dgm:pt>
    <dgm:pt modelId="{469B35E9-7096-41D8-9762-2A7A0A47ACC5}" type="pres">
      <dgm:prSet presAssocID="{22262BDA-29E4-40D3-9A61-055F6DC90579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bar chart outline"/>
        </a:ext>
      </dgm:extLst>
    </dgm:pt>
    <dgm:pt modelId="{F1698635-1A8C-44F7-BA2A-E2EE00FDC106}" type="pres">
      <dgm:prSet presAssocID="{22262BDA-29E4-40D3-9A61-055F6DC90579}" presName="iconSpace" presStyleCnt="0"/>
      <dgm:spPr/>
    </dgm:pt>
    <dgm:pt modelId="{970C1FB6-2B3D-44B0-BD31-ACD6BCC9A9F6}" type="pres">
      <dgm:prSet presAssocID="{22262BDA-29E4-40D3-9A61-055F6DC90579}" presName="parTx" presStyleLbl="revTx" presStyleIdx="4" presStyleCnt="6">
        <dgm:presLayoutVars>
          <dgm:chMax val="0"/>
          <dgm:chPref val="0"/>
        </dgm:presLayoutVars>
      </dgm:prSet>
      <dgm:spPr/>
    </dgm:pt>
    <dgm:pt modelId="{06A004C5-79AE-408E-9FAC-E7A1C30B26C1}" type="pres">
      <dgm:prSet presAssocID="{22262BDA-29E4-40D3-9A61-055F6DC90579}" presName="txSpace" presStyleCnt="0"/>
      <dgm:spPr/>
    </dgm:pt>
    <dgm:pt modelId="{468664C5-C043-4B5C-A1EF-B9B854C90922}" type="pres">
      <dgm:prSet presAssocID="{22262BDA-29E4-40D3-9A61-055F6DC90579}" presName="desTx" presStyleLbl="revTx" presStyleIdx="5" presStyleCnt="6">
        <dgm:presLayoutVars/>
      </dgm:prSet>
      <dgm:spPr/>
    </dgm:pt>
  </dgm:ptLst>
  <dgm:cxnLst>
    <dgm:cxn modelId="{A3E71E17-EDFF-478B-ADD5-9D54D9485E4C}" srcId="{251878D8-5CA0-4E4A-ADAE-A1B0C259FF26}" destId="{C443D5F9-78BD-40A2-9D1D-5ACEC6075939}" srcOrd="1" destOrd="0" parTransId="{6DA95E81-A305-453A-AE2B-88B1A87AC54D}" sibTransId="{AEEE6E5B-857D-4ACE-8915-FF10BEE649C9}"/>
    <dgm:cxn modelId="{E7DB4317-7B4F-4FC7-81E1-57A254815654}" type="presOf" srcId="{C443D5F9-78BD-40A2-9D1D-5ACEC6075939}" destId="{A1BF3D66-7DBC-4C7D-B9A8-06B5EB5F3571}" srcOrd="0" destOrd="0" presId="urn:microsoft.com/office/officeart/2018/5/layout/CenteredIconLabelDescriptionList"/>
    <dgm:cxn modelId="{109AC91C-1DB7-4D1E-A8C8-E35E18F1CD01}" type="presOf" srcId="{22262BDA-29E4-40D3-9A61-055F6DC90579}" destId="{970C1FB6-2B3D-44B0-BD31-ACD6BCC9A9F6}" srcOrd="0" destOrd="0" presId="urn:microsoft.com/office/officeart/2018/5/layout/CenteredIconLabelDescriptionList"/>
    <dgm:cxn modelId="{A4A9E45C-4651-4F0A-81FC-1FB9EC414276}" srcId="{B85959B6-3704-473D-95E5-EAFFC22A2449}" destId="{0BE7075F-D3B0-4FEB-ACDD-466DDB40AE10}" srcOrd="0" destOrd="0" parTransId="{82FAD603-825A-44F1-9542-BC7E0E8C391B}" sibTransId="{4D980ACA-D7DD-45C7-8E26-6442F1222150}"/>
    <dgm:cxn modelId="{4D74AB65-5AFD-49B0-B197-B82858FAD741}" type="presOf" srcId="{B85959B6-3704-473D-95E5-EAFFC22A2449}" destId="{DCC7A252-A64B-45DE-95E0-893040F52F92}" srcOrd="0" destOrd="0" presId="urn:microsoft.com/office/officeart/2018/5/layout/CenteredIconLabelDescriptionList"/>
    <dgm:cxn modelId="{61A6E969-0ACD-486D-A3B9-EB6D39A3C02F}" type="presOf" srcId="{97F9ADB6-A3D3-46D7-9AA8-7A6773981070}" destId="{683653AC-A2B2-43C4-8D61-FF4872724D75}" srcOrd="0" destOrd="0" presId="urn:microsoft.com/office/officeart/2018/5/layout/CenteredIconLabelDescriptionList"/>
    <dgm:cxn modelId="{EF2AF370-B51A-4D7D-A512-709E51A97C1C}" type="presOf" srcId="{0BE7075F-D3B0-4FEB-ACDD-466DDB40AE10}" destId="{CDF5128F-19F1-452E-872D-EEF4CF8D2C23}" srcOrd="0" destOrd="0" presId="urn:microsoft.com/office/officeart/2018/5/layout/CenteredIconLabelDescriptionList"/>
    <dgm:cxn modelId="{260AE153-1029-404F-9792-9F7E8A22E872}" srcId="{251878D8-5CA0-4E4A-ADAE-A1B0C259FF26}" destId="{B85959B6-3704-473D-95E5-EAFFC22A2449}" srcOrd="0" destOrd="0" parTransId="{61440B52-6C18-4FE9-994C-4DA5939DAFDE}" sibTransId="{3DE27B7C-170B-4854-B4CA-2BE593BA5CFF}"/>
    <dgm:cxn modelId="{F7C8E087-4487-4FC7-80BA-BF32F952CD56}" type="presOf" srcId="{251878D8-5CA0-4E4A-ADAE-A1B0C259FF26}" destId="{042C993A-E31D-4C24-BD34-BEC845C3B79E}" srcOrd="0" destOrd="0" presId="urn:microsoft.com/office/officeart/2018/5/layout/CenteredIconLabelDescriptionList"/>
    <dgm:cxn modelId="{A03499CF-40EF-4B9D-BF7C-E1800C062C7D}" srcId="{251878D8-5CA0-4E4A-ADAE-A1B0C259FF26}" destId="{22262BDA-29E4-40D3-9A61-055F6DC90579}" srcOrd="2" destOrd="0" parTransId="{26C207C8-9711-4ABF-9D35-759ADF7B14D9}" sibTransId="{7D9E4AA3-361B-46AE-84D1-D159A659DBA9}"/>
    <dgm:cxn modelId="{2CE554DA-DAEC-4E2B-817E-E05C700DECBB}" srcId="{C443D5F9-78BD-40A2-9D1D-5ACEC6075939}" destId="{97F9ADB6-A3D3-46D7-9AA8-7A6773981070}" srcOrd="0" destOrd="0" parTransId="{9BE81A05-28F4-40F4-841C-BBF6E5674A2F}" sibTransId="{09F602A2-F996-4E21-988A-61D8A40DD753}"/>
    <dgm:cxn modelId="{8B6D1386-CF15-4BB8-B5BD-D11D010953B7}" type="presParOf" srcId="{042C993A-E31D-4C24-BD34-BEC845C3B79E}" destId="{E93C0892-B472-4683-9146-45340F560DA9}" srcOrd="0" destOrd="0" presId="urn:microsoft.com/office/officeart/2018/5/layout/CenteredIconLabelDescriptionList"/>
    <dgm:cxn modelId="{6029C205-0C6A-4DBD-9C33-B40AAEE3DAF5}" type="presParOf" srcId="{E93C0892-B472-4683-9146-45340F560DA9}" destId="{85B65099-339A-4DF9-B5AF-7AF52A795460}" srcOrd="0" destOrd="0" presId="urn:microsoft.com/office/officeart/2018/5/layout/CenteredIconLabelDescriptionList"/>
    <dgm:cxn modelId="{EA117EA4-D09B-430B-BA2D-6BA18D7B198C}" type="presParOf" srcId="{E93C0892-B472-4683-9146-45340F560DA9}" destId="{4E68CCD0-4CC8-4EFF-A2DD-EF715C2E0FF0}" srcOrd="1" destOrd="0" presId="urn:microsoft.com/office/officeart/2018/5/layout/CenteredIconLabelDescriptionList"/>
    <dgm:cxn modelId="{33CA23B7-7D70-499F-9C68-47EC7A1CE71E}" type="presParOf" srcId="{E93C0892-B472-4683-9146-45340F560DA9}" destId="{DCC7A252-A64B-45DE-95E0-893040F52F92}" srcOrd="2" destOrd="0" presId="urn:microsoft.com/office/officeart/2018/5/layout/CenteredIconLabelDescriptionList"/>
    <dgm:cxn modelId="{C74E7ECF-3854-4749-BBEF-579A21299977}" type="presParOf" srcId="{E93C0892-B472-4683-9146-45340F560DA9}" destId="{62CE904F-F8AE-465A-946C-3C0482A8445B}" srcOrd="3" destOrd="0" presId="urn:microsoft.com/office/officeart/2018/5/layout/CenteredIconLabelDescriptionList"/>
    <dgm:cxn modelId="{B029D57C-68F6-4BD1-90FC-0F45D3ECBF39}" type="presParOf" srcId="{E93C0892-B472-4683-9146-45340F560DA9}" destId="{CDF5128F-19F1-452E-872D-EEF4CF8D2C23}" srcOrd="4" destOrd="0" presId="urn:microsoft.com/office/officeart/2018/5/layout/CenteredIconLabelDescriptionList"/>
    <dgm:cxn modelId="{2D64F954-A8A6-43AC-AAE8-B612AA6D9EA1}" type="presParOf" srcId="{042C993A-E31D-4C24-BD34-BEC845C3B79E}" destId="{DAD388A7-84A5-46B4-9BD8-BD794855C756}" srcOrd="1" destOrd="0" presId="urn:microsoft.com/office/officeart/2018/5/layout/CenteredIconLabelDescriptionList"/>
    <dgm:cxn modelId="{97BF6680-F1A2-425B-A587-A93E4D12C901}" type="presParOf" srcId="{042C993A-E31D-4C24-BD34-BEC845C3B79E}" destId="{127BCAEA-C318-437E-AF69-5A07C2676037}" srcOrd="2" destOrd="0" presId="urn:microsoft.com/office/officeart/2018/5/layout/CenteredIconLabelDescriptionList"/>
    <dgm:cxn modelId="{D4196A76-2315-4E4D-B8F2-057B7FFC0FD0}" type="presParOf" srcId="{127BCAEA-C318-437E-AF69-5A07C2676037}" destId="{C0FF4F8E-D884-4FA6-B2C4-596C37E21555}" srcOrd="0" destOrd="0" presId="urn:microsoft.com/office/officeart/2018/5/layout/CenteredIconLabelDescriptionList"/>
    <dgm:cxn modelId="{23DDC54D-64BE-4547-9273-8636A265B89A}" type="presParOf" srcId="{127BCAEA-C318-437E-AF69-5A07C2676037}" destId="{4891E249-A2A3-42B4-AFCA-C3840E8E0701}" srcOrd="1" destOrd="0" presId="urn:microsoft.com/office/officeart/2018/5/layout/CenteredIconLabelDescriptionList"/>
    <dgm:cxn modelId="{1D87B458-11B9-411E-8401-D73B3FEA163E}" type="presParOf" srcId="{127BCAEA-C318-437E-AF69-5A07C2676037}" destId="{A1BF3D66-7DBC-4C7D-B9A8-06B5EB5F3571}" srcOrd="2" destOrd="0" presId="urn:microsoft.com/office/officeart/2018/5/layout/CenteredIconLabelDescriptionList"/>
    <dgm:cxn modelId="{C5A93DC8-BF8B-4172-B3DF-B0F3C05EE349}" type="presParOf" srcId="{127BCAEA-C318-437E-AF69-5A07C2676037}" destId="{22788FDC-3356-40CF-834D-1E7F689EA0FF}" srcOrd="3" destOrd="0" presId="urn:microsoft.com/office/officeart/2018/5/layout/CenteredIconLabelDescriptionList"/>
    <dgm:cxn modelId="{3E3F7117-0B08-4336-8889-C6B1D6BCDB53}" type="presParOf" srcId="{127BCAEA-C318-437E-AF69-5A07C2676037}" destId="{683653AC-A2B2-43C4-8D61-FF4872724D75}" srcOrd="4" destOrd="0" presId="urn:microsoft.com/office/officeart/2018/5/layout/CenteredIconLabelDescriptionList"/>
    <dgm:cxn modelId="{13A2B191-3AB8-4062-925C-A73B61DF802B}" type="presParOf" srcId="{042C993A-E31D-4C24-BD34-BEC845C3B79E}" destId="{A8BA6159-2D5B-4FA1-8CE7-F85735DAE671}" srcOrd="3" destOrd="0" presId="urn:microsoft.com/office/officeart/2018/5/layout/CenteredIconLabelDescriptionList"/>
    <dgm:cxn modelId="{09C89643-F06E-4C62-9CE9-1D6B4FD3BE53}" type="presParOf" srcId="{042C993A-E31D-4C24-BD34-BEC845C3B79E}" destId="{EFD046DB-9E57-45EB-9B8D-967700305E0A}" srcOrd="4" destOrd="0" presId="urn:microsoft.com/office/officeart/2018/5/layout/CenteredIconLabelDescriptionList"/>
    <dgm:cxn modelId="{25E242BA-29B3-4782-9B30-D1848FBAC736}" type="presParOf" srcId="{EFD046DB-9E57-45EB-9B8D-967700305E0A}" destId="{469B35E9-7096-41D8-9762-2A7A0A47ACC5}" srcOrd="0" destOrd="0" presId="urn:microsoft.com/office/officeart/2018/5/layout/CenteredIconLabelDescriptionList"/>
    <dgm:cxn modelId="{F36CBBBF-CF33-4582-912B-9600774ECA91}" type="presParOf" srcId="{EFD046DB-9E57-45EB-9B8D-967700305E0A}" destId="{F1698635-1A8C-44F7-BA2A-E2EE00FDC106}" srcOrd="1" destOrd="0" presId="urn:microsoft.com/office/officeart/2018/5/layout/CenteredIconLabelDescriptionList"/>
    <dgm:cxn modelId="{09CC3CE6-A99F-4F20-8362-76701CE89852}" type="presParOf" srcId="{EFD046DB-9E57-45EB-9B8D-967700305E0A}" destId="{970C1FB6-2B3D-44B0-BD31-ACD6BCC9A9F6}" srcOrd="2" destOrd="0" presId="urn:microsoft.com/office/officeart/2018/5/layout/CenteredIconLabelDescriptionList"/>
    <dgm:cxn modelId="{DE6EC7D9-D9B2-48DA-9801-2E00E98F62DC}" type="presParOf" srcId="{EFD046DB-9E57-45EB-9B8D-967700305E0A}" destId="{06A004C5-79AE-408E-9FAC-E7A1C30B26C1}" srcOrd="3" destOrd="0" presId="urn:microsoft.com/office/officeart/2018/5/layout/CenteredIconLabelDescriptionList"/>
    <dgm:cxn modelId="{6E5A38E7-CE8D-4B13-A461-0E56A576E2B3}" type="presParOf" srcId="{EFD046DB-9E57-45EB-9B8D-967700305E0A}" destId="{468664C5-C043-4B5C-A1EF-B9B854C90922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65099-339A-4DF9-B5AF-7AF52A795460}">
      <dsp:nvSpPr>
        <dsp:cNvPr id="0" name=""/>
        <dsp:cNvSpPr/>
      </dsp:nvSpPr>
      <dsp:spPr>
        <a:xfrm>
          <a:off x="1153842" y="2164558"/>
          <a:ext cx="1241789" cy="12417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7A252-A64B-45DE-95E0-893040F52F92}">
      <dsp:nvSpPr>
        <dsp:cNvPr id="0" name=""/>
        <dsp:cNvSpPr/>
      </dsp:nvSpPr>
      <dsp:spPr>
        <a:xfrm>
          <a:off x="752" y="3558572"/>
          <a:ext cx="3547968" cy="84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Communicate and plan for checkpoints throughout the year</a:t>
          </a:r>
        </a:p>
      </dsp:txBody>
      <dsp:txXfrm>
        <a:off x="752" y="3558572"/>
        <a:ext cx="3547968" cy="848186"/>
      </dsp:txXfrm>
    </dsp:sp>
    <dsp:sp modelId="{CDF5128F-19F1-452E-872D-EEF4CF8D2C23}">
      <dsp:nvSpPr>
        <dsp:cNvPr id="0" name=""/>
        <dsp:cNvSpPr/>
      </dsp:nvSpPr>
      <dsp:spPr>
        <a:xfrm>
          <a:off x="752" y="4477560"/>
          <a:ext cx="3547968" cy="1224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hlinkClick xmlns:r="http://schemas.openxmlformats.org/officeDocument/2006/relationships" r:id="rId3"/>
            </a:rPr>
            <a:t>Building a Local Designation System</a:t>
          </a:r>
          <a:endParaRPr lang="en-US" sz="1600" kern="1200" dirty="0"/>
        </a:p>
      </dsp:txBody>
      <dsp:txXfrm>
        <a:off x="752" y="4477560"/>
        <a:ext cx="3547968" cy="1224795"/>
      </dsp:txXfrm>
    </dsp:sp>
    <dsp:sp modelId="{C0FF4F8E-D884-4FA6-B2C4-596C37E21555}">
      <dsp:nvSpPr>
        <dsp:cNvPr id="0" name=""/>
        <dsp:cNvSpPr/>
      </dsp:nvSpPr>
      <dsp:spPr>
        <a:xfrm>
          <a:off x="5322705" y="2164558"/>
          <a:ext cx="1241789" cy="124178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F3D66-7DBC-4C7D-B9A8-06B5EB5F3571}">
      <dsp:nvSpPr>
        <dsp:cNvPr id="0" name=""/>
        <dsp:cNvSpPr/>
      </dsp:nvSpPr>
      <dsp:spPr>
        <a:xfrm>
          <a:off x="4169616" y="3558572"/>
          <a:ext cx="3547968" cy="84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Refine data systems</a:t>
          </a:r>
        </a:p>
      </dsp:txBody>
      <dsp:txXfrm>
        <a:off x="4169616" y="3558572"/>
        <a:ext cx="3547968" cy="848186"/>
      </dsp:txXfrm>
    </dsp:sp>
    <dsp:sp modelId="{683653AC-A2B2-43C4-8D61-FF4872724D75}">
      <dsp:nvSpPr>
        <dsp:cNvPr id="0" name=""/>
        <dsp:cNvSpPr/>
      </dsp:nvSpPr>
      <dsp:spPr>
        <a:xfrm>
          <a:off x="4169616" y="4477560"/>
          <a:ext cx="3547968" cy="1224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hlinkClick xmlns:r="http://schemas.openxmlformats.org/officeDocument/2006/relationships" r:id="rId3"/>
            </a:rPr>
            <a:t>Sample TIA Implementation Calendar</a:t>
          </a:r>
          <a:endParaRPr lang="en-US" sz="1600" kern="1200" dirty="0"/>
        </a:p>
      </dsp:txBody>
      <dsp:txXfrm>
        <a:off x="4169616" y="4477560"/>
        <a:ext cx="3547968" cy="1224795"/>
      </dsp:txXfrm>
    </dsp:sp>
    <dsp:sp modelId="{469B35E9-7096-41D8-9762-2A7A0A47ACC5}">
      <dsp:nvSpPr>
        <dsp:cNvPr id="0" name=""/>
        <dsp:cNvSpPr/>
      </dsp:nvSpPr>
      <dsp:spPr>
        <a:xfrm>
          <a:off x="9491569" y="2164558"/>
          <a:ext cx="1241789" cy="124178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C1FB6-2B3D-44B0-BD31-ACD6BCC9A9F6}">
      <dsp:nvSpPr>
        <dsp:cNvPr id="0" name=""/>
        <dsp:cNvSpPr/>
      </dsp:nvSpPr>
      <dsp:spPr>
        <a:xfrm>
          <a:off x="8338479" y="3558572"/>
          <a:ext cx="3547968" cy="84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Run historical data through different models to determine the best fit for your local context. </a:t>
          </a:r>
        </a:p>
      </dsp:txBody>
      <dsp:txXfrm>
        <a:off x="8338479" y="3558572"/>
        <a:ext cx="3547968" cy="848186"/>
      </dsp:txXfrm>
    </dsp:sp>
    <dsp:sp modelId="{468664C5-C043-4B5C-A1EF-B9B854C90922}">
      <dsp:nvSpPr>
        <dsp:cNvPr id="0" name=""/>
        <dsp:cNvSpPr/>
      </dsp:nvSpPr>
      <dsp:spPr>
        <a:xfrm>
          <a:off x="8338479" y="4477560"/>
          <a:ext cx="3547968" cy="1224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AECF29-B97B-41B1-B7A8-3613CCC34D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19408-BABC-4521-84DA-23F7F6DE2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82599-D379-4556-9147-210E82E72565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37C37-AAB9-4E70-AB68-740394CAC8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D50E0-55BB-4B2F-B36D-57A6AD17D8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8E144-4208-4DF5-88DA-E1C467A86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58356-2CF6-4E5C-BB68-A3FBAAA3B32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0900D-9F1A-4214-A11A-866C96D7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7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2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0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5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77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40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27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83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6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3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73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61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3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17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4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03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1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36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83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21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97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81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7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90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74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2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5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9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49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91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186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579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5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75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44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304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06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006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6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86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8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GM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r="16135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r="17633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r="7445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0222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09088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862061-731B-8167-54E6-E744ACB422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5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r="4380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22162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r="6018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CB8E8-4F59-27E5-41EA-F11F585297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r="16131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r="17817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4CAB7-8A67-E328-DE4D-CEF29A3141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nding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r="24590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r="16077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15117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8046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6912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4AF8AA-99EB-56B3-6E08-9C1E55962B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G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4005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F262E8-734C-9FAF-DC89-DFF75E109337}"/>
              </a:ext>
            </a:extLst>
          </p:cNvPr>
          <p:cNvSpPr/>
          <p:nvPr userDrawn="1"/>
        </p:nvSpPr>
        <p:spPr>
          <a:xfrm>
            <a:off x="0" y="4180115"/>
            <a:ext cx="12192000" cy="2677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95" y="4180115"/>
            <a:ext cx="10675917" cy="1528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895" y="5827815"/>
            <a:ext cx="10675917" cy="567047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0B949-A2E2-B45B-0D17-DCCDB9021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0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17614" b="17620"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GM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r="16135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r="17633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r="7445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0222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09088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862061-731B-8167-54E6-E744ACB422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A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09" r="25186" b="15510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 descr="A teacher teaching her students&#10;&#10;Description automatically generated with low confidence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r="7079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9266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634399-321C-463E-B129-6E425AD68658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90E8C4-E9D9-181C-2D28-68A183C255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80" r:id="rId5"/>
    <p:sldLayoutId id="2147483654" r:id="rId6"/>
    <p:sldLayoutId id="2147483686" r:id="rId7"/>
    <p:sldLayoutId id="21474836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13C9D-1EF4-4280-AB04-B91E7BC8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867E4-1FDD-4610-A0B6-3C9F9ECD7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22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3" r:id="rId3"/>
    <p:sldLayoutId id="2147483684" r:id="rId4"/>
    <p:sldLayoutId id="2147483685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2" y="3657600"/>
            <a:ext cx="11373507" cy="17625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5420172"/>
            <a:ext cx="11373507" cy="567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B2256DE-71AA-4E74-8EC3-825DD6B6375A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E4BDD0-73F1-41FC-8F97-117C328D35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spc="3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iatexas.org/wp-content/uploads/2023/05/Individualized-Student-Growth-Model-for-Special-Education-FAQ_5.8.2023.pd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tiatexas.org/wp-content/uploads/2022/12/Sample-Models-for-Setting-Expected-Growth-Targets_Cohorts-A-F_11.09.22.pdf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tiatexas.org/wp-content/uploads/2023/05/Individualized-Student-Growth-Model-for-Special-Education-FAQ_5.8.2023.pdf" TargetMode="External"/><Relationship Id="rId3" Type="http://schemas.openxmlformats.org/officeDocument/2006/relationships/hyperlink" Target="https://tiatexas.org/resources/" TargetMode="External"/><Relationship Id="rId7" Type="http://schemas.openxmlformats.org/officeDocument/2006/relationships/hyperlink" Target="https://tiatexas.org/commonly-used-student-growth-assessments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y7gGy3bJSp7EFRsn0osSbetEGL8RUkEU?usp=share_link" TargetMode="External"/><Relationship Id="rId5" Type="http://schemas.openxmlformats.org/officeDocument/2006/relationships/hyperlink" Target="https://tiatexas.org/wp-content/uploads/2022/12/Sample-Models-for-Setting-Expected-Growth-Targets_Cohorts-A-F_11.09.22.pdf" TargetMode="External"/><Relationship Id="rId4" Type="http://schemas.openxmlformats.org/officeDocument/2006/relationships/hyperlink" Target="https://drive.google.com/drive/folders/1bgYrS4QpKoXCk6Dtd9yvf0ZI-VmA5zg-?usp=share_link" TargetMode="External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hyperlink" Target="https://view.officeapps.live.com/op/view.aspx?src=https%3A%2F%2Ftiatexas.org%2Fwp-content%2Fuploads%2F2022%2F09%2FExample-TIA-Implementation-Calendar.docx&amp;wdOrigin=BROWSELINK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atexas.org/commonly-used-student-growth-assessments/" TargetMode="Externa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en-US"/>
              <a:t>Setting Expected Growth Targets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D43F9-AA4B-2F19-D6B1-645DA5504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895" y="5827815"/>
            <a:ext cx="10675917" cy="678494"/>
          </a:xfrm>
        </p:spPr>
        <p:txBody>
          <a:bodyPr>
            <a:normAutofit/>
          </a:bodyPr>
          <a:lstStyle/>
          <a:p>
            <a:r>
              <a:rPr lang="en-US"/>
              <a:t>Within Pre-Test </a:t>
            </a:r>
            <a:r>
              <a:rPr lang="en-US" dirty="0"/>
              <a:t>&amp; Post-Test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3"/>
    </mc:Choice>
    <mc:Fallback xmlns="">
      <p:transition spd="slow" advTm="162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5B46-F422-3398-433C-E68A754D15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Six Models to Consider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FFDCF91-DECD-3681-9567-5CA38360A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585275"/>
            <a:ext cx="9144000" cy="585787"/>
          </a:xfrm>
        </p:spPr>
        <p:txBody>
          <a:bodyPr/>
          <a:lstStyle/>
          <a:p>
            <a:r>
              <a:rPr lang="en-US"/>
              <a:t>For Setting Valid Expected Growth</a:t>
            </a:r>
          </a:p>
        </p:txBody>
      </p:sp>
    </p:spTree>
    <p:extLst>
      <p:ext uri="{BB962C8B-B14F-4D97-AF65-F5344CB8AC3E}">
        <p14:creationId xmlns:p14="http://schemas.microsoft.com/office/powerpoint/2010/main" val="1173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2"/>
    </mc:Choice>
    <mc:Fallback xmlns="">
      <p:transition spd="slow" advTm="1935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48A2-833C-9E47-8269-2580E7A6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Six Models to Consider </a:t>
            </a:r>
            <a:r>
              <a:rPr lang="en-US" sz="100"/>
              <a:t>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72D7B0A-2E01-B737-7CBD-05D4F507E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34" y="1538189"/>
            <a:ext cx="10632566" cy="493335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Graduated Percent Increase Model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Common Percent Growth for All (Flat Rate) Model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istrict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verage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ercent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rowth Model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Gap Closure Model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Quartile/Quintile Model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Other/Different Individualized Methods</a:t>
            </a:r>
          </a:p>
        </p:txBody>
      </p:sp>
      <p:pic>
        <p:nvPicPr>
          <p:cNvPr id="6" name="Graphic 5" descr="Scatterplot outline">
            <a:extLst>
              <a:ext uri="{FF2B5EF4-FFF2-40B4-BE49-F238E27FC236}">
                <a16:creationId xmlns:a16="http://schemas.microsoft.com/office/drawing/2014/main" id="{48D4649E-A613-4864-114D-861F3AD56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9393" y="4964792"/>
            <a:ext cx="580508" cy="58050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3705BF0-8223-EE69-5C5C-2F1374269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9393" y="2357633"/>
            <a:ext cx="580508" cy="58050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1DBBFA-A65D-8C7C-943A-FDC6D2B63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99393" y="4095576"/>
            <a:ext cx="580508" cy="580508"/>
          </a:xfrm>
          <a:prstGeom prst="rect">
            <a:avLst/>
          </a:prstGeom>
        </p:spPr>
      </p:pic>
      <p:pic>
        <p:nvPicPr>
          <p:cNvPr id="7" name="Graphic 6" descr="Upward trend outline">
            <a:extLst>
              <a:ext uri="{FF2B5EF4-FFF2-40B4-BE49-F238E27FC236}">
                <a16:creationId xmlns:a16="http://schemas.microsoft.com/office/drawing/2014/main" id="{3150EBD6-05E2-757F-A37A-96042CE6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99393" y="1488417"/>
            <a:ext cx="580508" cy="580508"/>
          </a:xfrm>
          <a:prstGeom prst="rect">
            <a:avLst/>
          </a:prstGeom>
        </p:spPr>
      </p:pic>
      <p:pic>
        <p:nvPicPr>
          <p:cNvPr id="8" name="Graphic 7" descr="Fingerprint outline">
            <a:extLst>
              <a:ext uri="{FF2B5EF4-FFF2-40B4-BE49-F238E27FC236}">
                <a16:creationId xmlns:a16="http://schemas.microsoft.com/office/drawing/2014/main" id="{A47EA120-E0CE-4033-3E2C-A2B326CDF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99393" y="5834009"/>
            <a:ext cx="580508" cy="58050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6F592F1-63F9-174B-FCF5-E2361D93A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99393" y="3226849"/>
            <a:ext cx="580019" cy="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6"/>
    </mc:Choice>
    <mc:Fallback xmlns="">
      <p:transition spd="slow" advTm="2940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67FA-63BF-6DF1-AFD1-9041EF605B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Graduated Percent Increase Model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"/>
    </mc:Choice>
    <mc:Fallback xmlns="">
      <p:transition spd="slow" advTm="586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5BEF-D5E0-D8A2-3ABD-CA65EC3D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Graduated Percent Increase Growth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BE965-A104-EC30-4CCB-BC9D512102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Based on the quintile that the pre-test score falls into, a different percent of expected growth is set for each respective quintile.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For lower quintiles, a higher percent growth is set as expected growth and for higher quintiles a lower percent is set as expected growth.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For students in the highest performing quintile, the expected growth target is to maintain their high performance.</a:t>
            </a:r>
          </a:p>
          <a:p>
            <a:pPr>
              <a:lnSpc>
                <a:spcPct val="110000"/>
              </a:lnSpc>
            </a:pP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CE388D-0671-5783-1E88-485B3865D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1258" y="1699476"/>
            <a:ext cx="3244465" cy="32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1"/>
    </mc:Choice>
    <mc:Fallback xmlns="">
      <p:transition spd="slow" advTm="352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D69A-9AB4-D8AC-E7C2-27C64C4D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/>
              <a:t>Graduated Percent Increase Model: Percent Points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8D1E5D8-E1FA-475C-08E0-7B83B71156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891036"/>
              </p:ext>
            </p:extLst>
          </p:nvPr>
        </p:nvGraphicFramePr>
        <p:xfrm>
          <a:off x="726522" y="2165684"/>
          <a:ext cx="10738955" cy="345403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31786">
                  <a:extLst>
                    <a:ext uri="{9D8B030D-6E8A-4147-A177-3AD203B41FA5}">
                      <a16:colId xmlns:a16="http://schemas.microsoft.com/office/drawing/2014/main" val="4180579222"/>
                    </a:ext>
                  </a:extLst>
                </a:gridCol>
                <a:gridCol w="3731786">
                  <a:extLst>
                    <a:ext uri="{9D8B030D-6E8A-4147-A177-3AD203B41FA5}">
                      <a16:colId xmlns:a16="http://schemas.microsoft.com/office/drawing/2014/main" val="404253936"/>
                    </a:ext>
                  </a:extLst>
                </a:gridCol>
                <a:gridCol w="3275383">
                  <a:extLst>
                    <a:ext uri="{9D8B030D-6E8A-4147-A177-3AD203B41FA5}">
                      <a16:colId xmlns:a16="http://schemas.microsoft.com/office/drawing/2014/main" val="2195438726"/>
                    </a:ext>
                  </a:extLst>
                </a:gridCol>
              </a:tblGrid>
              <a:tr h="6831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Category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Pre-test Score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Corresponding Assigned % points Growth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535466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 1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0-20%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498303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 2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21%-40%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699191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 3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41%-60%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927196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 4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61%-80%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659290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 5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81% or higher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Maintain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31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7"/>
    </mc:Choice>
    <mc:Fallback xmlns="">
      <p:transition spd="slow" advTm="4426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FAFA4-A0C9-D56C-EC6F-19CECCB8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/>
              <a:t>Graduated Percent Increase Model Example: Percent Points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B08B7E1-F828-2C41-C243-0B61676DEF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870092"/>
              </p:ext>
            </p:extLst>
          </p:nvPr>
        </p:nvGraphicFramePr>
        <p:xfrm>
          <a:off x="741363" y="1727119"/>
          <a:ext cx="10936287" cy="44574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16037">
                  <a:extLst>
                    <a:ext uri="{9D8B030D-6E8A-4147-A177-3AD203B41FA5}">
                      <a16:colId xmlns:a16="http://schemas.microsoft.com/office/drawing/2014/main" val="404253936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195438726"/>
                    </a:ext>
                  </a:extLst>
                </a:gridCol>
                <a:gridCol w="2863516">
                  <a:extLst>
                    <a:ext uri="{9D8B030D-6E8A-4147-A177-3AD203B41FA5}">
                      <a16:colId xmlns:a16="http://schemas.microsoft.com/office/drawing/2014/main" val="25383802"/>
                    </a:ext>
                  </a:extLst>
                </a:gridCol>
                <a:gridCol w="2711211">
                  <a:extLst>
                    <a:ext uri="{9D8B030D-6E8A-4147-A177-3AD203B41FA5}">
                      <a16:colId xmlns:a16="http://schemas.microsoft.com/office/drawing/2014/main" val="552596222"/>
                    </a:ext>
                  </a:extLst>
                </a:gridCol>
                <a:gridCol w="1449845">
                  <a:extLst>
                    <a:ext uri="{9D8B030D-6E8A-4147-A177-3AD203B41FA5}">
                      <a16:colId xmlns:a16="http://schemas.microsoft.com/office/drawing/2014/main" val="2537312363"/>
                    </a:ext>
                  </a:extLst>
                </a:gridCol>
                <a:gridCol w="1392520">
                  <a:extLst>
                    <a:ext uri="{9D8B030D-6E8A-4147-A177-3AD203B41FA5}">
                      <a16:colId xmlns:a16="http://schemas.microsoft.com/office/drawing/2014/main" val="2895844414"/>
                    </a:ext>
                  </a:extLst>
                </a:gridCol>
              </a:tblGrid>
              <a:tr h="85583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Pre-test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Category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Target post-test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Actual Post-test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Met Growth?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535466"/>
                  </a:ext>
                </a:extLst>
              </a:tr>
              <a:tr h="66270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Camila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(Required 25% points increase)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45% (20% + 25%)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498303"/>
                  </a:ext>
                </a:extLst>
              </a:tr>
              <a:tr h="66270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Yaseen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(Required 20 %  points increase)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55% (35%+ 20%)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699191"/>
                  </a:ext>
                </a:extLst>
              </a:tr>
              <a:tr h="950837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Cristobal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(Required 15 % percent points increase)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70% (55%+15%)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927196"/>
                  </a:ext>
                </a:extLst>
              </a:tr>
              <a:tr h="66270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Mina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 (Required 10 % points increase 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85% (75%+10%)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88%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659290"/>
                  </a:ext>
                </a:extLst>
              </a:tr>
              <a:tr h="66270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Kate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 (Maintain score of at least 85%)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84%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31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2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0"/>
    </mc:Choice>
    <mc:Fallback xmlns="">
      <p:transition spd="slow" advTm="4696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3537-05F5-06E9-32C1-FE544CC4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/>
              <a:t>Graduated Percent Increase Model Example: Percent of Growth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3EFE258-EFA0-D9A8-C747-728B513D23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611741"/>
              </p:ext>
            </p:extLst>
          </p:nvPr>
        </p:nvGraphicFramePr>
        <p:xfrm>
          <a:off x="627856" y="1457360"/>
          <a:ext cx="10936287" cy="46227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28618">
                  <a:extLst>
                    <a:ext uri="{9D8B030D-6E8A-4147-A177-3AD203B41FA5}">
                      <a16:colId xmlns:a16="http://schemas.microsoft.com/office/drawing/2014/main" val="404253936"/>
                    </a:ext>
                  </a:extLst>
                </a:gridCol>
                <a:gridCol w="1179094">
                  <a:extLst>
                    <a:ext uri="{9D8B030D-6E8A-4147-A177-3AD203B41FA5}">
                      <a16:colId xmlns:a16="http://schemas.microsoft.com/office/drawing/2014/main" val="2195438726"/>
                    </a:ext>
                  </a:extLst>
                </a:gridCol>
                <a:gridCol w="2140524">
                  <a:extLst>
                    <a:ext uri="{9D8B030D-6E8A-4147-A177-3AD203B41FA5}">
                      <a16:colId xmlns:a16="http://schemas.microsoft.com/office/drawing/2014/main" val="25383802"/>
                    </a:ext>
                  </a:extLst>
                </a:gridCol>
                <a:gridCol w="4021016">
                  <a:extLst>
                    <a:ext uri="{9D8B030D-6E8A-4147-A177-3AD203B41FA5}">
                      <a16:colId xmlns:a16="http://schemas.microsoft.com/office/drawing/2014/main" val="552596222"/>
                    </a:ext>
                  </a:extLst>
                </a:gridCol>
                <a:gridCol w="1348154">
                  <a:extLst>
                    <a:ext uri="{9D8B030D-6E8A-4147-A177-3AD203B41FA5}">
                      <a16:colId xmlns:a16="http://schemas.microsoft.com/office/drawing/2014/main" val="2537312363"/>
                    </a:ext>
                  </a:extLst>
                </a:gridCol>
                <a:gridCol w="1118881">
                  <a:extLst>
                    <a:ext uri="{9D8B030D-6E8A-4147-A177-3AD203B41FA5}">
                      <a16:colId xmlns:a16="http://schemas.microsoft.com/office/drawing/2014/main" val="2895844414"/>
                    </a:ext>
                  </a:extLst>
                </a:gridCol>
              </a:tblGrid>
              <a:tr h="611132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Pre-test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Category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Target post-test score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Actual Post-test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Met Growth?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535466"/>
                  </a:ext>
                </a:extLst>
              </a:tr>
              <a:tr h="90082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Camila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(Required 60% growth)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32% (60% of 20% =12%. 20% +12%= 32%)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498303"/>
                  </a:ext>
                </a:extLst>
              </a:tr>
              <a:tr h="90082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Yaseen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(Required 50 %  growth)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52.5% (50% of 35% =17.5%. 35% +17.5%=52.5%))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699191"/>
                  </a:ext>
                </a:extLst>
              </a:tr>
              <a:tr h="6278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Cristobal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(Required 40 % growth)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77% (40% of 55%=22%. 55%+22%=77%)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927196"/>
                  </a:ext>
                </a:extLst>
              </a:tr>
              <a:tr h="90082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Mina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70%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(Required 15 % growth)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85% (15% of 70%=10.5%. 70%+10.5%=80.5%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82%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659290"/>
                  </a:ext>
                </a:extLst>
              </a:tr>
              <a:tr h="6278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Kate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 (Maintain score of at least 85%)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85%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83%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31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0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4"/>
    </mc:Choice>
    <mc:Fallback xmlns="">
      <p:transition spd="slow" advTm="6321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31F5-DDE2-1C34-BC08-C82FD830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/>
              <a:t>Graduated Percent Increase Model </a:t>
            </a:r>
            <a:br>
              <a:rPr lang="en-US" sz="3000"/>
            </a:br>
            <a:r>
              <a:rPr lang="en-US" sz="3000"/>
              <a:t>Benefits and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92B6D-0537-ABAC-5FFC-121DC5614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090EF-C6A0-63FE-E127-BCA3555857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Moderately easy to understand.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Sets a growth target at the beginning of the year.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Sets a higher growth target for students who with lower BOY scores.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Sets a growth target for higher achieving students.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D6CC1-09A0-C5FC-E191-D12CC7651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03F7E-F2C3-C9C7-65AF-C1A82C88CD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Does not assume the same amount of growth across groups.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How will the district decide the percent growth they want to set for each category of students? (rigor equivalency)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Does the district want % point increase, or % growth?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3"/>
    </mc:Choice>
    <mc:Fallback xmlns="">
      <p:transition spd="slow" advTm="4640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E85E-BB29-3D0C-5FF0-84A37C8D4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800" y="4530222"/>
            <a:ext cx="9595556" cy="1542332"/>
          </a:xfrm>
        </p:spPr>
        <p:txBody>
          <a:bodyPr>
            <a:normAutofit/>
          </a:bodyPr>
          <a:lstStyle/>
          <a:p>
            <a:r>
              <a:rPr lang="en-US"/>
              <a:t>Common Percent Growth for All </a:t>
            </a:r>
            <a:br>
              <a:rPr lang="en-US"/>
            </a:br>
            <a:r>
              <a:rPr lang="en-US"/>
              <a:t>(Flat Rate)</a:t>
            </a:r>
          </a:p>
        </p:txBody>
      </p:sp>
    </p:spTree>
    <p:extLst>
      <p:ext uri="{BB962C8B-B14F-4D97-AF65-F5344CB8AC3E}">
        <p14:creationId xmlns:p14="http://schemas.microsoft.com/office/powerpoint/2010/main" val="176462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"/>
    </mc:Choice>
    <mc:Fallback xmlns="">
      <p:transition spd="slow" advTm="96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5468-DCF3-96A0-371A-29D3E716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Common % or “Flat Rate” Growth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4DF42-29B8-132B-3F2E-476A33ACE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2" y="1535167"/>
            <a:ext cx="6656163" cy="43513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cs typeface="Calibri"/>
              </a:rPr>
              <a:t>There is a set percentage of growth, e.g</a:t>
            </a:r>
            <a:r>
              <a:rPr lang="en-US">
                <a:latin typeface="Calibri"/>
                <a:cs typeface="Calibri"/>
              </a:rPr>
              <a:t>.,</a:t>
            </a:r>
            <a:r>
              <a:rPr lang="en-US" sz="2800">
                <a:latin typeface="Calibri"/>
                <a:cs typeface="Calibri"/>
              </a:rPr>
              <a:t> </a:t>
            </a:r>
            <a:r>
              <a:rPr lang="en-US" sz="2800" i="1">
                <a:latin typeface="Calibri"/>
                <a:cs typeface="Calibri"/>
              </a:rPr>
              <a:t>45</a:t>
            </a:r>
            <a:r>
              <a:rPr lang="en-US" i="1">
                <a:latin typeface="Calibri"/>
                <a:cs typeface="Calibri"/>
              </a:rPr>
              <a:t>%</a:t>
            </a:r>
            <a:r>
              <a:rPr lang="en-US" sz="2800" i="1">
                <a:latin typeface="Calibri"/>
                <a:cs typeface="Calibri"/>
              </a:rPr>
              <a:t> set as the target for all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cs typeface="Calibri"/>
              </a:rPr>
              <a:t>The percent is applied to each student’s BOY score to determine the expected EOY growth score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cs typeface="Calibri"/>
              </a:rPr>
              <a:t>Students’ post-test scores are then compared to their expected growth scores to determine if they met expected growth or not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55D8FC-A687-5B98-D79E-B291DE85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92532" y="2156618"/>
            <a:ext cx="3244465" cy="32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2"/>
    </mc:Choice>
    <mc:Fallback xmlns="">
      <p:transition spd="slow" advTm="239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D3FF-CD63-E7B2-A314-720209196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95E5A-C682-F3C3-635D-01234D081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201807" cy="4449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Districts will be able to:</a:t>
            </a:r>
          </a:p>
          <a:p>
            <a:r>
              <a:rPr lang="en-US"/>
              <a:t>Understand how to ensure an assessment is valid before planning to set expected growth</a:t>
            </a:r>
            <a:endParaRPr lang="en-US">
              <a:cs typeface="Calibri"/>
            </a:endParaRPr>
          </a:p>
          <a:p>
            <a:r>
              <a:rPr lang="en-US"/>
              <a:t>Understand requirements and best practices for setting expected growth targets</a:t>
            </a:r>
            <a:endParaRPr lang="en-US">
              <a:cs typeface="Calibri"/>
            </a:endParaRPr>
          </a:p>
          <a:p>
            <a:r>
              <a:rPr lang="en-US"/>
              <a:t>Explain how various models for setting expected growth targets work</a:t>
            </a:r>
            <a:endParaRPr lang="en-US">
              <a:cs typeface="Calibri"/>
            </a:endParaRPr>
          </a:p>
          <a:p>
            <a:r>
              <a:rPr lang="en-US"/>
              <a:t>Determine the pros and cons of each method, given your district’s context</a:t>
            </a:r>
            <a:endParaRPr lang="en-US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3"/>
    </mc:Choice>
    <mc:Fallback xmlns="">
      <p:transition spd="slow" advTm="5383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2EAC-A576-DAE9-B555-A4104FA3A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Common % Flat Rate Growth Model 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528A1E-D644-2755-F42A-1860DEC91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Based on agreed-upon percentage points.  Tumbleweed ISD sets the expected growth rate at 50% points.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1D5D95D-FCAB-AACD-3411-82F9E27F6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375109"/>
              </p:ext>
            </p:extLst>
          </p:nvPr>
        </p:nvGraphicFramePr>
        <p:xfrm>
          <a:off x="1784831" y="2705183"/>
          <a:ext cx="8310225" cy="312758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62045">
                  <a:extLst>
                    <a:ext uri="{9D8B030D-6E8A-4147-A177-3AD203B41FA5}">
                      <a16:colId xmlns:a16="http://schemas.microsoft.com/office/drawing/2014/main" val="1922023347"/>
                    </a:ext>
                  </a:extLst>
                </a:gridCol>
                <a:gridCol w="1662045">
                  <a:extLst>
                    <a:ext uri="{9D8B030D-6E8A-4147-A177-3AD203B41FA5}">
                      <a16:colId xmlns:a16="http://schemas.microsoft.com/office/drawing/2014/main" val="1065787861"/>
                    </a:ext>
                  </a:extLst>
                </a:gridCol>
                <a:gridCol w="1662045">
                  <a:extLst>
                    <a:ext uri="{9D8B030D-6E8A-4147-A177-3AD203B41FA5}">
                      <a16:colId xmlns:a16="http://schemas.microsoft.com/office/drawing/2014/main" val="204672398"/>
                    </a:ext>
                  </a:extLst>
                </a:gridCol>
                <a:gridCol w="1662045">
                  <a:extLst>
                    <a:ext uri="{9D8B030D-6E8A-4147-A177-3AD203B41FA5}">
                      <a16:colId xmlns:a16="http://schemas.microsoft.com/office/drawing/2014/main" val="2946325956"/>
                    </a:ext>
                  </a:extLst>
                </a:gridCol>
                <a:gridCol w="1662045">
                  <a:extLst>
                    <a:ext uri="{9D8B030D-6E8A-4147-A177-3AD203B41FA5}">
                      <a16:colId xmlns:a16="http://schemas.microsoft.com/office/drawing/2014/main" val="1724146316"/>
                    </a:ext>
                  </a:extLst>
                </a:gridCol>
              </a:tblGrid>
              <a:tr h="621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Beginning of Year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Expected Growth 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End of Year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Met Expected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539882"/>
                  </a:ext>
                </a:extLst>
              </a:tr>
              <a:tr h="621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Courtney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73932"/>
                  </a:ext>
                </a:extLst>
              </a:tr>
              <a:tr h="621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449307"/>
                  </a:ext>
                </a:extLst>
              </a:tr>
              <a:tr h="621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Cristina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9518269"/>
                  </a:ext>
                </a:extLst>
              </a:tr>
              <a:tr h="621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Akeem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983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88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8"/>
    </mc:Choice>
    <mc:Fallback xmlns="">
      <p:transition spd="slow" advTm="323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831-A47A-2888-8999-41BA6F3D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Common % Flat Rate Growth Model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25AD8-7BBB-E8DD-DBB2-5F679FE20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D5EA6-330E-1951-6630-205D1378A5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Easy to understand.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 good fit for when students tend to perform with more uniform results.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Can be applied to all groups regardless of starting point.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822F6-FEC4-9ECD-240B-A0E221FD7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FF8EB-DD13-862B-7CA1-4196FD0F59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is the best way to determine which flat rate percent the district will use?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May not be the best way to address gaps in performance by student groups.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May not apply if the assessment doesn’t have enough stretch.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How will the district measure growth for high-achieving students?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8"/>
    </mc:Choice>
    <mc:Fallback xmlns="">
      <p:transition spd="slow" advTm="4528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FBE-43EF-690B-1AEE-6646191F37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Practice Opportunity #1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ABEB5-305F-0E67-6837-76D02CD1D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458" y="1397725"/>
            <a:ext cx="8013981" cy="51119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Calibri"/>
                <a:cs typeface="Calibri"/>
              </a:rPr>
              <a:t>Directions: Complete the following portions of the worksheet, </a:t>
            </a:r>
            <a:r>
              <a:rPr lang="en-US" sz="2800" i="1" dirty="0">
                <a:latin typeface="Calibri"/>
                <a:cs typeface="Calibri"/>
              </a:rPr>
              <a:t>Practice: Setting Expected Growth Targets</a:t>
            </a:r>
            <a:r>
              <a:rPr lang="en-US" sz="2800" dirty="0">
                <a:latin typeface="Calibri"/>
                <a:cs typeface="Calibri"/>
              </a:rPr>
              <a:t> located in the Google Drive folder for this presentation.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cs typeface="Calibri"/>
              </a:rPr>
              <a:t>Setting Expected Growth using the Common % Flat Rate Growth Model.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cs typeface="Calibri"/>
              </a:rPr>
              <a:t>Setting Expected Growth using the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Graduated Percent Increase Model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cs typeface="Calibri"/>
              </a:rPr>
              <a:t>What are the pros and cons of the flat rate model for your local context?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54E751-63EC-FBA5-C90D-09D20B520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9394" y="2085639"/>
            <a:ext cx="3108064" cy="31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AA96-D9FB-4A4E-20D1-8C8EDB56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709126"/>
            <a:ext cx="9144000" cy="1386874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District Average Percent Growth Model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CB4C-4F57-7BDF-B843-F57E30BC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District Average Percent Growth Model  </a:t>
            </a:r>
            <a:r>
              <a:rPr lang="en-US" sz="1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E948-7D2A-4088-C70C-2ACB731EF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2" y="1535167"/>
            <a:ext cx="6001407" cy="4351338"/>
          </a:xfrm>
        </p:spPr>
        <p:txBody>
          <a:bodyPr/>
          <a:lstStyle/>
          <a:p>
            <a:r>
              <a:rPr lang="en-US" dirty="0"/>
              <a:t>A variation of the “flat rate” model.</a:t>
            </a:r>
          </a:p>
          <a:p>
            <a:r>
              <a:rPr lang="en-US" dirty="0"/>
              <a:t>Based on actual district average growth and not on an agreed-upon percent.</a:t>
            </a:r>
          </a:p>
          <a:p>
            <a:r>
              <a:rPr lang="en-US" dirty="0"/>
              <a:t>Can be used in lieu of growth targets that “come with the test” when using 3</a:t>
            </a:r>
            <a:r>
              <a:rPr lang="en-US" baseline="30000" dirty="0"/>
              <a:t>rd</a:t>
            </a:r>
            <a:r>
              <a:rPr lang="en-US" dirty="0"/>
              <a:t> party vendor assessments.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78631A-197D-B413-2189-554CA11B5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79248" y="2088603"/>
            <a:ext cx="3244465" cy="32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"/>
    </mc:Choice>
    <mc:Fallback xmlns="">
      <p:transition spd="slow" advTm="1886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47B6-7D7F-E456-3388-68363AFA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District Average Percent Growth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C8444-C14C-31AB-9707-F5F89ECFA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679653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Calibri"/>
                <a:cs typeface="Calibri"/>
              </a:rPr>
              <a:t>Tumbleweed ISD is using the Renaissance STAR test for math and ELAR, K-4</a:t>
            </a:r>
            <a:r>
              <a:rPr lang="en-US" baseline="30000">
                <a:latin typeface="Calibri"/>
                <a:cs typeface="Calibri"/>
              </a:rPr>
              <a:t>th</a:t>
            </a:r>
            <a:r>
              <a:rPr lang="en-US">
                <a:latin typeface="Calibri"/>
                <a:cs typeface="Calibri"/>
              </a:rPr>
              <a:t> grade. They have found that the expected growth targets set by Renaissance STAR are not aligned to their district goals for growth and tend to yield growth rates that are inflated.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Calibri"/>
                <a:cs typeface="Calibri"/>
              </a:rPr>
              <a:t>Instead, they calculated the average growth district wide on the Renaissance STAR test for each grade and used that percent as the growth target instead.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102F18-4907-A73E-564C-57B9DA0FC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18024" y="1806767"/>
            <a:ext cx="3244465" cy="32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4"/>
    </mc:Choice>
    <mc:Fallback xmlns="">
      <p:transition spd="slow" advTm="3386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6065-BA6A-37CA-5C9F-16805EF09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District Average Growth Model 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C4F70-5875-5AAE-8225-A87BC950D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>
                <a:solidFill>
                  <a:schemeClr val="tx1"/>
                </a:solidFill>
              </a:rPr>
              <a:t>Based on the </a:t>
            </a:r>
            <a:r>
              <a:rPr lang="en-US" sz="2600" b="1">
                <a:solidFill>
                  <a:schemeClr val="tx1"/>
                </a:solidFill>
              </a:rPr>
              <a:t>actual district average </a:t>
            </a:r>
            <a:r>
              <a:rPr lang="en-US" sz="2600">
                <a:solidFill>
                  <a:schemeClr val="tx1"/>
                </a:solidFill>
              </a:rPr>
              <a:t>growth percentile. </a:t>
            </a:r>
            <a:r>
              <a:rPr lang="en-US" sz="2600"/>
              <a:t>Tumbleweed ISD’s actual average percent growth on the 4</a:t>
            </a:r>
            <a:r>
              <a:rPr lang="en-US" sz="2600" baseline="30000"/>
              <a:t>th</a:t>
            </a:r>
            <a:r>
              <a:rPr lang="en-US" sz="2600"/>
              <a:t> grade Renaissance STAR districtwide was </a:t>
            </a:r>
            <a:r>
              <a:rPr lang="en-US" sz="2600" b="1"/>
              <a:t>40%</a:t>
            </a:r>
            <a:r>
              <a:rPr lang="en-US" sz="2600"/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F871BA-5C62-8627-8255-63B641F60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80454"/>
              </p:ext>
            </p:extLst>
          </p:nvPr>
        </p:nvGraphicFramePr>
        <p:xfrm>
          <a:off x="1323975" y="2909939"/>
          <a:ext cx="9544050" cy="28000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08810">
                  <a:extLst>
                    <a:ext uri="{9D8B030D-6E8A-4147-A177-3AD203B41FA5}">
                      <a16:colId xmlns:a16="http://schemas.microsoft.com/office/drawing/2014/main" val="1922023347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1065787861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20467239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2946325956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1724146316"/>
                    </a:ext>
                  </a:extLst>
                </a:gridCol>
              </a:tblGrid>
              <a:tr h="87330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Beginning of Year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Expected Growth Target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End of Year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Met Expected Growth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539882"/>
                  </a:ext>
                </a:extLst>
              </a:tr>
              <a:tr h="43814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 A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92%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73932"/>
                  </a:ext>
                </a:extLst>
              </a:tr>
              <a:tr h="455922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 B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449307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 C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85%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9518269"/>
                  </a:ext>
                </a:extLst>
              </a:tr>
              <a:tr h="586536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 D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80%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983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6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33"/>
    </mc:Choice>
    <mc:Fallback xmlns="">
      <p:transition spd="slow" advTm="4503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40A7-97E5-8B32-1063-7004A4AF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Tumbleweed ISD 2</a:t>
            </a:r>
            <a:r>
              <a:rPr lang="en-US" baseline="30000"/>
              <a:t>nd</a:t>
            </a:r>
            <a:r>
              <a:rPr lang="en-US"/>
              <a:t> Grade Example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34A0D5-C192-0B9B-480A-79879846F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917075"/>
              </p:ext>
            </p:extLst>
          </p:nvPr>
        </p:nvGraphicFramePr>
        <p:xfrm>
          <a:off x="307371" y="2924029"/>
          <a:ext cx="2771494" cy="27686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08410">
                  <a:extLst>
                    <a:ext uri="{9D8B030D-6E8A-4147-A177-3AD203B41FA5}">
                      <a16:colId xmlns:a16="http://schemas.microsoft.com/office/drawing/2014/main" val="4268200591"/>
                    </a:ext>
                  </a:extLst>
                </a:gridCol>
                <a:gridCol w="1863084">
                  <a:extLst>
                    <a:ext uri="{9D8B030D-6E8A-4147-A177-3AD203B41FA5}">
                      <a16:colId xmlns:a16="http://schemas.microsoft.com/office/drawing/2014/main" val="2829850787"/>
                    </a:ext>
                  </a:extLst>
                </a:gridCol>
              </a:tblGrid>
              <a:tr h="37287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Average % points of Growth from BOY to EOY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220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Kinder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1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  <a:r>
                        <a:rPr lang="en-US" baseline="30000"/>
                        <a:t>st</a:t>
                      </a:r>
                      <a:r>
                        <a:rPr lang="en-US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4486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  <a:r>
                        <a:rPr lang="en-US" baseline="30000"/>
                        <a:t>nd</a:t>
                      </a:r>
                      <a:r>
                        <a:rPr lang="en-US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78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  <a:r>
                        <a:rPr lang="en-US" baseline="30000"/>
                        <a:t>rd</a:t>
                      </a:r>
                      <a:r>
                        <a:rPr lang="en-US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8997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437621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AD72D9-9F58-3D9E-38A8-B636EEC6E1F8}"/>
              </a:ext>
            </a:extLst>
          </p:cNvPr>
          <p:cNvSpPr/>
          <p:nvPr/>
        </p:nvSpPr>
        <p:spPr>
          <a:xfrm>
            <a:off x="307370" y="1514247"/>
            <a:ext cx="2771493" cy="13922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chemeClr val="tx1"/>
                </a:solidFill>
              </a:rPr>
              <a:t>Tumbleweed ISD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Average Renaissance STAR Growth Points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E500D5B-4A1F-B776-4E65-4BB2CAC4F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99529"/>
              </p:ext>
            </p:extLst>
          </p:nvPr>
        </p:nvGraphicFramePr>
        <p:xfrm>
          <a:off x="3457093" y="2906465"/>
          <a:ext cx="8542115" cy="279438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50065">
                  <a:extLst>
                    <a:ext uri="{9D8B030D-6E8A-4147-A177-3AD203B41FA5}">
                      <a16:colId xmlns:a16="http://schemas.microsoft.com/office/drawing/2014/main" val="1020119421"/>
                    </a:ext>
                  </a:extLst>
                </a:gridCol>
                <a:gridCol w="1377388">
                  <a:extLst>
                    <a:ext uri="{9D8B030D-6E8A-4147-A177-3AD203B41FA5}">
                      <a16:colId xmlns:a16="http://schemas.microsoft.com/office/drawing/2014/main" val="3755554898"/>
                    </a:ext>
                  </a:extLst>
                </a:gridCol>
                <a:gridCol w="2497816">
                  <a:extLst>
                    <a:ext uri="{9D8B030D-6E8A-4147-A177-3AD203B41FA5}">
                      <a16:colId xmlns:a16="http://schemas.microsoft.com/office/drawing/2014/main" val="558348099"/>
                    </a:ext>
                  </a:extLst>
                </a:gridCol>
                <a:gridCol w="1708423">
                  <a:extLst>
                    <a:ext uri="{9D8B030D-6E8A-4147-A177-3AD203B41FA5}">
                      <a16:colId xmlns:a16="http://schemas.microsoft.com/office/drawing/2014/main" val="1712862220"/>
                    </a:ext>
                  </a:extLst>
                </a:gridCol>
                <a:gridCol w="1708423">
                  <a:extLst>
                    <a:ext uri="{9D8B030D-6E8A-4147-A177-3AD203B41FA5}">
                      <a16:colId xmlns:a16="http://schemas.microsoft.com/office/drawing/2014/main" val="740461317"/>
                    </a:ext>
                  </a:extLst>
                </a:gridCol>
              </a:tblGrid>
              <a:tr h="558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BOY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Target (BOY + 38%)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EOY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Met Growth?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456397"/>
                  </a:ext>
                </a:extLst>
              </a:tr>
              <a:tr h="558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Felipe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380788"/>
                  </a:ext>
                </a:extLst>
              </a:tr>
              <a:tr h="558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7921604"/>
                  </a:ext>
                </a:extLst>
              </a:tr>
              <a:tr h="558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18195"/>
                  </a:ext>
                </a:extLst>
              </a:tr>
              <a:tr h="5588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Jahar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670121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CF5C5A-09BD-A90A-49BF-FBB4E868BFC0}"/>
              </a:ext>
            </a:extLst>
          </p:cNvPr>
          <p:cNvSpPr/>
          <p:nvPr/>
        </p:nvSpPr>
        <p:spPr>
          <a:xfrm>
            <a:off x="3457093" y="1808922"/>
            <a:ext cx="8542115" cy="1097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Tumbleweed ISD 2</a:t>
            </a:r>
            <a:r>
              <a:rPr lang="en-US" baseline="30000">
                <a:solidFill>
                  <a:schemeClr val="tx1"/>
                </a:solidFill>
              </a:rPr>
              <a:t>nd</a:t>
            </a:r>
            <a:r>
              <a:rPr lang="en-US">
                <a:solidFill>
                  <a:schemeClr val="tx1"/>
                </a:solidFill>
              </a:rPr>
              <a:t> Grade Growth Targets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59BED1-B68D-0105-E763-BD9CE29AA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7371" y="4537920"/>
            <a:ext cx="2771494" cy="4410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7"/>
    </mc:Choice>
    <mc:Fallback xmlns="">
      <p:transition spd="slow" advTm="2991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204F-F737-80E0-357B-95C38634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District Average Percent Growth Model   </a:t>
            </a:r>
            <a:r>
              <a:rPr lang="en-US" sz="10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F2A44-1AE5-6F4A-C761-4A6B5EE62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38B21-5BC9-C094-66B0-8863B0098C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Can be customized to local context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Can correct for cases when the 3</a:t>
            </a:r>
            <a:r>
              <a:rPr lang="en-US" baseline="3000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party vendor growth targets are too high or too low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Based on actual district information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7E10C-E789-607B-7337-D18CD2D82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8DFD96-7D6B-4CEE-7015-177E3A8A660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Involves calculation of average district growth ratings per grade level/content area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Setting growth target as “average” for the district may or may not be the best fit for all students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not provide a target at the beginning of the year to aim for as a goal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May not apply if the assessment doesn’t have enough “stretch”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7"/>
    </mc:Choice>
    <mc:Fallback xmlns="">
      <p:transition spd="slow" advTm="6337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4C3A-411E-7311-DF1F-1E471558B5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Gap Closure Model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01D80-CCBE-C807-978D-A8F1CF6E84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9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"/>
    </mc:Choice>
    <mc:Fallback xmlns="">
      <p:transition spd="slow" advTm="572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5B46-F422-3398-433C-E68A754D15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Requirements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664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1"/>
    </mc:Choice>
    <mc:Fallback xmlns="">
      <p:transition spd="slow" advTm="1257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D06D-C312-E50C-5AAB-C85A4354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Gap Closure Growth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8B25-63D5-9782-1C20-D0D32A889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6329398" cy="4351338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Growth targets set at closing the gap between the student’s actual pre-test score and a perfect score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Common version is the “half the gap” method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88BEB6-7006-9DDF-4B48-596F0C210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33253" y="2088603"/>
            <a:ext cx="3244465" cy="32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4"/>
    </mc:Choice>
    <mc:Fallback xmlns="">
      <p:transition spd="slow" advTm="4677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ED93-CE24-171E-EBF9-6F602DC5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Gap Closure Growth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4AB3-F32A-8231-2D78-BA1AE30A7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a test where the perfect score is 100%</a:t>
            </a:r>
          </a:p>
          <a:p>
            <a:r>
              <a:rPr lang="en-US"/>
              <a:t>A score of 50 on the pre-test is 50 points away from 100</a:t>
            </a:r>
          </a:p>
          <a:p>
            <a:r>
              <a:rPr lang="en-US"/>
              <a:t>The “gap” is 50 points</a:t>
            </a:r>
          </a:p>
          <a:p>
            <a:r>
              <a:rPr lang="en-US"/>
              <a:t>Half of 50 is 25</a:t>
            </a:r>
          </a:p>
          <a:p>
            <a:r>
              <a:rPr lang="en-US"/>
              <a:t>Targeted growth would be 50 + 25 = 75 on the post-test</a:t>
            </a:r>
          </a:p>
        </p:txBody>
      </p:sp>
    </p:spTree>
    <p:extLst>
      <p:ext uri="{BB962C8B-B14F-4D97-AF65-F5344CB8AC3E}">
        <p14:creationId xmlns:p14="http://schemas.microsoft.com/office/powerpoint/2010/main" val="6337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4"/>
    </mc:Choice>
    <mc:Fallback xmlns="">
      <p:transition spd="slow" advTm="2910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E2D6-1AE2-160E-40DE-15820BA3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Gap Closure Example Table (Half the Gap)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CF6B04F-6567-825B-329C-44B9A10BD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447451"/>
              </p:ext>
            </p:extLst>
          </p:nvPr>
        </p:nvGraphicFramePr>
        <p:xfrm>
          <a:off x="945357" y="2165157"/>
          <a:ext cx="10301285" cy="252768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84029">
                  <a:extLst>
                    <a:ext uri="{9D8B030D-6E8A-4147-A177-3AD203B41FA5}">
                      <a16:colId xmlns:a16="http://schemas.microsoft.com/office/drawing/2014/main" val="404253936"/>
                    </a:ext>
                  </a:extLst>
                </a:gridCol>
                <a:gridCol w="2705828">
                  <a:extLst>
                    <a:ext uri="{9D8B030D-6E8A-4147-A177-3AD203B41FA5}">
                      <a16:colId xmlns:a16="http://schemas.microsoft.com/office/drawing/2014/main" val="2195438726"/>
                    </a:ext>
                  </a:extLst>
                </a:gridCol>
                <a:gridCol w="2555631">
                  <a:extLst>
                    <a:ext uri="{9D8B030D-6E8A-4147-A177-3AD203B41FA5}">
                      <a16:colId xmlns:a16="http://schemas.microsoft.com/office/drawing/2014/main" val="552596222"/>
                    </a:ext>
                  </a:extLst>
                </a:gridCol>
                <a:gridCol w="1570892">
                  <a:extLst>
                    <a:ext uri="{9D8B030D-6E8A-4147-A177-3AD203B41FA5}">
                      <a16:colId xmlns:a16="http://schemas.microsoft.com/office/drawing/2014/main" val="2537312363"/>
                    </a:ext>
                  </a:extLst>
                </a:gridCol>
                <a:gridCol w="1784905">
                  <a:extLst>
                    <a:ext uri="{9D8B030D-6E8A-4147-A177-3AD203B41FA5}">
                      <a16:colId xmlns:a16="http://schemas.microsoft.com/office/drawing/2014/main" val="289584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Pre-test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Target post-test score (pre-test + half the gap)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Actual Post-test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Met Growth?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53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Louis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46 (gap to 100 = 54)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(46+27) 73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72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498303"/>
                  </a:ext>
                </a:extLst>
              </a:tr>
              <a:tr h="40424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Ryan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62 (gap to 100 =38)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(62+19) 81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82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699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Kechi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68 (gap to 100 is 32)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(68+16) 84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82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92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Yasmin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72 (gap to 100 is 28)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(72+14) 86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65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Tanvir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40 (gap to 100 is 60)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(40+30) 70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72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31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4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9"/>
    </mc:Choice>
    <mc:Fallback xmlns="">
      <p:transition spd="slow" advTm="3158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E2D6-1AE2-160E-40DE-15820BA3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Gap Closure Example Table by 1/3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CF6B04F-6567-825B-329C-44B9A10BD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893934"/>
              </p:ext>
            </p:extLst>
          </p:nvPr>
        </p:nvGraphicFramePr>
        <p:xfrm>
          <a:off x="945357" y="2165157"/>
          <a:ext cx="10301285" cy="252768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84029">
                  <a:extLst>
                    <a:ext uri="{9D8B030D-6E8A-4147-A177-3AD203B41FA5}">
                      <a16:colId xmlns:a16="http://schemas.microsoft.com/office/drawing/2014/main" val="404253936"/>
                    </a:ext>
                  </a:extLst>
                </a:gridCol>
                <a:gridCol w="2318966">
                  <a:extLst>
                    <a:ext uri="{9D8B030D-6E8A-4147-A177-3AD203B41FA5}">
                      <a16:colId xmlns:a16="http://schemas.microsoft.com/office/drawing/2014/main" val="2195438726"/>
                    </a:ext>
                  </a:extLst>
                </a:gridCol>
                <a:gridCol w="2649416">
                  <a:extLst>
                    <a:ext uri="{9D8B030D-6E8A-4147-A177-3AD203B41FA5}">
                      <a16:colId xmlns:a16="http://schemas.microsoft.com/office/drawing/2014/main" val="552596222"/>
                    </a:ext>
                  </a:extLst>
                </a:gridCol>
                <a:gridCol w="1770184">
                  <a:extLst>
                    <a:ext uri="{9D8B030D-6E8A-4147-A177-3AD203B41FA5}">
                      <a16:colId xmlns:a16="http://schemas.microsoft.com/office/drawing/2014/main" val="2537312363"/>
                    </a:ext>
                  </a:extLst>
                </a:gridCol>
                <a:gridCol w="1878690">
                  <a:extLst>
                    <a:ext uri="{9D8B030D-6E8A-4147-A177-3AD203B41FA5}">
                      <a16:colId xmlns:a16="http://schemas.microsoft.com/office/drawing/2014/main" val="289584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Pre-test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Target post-test score (pre-test + 1/3 the gap)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Actual Post-test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Met Growth?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53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Louis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46 (gap to 100 = 54)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(46+18) 64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498303"/>
                  </a:ext>
                </a:extLst>
              </a:tr>
              <a:tr h="40424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Ryan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62 (gap to 100 =38)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(62+13) 75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76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699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Kechi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68 (gap to 100 is 32)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(68+11) 79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82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92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Yasmin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72 (gap to 100 is 28)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(72+9) 81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65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Tanvir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40 (gap to 100 is 60)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(40+20) 60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58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31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0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1"/>
    </mc:Choice>
    <mc:Fallback xmlns="">
      <p:transition spd="slow" advTm="3514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1921-7B16-2C87-7AB7-3E3234715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Gap Closure Model Benefits and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B9372-B0DB-92E8-466C-5160D1B2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5CD31-49E8-BF0D-6B50-5094742D3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858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 good fit for when there are gaps in performance between student groups</a:t>
            </a:r>
          </a:p>
          <a:p>
            <a:pPr marL="6858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Sets the bar as a comparison  to the maximum amount of growth possible, but in a scaled way 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83753-878B-C833-1E71-2C89E3BB3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648BF4-86D6-6B9E-6C2C-383D5CA933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6858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become complex depending on the numbers that districts use to close the gap. </a:t>
            </a:r>
          </a:p>
          <a:p>
            <a:pPr marL="6858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students scoring the maximum points on the pre-test no growth is possible.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1"/>
    </mc:Choice>
    <mc:Fallback xmlns="">
      <p:transition spd="slow" advTm="5086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FBE-43EF-690B-1AEE-6646191F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Practice Opportunity #2</a:t>
            </a:r>
          </a:p>
        </p:txBody>
      </p:sp>
      <p:pic>
        <p:nvPicPr>
          <p:cNvPr id="5" name="Graphic 4" descr="Idea outline">
            <a:extLst>
              <a:ext uri="{FF2B5EF4-FFF2-40B4-BE49-F238E27FC236}">
                <a16:creationId xmlns:a16="http://schemas.microsoft.com/office/drawing/2014/main" id="{0054E751-63EC-FBA5-C90D-09D20B520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3770" y="2085639"/>
            <a:ext cx="2686722" cy="26867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ABEB5-305F-0E67-6837-76D02CD1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029" y="1397725"/>
            <a:ext cx="7679871" cy="511193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Calibri"/>
                <a:cs typeface="Calibri"/>
              </a:rPr>
              <a:t>Directions: Complete the following portion of the worksheet, </a:t>
            </a:r>
            <a:r>
              <a:rPr lang="en-US" sz="3200" i="1" dirty="0">
                <a:latin typeface="Calibri"/>
                <a:cs typeface="Calibri"/>
              </a:rPr>
              <a:t>Practice: Setting Expected Growth Targets</a:t>
            </a:r>
            <a:r>
              <a:rPr lang="en-US" sz="3200" dirty="0">
                <a:latin typeface="Calibri"/>
                <a:cs typeface="Calibri"/>
              </a:rPr>
              <a:t> located in the Google Drive folder for this presentation.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Gap Closure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are the pros and cons of both the gap closure model and the district average growth model for your local context?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teaching categories might be better served by one model versus the other?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Does the quality or type of assessment fit better with some models versus others?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2"/>
    </mc:Choice>
    <mc:Fallback xmlns="">
      <p:transition spd="slow" advTm="2808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7A3E-3C78-5EA9-7655-9E91BB4B2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Quartile/Quintile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CC6F2-304C-B5ED-3275-AD85B71F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Quartile/Quintile Growth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FEAB-4358-922B-4898-F8BE30B5D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6302196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/>
              <a:t>Using the pre-test scores, the district sorts the scores into quartiles or quintiles for all the students in the district who took the pre-test</a:t>
            </a:r>
          </a:p>
          <a:p>
            <a:pPr>
              <a:lnSpc>
                <a:spcPct val="110000"/>
              </a:lnSpc>
            </a:pPr>
            <a:r>
              <a:rPr lang="en-US"/>
              <a:t>After the post-test, the district sorts the scores into quartiles or quintiles for all the students in the district who took the post-test</a:t>
            </a:r>
          </a:p>
          <a:p>
            <a:pPr>
              <a:lnSpc>
                <a:spcPct val="110000"/>
              </a:lnSpc>
            </a:pPr>
            <a:r>
              <a:rPr lang="en-US"/>
              <a:t>The average score for each quartile or quintile is determined</a:t>
            </a:r>
          </a:p>
          <a:p>
            <a:pPr>
              <a:lnSpc>
                <a:spcPct val="110000"/>
              </a:lnSpc>
            </a:pPr>
            <a:r>
              <a:rPr lang="en-US"/>
              <a:t>Students who demonstrated at or above either</a:t>
            </a:r>
          </a:p>
          <a:p>
            <a:pPr lvl="1">
              <a:lnSpc>
                <a:spcPct val="110000"/>
              </a:lnSpc>
            </a:pPr>
            <a:r>
              <a:rPr lang="en-US"/>
              <a:t>The average Score, or</a:t>
            </a:r>
          </a:p>
          <a:p>
            <a:pPr lvl="1">
              <a:lnSpc>
                <a:spcPct val="110000"/>
              </a:lnSpc>
            </a:pPr>
            <a:r>
              <a:rPr lang="en-US"/>
              <a:t>The average growth for their respective quartile or quintile will have met expected growth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A90618-4A17-EFBA-2F52-1A4887122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43788" y="2267744"/>
            <a:ext cx="3049328" cy="3049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86C022-6EF0-9A6D-B77E-0675052AB0C0}"/>
              </a:ext>
            </a:extLst>
          </p:cNvPr>
          <p:cNvSpPr txBox="1"/>
          <p:nvPr/>
        </p:nvSpPr>
        <p:spPr>
          <a:xfrm>
            <a:off x="3395534" y="6210201"/>
            <a:ext cx="540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Note: Growth targets are set after the post-test. </a:t>
            </a:r>
          </a:p>
        </p:txBody>
      </p:sp>
    </p:spTree>
    <p:extLst>
      <p:ext uri="{BB962C8B-B14F-4D97-AF65-F5344CB8AC3E}">
        <p14:creationId xmlns:p14="http://schemas.microsoft.com/office/powerpoint/2010/main" val="4251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35"/>
    </mc:Choice>
    <mc:Fallback xmlns="">
      <p:transition spd="slow" advTm="5903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7D15-244C-0BBE-A45D-0DE22878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Quartile/Quintile Growth Model 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64162-D1DD-EB82-78B1-EE9426A43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Based on the average post-test score for the Quartile/Quintile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A350E5A2-4A16-D9F7-3D4E-E593E6084E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859093"/>
              </p:ext>
            </p:extLst>
          </p:nvPr>
        </p:nvGraphicFramePr>
        <p:xfrm>
          <a:off x="419100" y="2359844"/>
          <a:ext cx="4574005" cy="250507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50807">
                  <a:extLst>
                    <a:ext uri="{9D8B030D-6E8A-4147-A177-3AD203B41FA5}">
                      <a16:colId xmlns:a16="http://schemas.microsoft.com/office/drawing/2014/main" val="1931419304"/>
                    </a:ext>
                  </a:extLst>
                </a:gridCol>
                <a:gridCol w="1585623">
                  <a:extLst>
                    <a:ext uri="{9D8B030D-6E8A-4147-A177-3AD203B41FA5}">
                      <a16:colId xmlns:a16="http://schemas.microsoft.com/office/drawing/2014/main" val="3882764735"/>
                    </a:ext>
                  </a:extLst>
                </a:gridCol>
                <a:gridCol w="1537575">
                  <a:extLst>
                    <a:ext uri="{9D8B030D-6E8A-4147-A177-3AD203B41FA5}">
                      <a16:colId xmlns:a16="http://schemas.microsoft.com/office/drawing/2014/main" val="42025040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Quintiles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Average Pre-test Score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Average Post-Test Score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466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1st (lowest)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60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611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2nd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70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095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3rd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36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76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019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4th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41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82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2094829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(highest)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48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90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9990215"/>
                  </a:ext>
                </a:extLst>
              </a:tr>
            </a:tbl>
          </a:graphicData>
        </a:graphic>
      </p:graphicFrame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A96A14FE-20E3-74C3-2A2F-071BF67EE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46929"/>
              </p:ext>
            </p:extLst>
          </p:nvPr>
        </p:nvGraphicFramePr>
        <p:xfrm>
          <a:off x="5975350" y="2334352"/>
          <a:ext cx="5797550" cy="285683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59510">
                  <a:extLst>
                    <a:ext uri="{9D8B030D-6E8A-4147-A177-3AD203B41FA5}">
                      <a16:colId xmlns:a16="http://schemas.microsoft.com/office/drawing/2014/main" val="3038604896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3366324687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3345580718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384421759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326861918"/>
                    </a:ext>
                  </a:extLst>
                </a:gridCol>
              </a:tblGrid>
              <a:tr h="57498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Student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Quintile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Target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Actual Score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Met or not?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924224"/>
                  </a:ext>
                </a:extLst>
              </a:tr>
              <a:tr h="4433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Shannon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  <a:r>
                        <a:rPr lang="en-US" sz="1800" baseline="30000"/>
                        <a:t>st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0399267"/>
                  </a:ext>
                </a:extLst>
              </a:tr>
              <a:tr h="4433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Abi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  <a:r>
                        <a:rPr lang="en-US" sz="1800" baseline="30000"/>
                        <a:t>nd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1626948"/>
                  </a:ext>
                </a:extLst>
              </a:tr>
              <a:tr h="4433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Sula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  <a:r>
                        <a:rPr lang="en-US" sz="1800" baseline="30000"/>
                        <a:t>rd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76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79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625623"/>
                  </a:ext>
                </a:extLst>
              </a:tr>
              <a:tr h="4433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Asim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  <a:r>
                        <a:rPr lang="en-US" sz="1800" baseline="30000"/>
                        <a:t>th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82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85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7183219"/>
                  </a:ext>
                </a:extLst>
              </a:tr>
              <a:tr h="443351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Gerardo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5th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90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91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Yes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5356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097E4B4-0C31-7493-9243-64E90BEEE0F1}"/>
              </a:ext>
            </a:extLst>
          </p:cNvPr>
          <p:cNvSpPr txBox="1"/>
          <p:nvPr/>
        </p:nvSpPr>
        <p:spPr>
          <a:xfrm>
            <a:off x="399393" y="5664053"/>
            <a:ext cx="1137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u="sng"/>
              <a:t>Quintile:</a:t>
            </a:r>
            <a:r>
              <a:rPr lang="en-US"/>
              <a:t> </a:t>
            </a:r>
            <a:r>
              <a:rPr lang="en-US">
                <a:solidFill>
                  <a:srgbClr val="202122"/>
                </a:solidFill>
              </a:rPr>
              <a:t>D</a:t>
            </a:r>
            <a:r>
              <a:rPr lang="en-US" b="0" i="0">
                <a:solidFill>
                  <a:srgbClr val="202122"/>
                </a:solidFill>
                <a:effectLst/>
              </a:rPr>
              <a:t>ivides the number of data points into five parts, or </a:t>
            </a:r>
            <a:r>
              <a:rPr lang="en-US" b="0" i="1" err="1">
                <a:solidFill>
                  <a:srgbClr val="202122"/>
                </a:solidFill>
                <a:effectLst/>
              </a:rPr>
              <a:t>quints</a:t>
            </a:r>
            <a:r>
              <a:rPr lang="en-US" b="0" i="0">
                <a:solidFill>
                  <a:srgbClr val="202122"/>
                </a:solidFill>
                <a:effectLst/>
              </a:rPr>
              <a:t>, of more or less equal size</a:t>
            </a:r>
            <a:r>
              <a:rPr lang="en-US">
                <a:solidFill>
                  <a:srgbClr val="202122"/>
                </a:solidFill>
              </a:rPr>
              <a:t>.</a:t>
            </a:r>
          </a:p>
          <a:p>
            <a:r>
              <a:rPr lang="en-US" u="sng"/>
              <a:t>Quartile:</a:t>
            </a:r>
            <a:r>
              <a:rPr lang="en-US"/>
              <a:t> </a:t>
            </a:r>
            <a:r>
              <a:rPr lang="en-US">
                <a:solidFill>
                  <a:srgbClr val="202122"/>
                </a:solidFill>
              </a:rPr>
              <a:t>D</a:t>
            </a:r>
            <a:r>
              <a:rPr lang="en-US" b="0" i="0">
                <a:solidFill>
                  <a:srgbClr val="202122"/>
                </a:solidFill>
                <a:effectLst/>
              </a:rPr>
              <a:t>ivides the number of data points into four parts, or </a:t>
            </a:r>
            <a:r>
              <a:rPr lang="en-US" b="0" i="1">
                <a:solidFill>
                  <a:srgbClr val="202122"/>
                </a:solidFill>
                <a:effectLst/>
              </a:rPr>
              <a:t>quarters</a:t>
            </a:r>
            <a:r>
              <a:rPr lang="en-US" b="0" i="0">
                <a:solidFill>
                  <a:srgbClr val="202122"/>
                </a:solidFill>
                <a:effectLst/>
              </a:rPr>
              <a:t>, of more or less equal size</a:t>
            </a:r>
            <a:r>
              <a:rPr lang="en-US">
                <a:solidFill>
                  <a:srgbClr val="202122"/>
                </a:solidFill>
              </a:rPr>
              <a:t>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0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1"/>
    </mc:Choice>
    <mc:Fallback xmlns="">
      <p:transition spd="slow" advTm="4134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D0B4-1062-6081-9DBC-B269395F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Quartile/Quintile Growth Model Example</a:t>
            </a:r>
            <a:r>
              <a:rPr lang="en-US" sz="10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93A46-EC55-E795-016C-65BA501B4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11373507" cy="58784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Based on average % growth points for the Quartile/Quintile</a:t>
            </a: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314AB60F-C27B-42D6-4763-7997F00B6F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142514"/>
              </p:ext>
            </p:extLst>
          </p:nvPr>
        </p:nvGraphicFramePr>
        <p:xfrm>
          <a:off x="419100" y="2364815"/>
          <a:ext cx="3858634" cy="289306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29317">
                  <a:extLst>
                    <a:ext uri="{9D8B030D-6E8A-4147-A177-3AD203B41FA5}">
                      <a16:colId xmlns:a16="http://schemas.microsoft.com/office/drawing/2014/main" val="1218279985"/>
                    </a:ext>
                  </a:extLst>
                </a:gridCol>
                <a:gridCol w="1929317">
                  <a:extLst>
                    <a:ext uri="{9D8B030D-6E8A-4147-A177-3AD203B41FA5}">
                      <a16:colId xmlns:a16="http://schemas.microsoft.com/office/drawing/2014/main" val="607668760"/>
                    </a:ext>
                  </a:extLst>
                </a:gridCol>
              </a:tblGrid>
              <a:tr h="653263">
                <a:tc>
                  <a:txBody>
                    <a:bodyPr/>
                    <a:lstStyle/>
                    <a:p>
                      <a:r>
                        <a:rPr lang="en-US"/>
                        <a:t>Quintile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Average % Growth Points*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823323"/>
                  </a:ext>
                </a:extLst>
              </a:tr>
              <a:tr h="44796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  <a:r>
                        <a:rPr lang="en-US" baseline="30000"/>
                        <a:t>st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42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952937"/>
                  </a:ext>
                </a:extLst>
              </a:tr>
              <a:tr h="447960"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  <a:r>
                        <a:rPr lang="en-US" baseline="30000"/>
                        <a:t>nd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05781"/>
                  </a:ext>
                </a:extLst>
              </a:tr>
              <a:tr h="447960"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  <a:r>
                        <a:rPr lang="en-US" baseline="30000"/>
                        <a:t>rd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37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503564"/>
                  </a:ext>
                </a:extLst>
              </a:tr>
              <a:tr h="44796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  <a:r>
                        <a:rPr lang="en-US" baseline="30000"/>
                        <a:t>th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34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66423"/>
                  </a:ext>
                </a:extLst>
              </a:tr>
              <a:tr h="447960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6121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70FDCFA-3A01-E1B1-8A3D-CA2D4C34BD64}"/>
              </a:ext>
            </a:extLst>
          </p:cNvPr>
          <p:cNvSpPr txBox="1"/>
          <p:nvPr/>
        </p:nvSpPr>
        <p:spPr>
          <a:xfrm>
            <a:off x="419100" y="5437713"/>
            <a:ext cx="3858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/>
              <a:t>*Average % Growth Points for the Quintile from BOY to EOY</a:t>
            </a:r>
          </a:p>
        </p:txBody>
      </p:sp>
      <p:graphicFrame>
        <p:nvGraphicFramePr>
          <p:cNvPr id="4" name="Table 14">
            <a:extLst>
              <a:ext uri="{FF2B5EF4-FFF2-40B4-BE49-F238E27FC236}">
                <a16:creationId xmlns:a16="http://schemas.microsoft.com/office/drawing/2014/main" id="{A9113729-0112-7D25-239B-2CCC453D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235329"/>
              </p:ext>
            </p:extLst>
          </p:nvPr>
        </p:nvGraphicFramePr>
        <p:xfrm>
          <a:off x="4846269" y="2364815"/>
          <a:ext cx="6981826" cy="295499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63638">
                  <a:extLst>
                    <a:ext uri="{9D8B030D-6E8A-4147-A177-3AD203B41FA5}">
                      <a16:colId xmlns:a16="http://schemas.microsoft.com/office/drawing/2014/main" val="2804001279"/>
                    </a:ext>
                  </a:extLst>
                </a:gridCol>
                <a:gridCol w="1163638">
                  <a:extLst>
                    <a:ext uri="{9D8B030D-6E8A-4147-A177-3AD203B41FA5}">
                      <a16:colId xmlns:a16="http://schemas.microsoft.com/office/drawing/2014/main" val="3381148"/>
                    </a:ext>
                  </a:extLst>
                </a:gridCol>
                <a:gridCol w="967519">
                  <a:extLst>
                    <a:ext uri="{9D8B030D-6E8A-4147-A177-3AD203B41FA5}">
                      <a16:colId xmlns:a16="http://schemas.microsoft.com/office/drawing/2014/main" val="1221398741"/>
                    </a:ext>
                  </a:extLst>
                </a:gridCol>
                <a:gridCol w="1510114">
                  <a:extLst>
                    <a:ext uri="{9D8B030D-6E8A-4147-A177-3AD203B41FA5}">
                      <a16:colId xmlns:a16="http://schemas.microsoft.com/office/drawing/2014/main" val="670936153"/>
                    </a:ext>
                  </a:extLst>
                </a:gridCol>
                <a:gridCol w="970787">
                  <a:extLst>
                    <a:ext uri="{9D8B030D-6E8A-4147-A177-3AD203B41FA5}">
                      <a16:colId xmlns:a16="http://schemas.microsoft.com/office/drawing/2014/main" val="274223202"/>
                    </a:ext>
                  </a:extLst>
                </a:gridCol>
                <a:gridCol w="1206130">
                  <a:extLst>
                    <a:ext uri="{9D8B030D-6E8A-4147-A177-3AD203B41FA5}">
                      <a16:colId xmlns:a16="http://schemas.microsoft.com/office/drawing/2014/main" val="3997718004"/>
                    </a:ext>
                  </a:extLst>
                </a:gridCol>
              </a:tblGrid>
              <a:tr h="578147">
                <a:tc>
                  <a:txBody>
                    <a:bodyPr/>
                    <a:lstStyle/>
                    <a:p>
                      <a:r>
                        <a:rPr lang="en-US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Quintile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Pre-test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Target Score*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Actual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 Growth?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251706"/>
                  </a:ext>
                </a:extLst>
              </a:tr>
              <a:tr h="480872">
                <a:tc>
                  <a:txBody>
                    <a:bodyPr/>
                    <a:lstStyle/>
                    <a:p>
                      <a:r>
                        <a:rPr lang="en-US" sz="1700"/>
                        <a:t>Shannon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  <a:r>
                        <a:rPr lang="en-US" baseline="30000"/>
                        <a:t>st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627642"/>
                  </a:ext>
                </a:extLst>
              </a:tr>
              <a:tr h="437054">
                <a:tc>
                  <a:txBody>
                    <a:bodyPr/>
                    <a:lstStyle/>
                    <a:p>
                      <a:r>
                        <a:rPr lang="en-US"/>
                        <a:t>Abi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  <a:r>
                        <a:rPr lang="en-US" baseline="30000"/>
                        <a:t>nd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788922"/>
                  </a:ext>
                </a:extLst>
              </a:tr>
              <a:tr h="406562">
                <a:tc>
                  <a:txBody>
                    <a:bodyPr/>
                    <a:lstStyle/>
                    <a:p>
                      <a:r>
                        <a:rPr lang="en-US"/>
                        <a:t>Sula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  <a:r>
                        <a:rPr lang="en-US" baseline="30000"/>
                        <a:t>rd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493622"/>
                  </a:ext>
                </a:extLst>
              </a:tr>
              <a:tr h="508201">
                <a:tc>
                  <a:txBody>
                    <a:bodyPr/>
                    <a:lstStyle/>
                    <a:p>
                      <a:r>
                        <a:rPr lang="en-US"/>
                        <a:t>Asim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  <a:r>
                        <a:rPr lang="en-US" baseline="30000"/>
                        <a:t>th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376937"/>
                  </a:ext>
                </a:extLst>
              </a:tr>
              <a:tr h="482227">
                <a:tc>
                  <a:txBody>
                    <a:bodyPr/>
                    <a:lstStyle/>
                    <a:p>
                      <a:r>
                        <a:rPr lang="en-US"/>
                        <a:t>Gerardo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3456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43E53A-2BA3-08E3-F675-0BA2D9714368}"/>
              </a:ext>
            </a:extLst>
          </p:cNvPr>
          <p:cNvSpPr txBox="1"/>
          <p:nvPr/>
        </p:nvSpPr>
        <p:spPr>
          <a:xfrm>
            <a:off x="4828729" y="5437713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/>
              <a:t>*(Pre-test score + average growth for their quintile)</a:t>
            </a:r>
          </a:p>
        </p:txBody>
      </p:sp>
    </p:spTree>
    <p:extLst>
      <p:ext uri="{BB962C8B-B14F-4D97-AF65-F5344CB8AC3E}">
        <p14:creationId xmlns:p14="http://schemas.microsoft.com/office/powerpoint/2010/main" val="4284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2"/>
    </mc:Choice>
    <mc:Fallback xmlns="">
      <p:transition spd="slow" advTm="3774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E119C-EC6A-3C15-622F-56913B07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335E-178B-55A6-F035-3CB61843A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/>
              <a:t>BOY:</a:t>
            </a:r>
            <a:r>
              <a:rPr lang="en-US"/>
              <a:t> Beginning of the Year (First 6 weeks of the school year for semester-long courses. First 9 weeks for year-long courses.)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u="sng"/>
              <a:t>EOY:</a:t>
            </a:r>
            <a:r>
              <a:rPr lang="en-US"/>
              <a:t> End of the Year (Last 12 weeks of the school year/semester)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u="sng"/>
              <a:t>Quartile:</a:t>
            </a:r>
            <a:r>
              <a:rPr lang="en-US"/>
              <a:t> </a:t>
            </a:r>
            <a:r>
              <a:rPr lang="en-US">
                <a:solidFill>
                  <a:srgbClr val="202122"/>
                </a:solidFill>
              </a:rPr>
              <a:t>D</a:t>
            </a:r>
            <a:r>
              <a:rPr lang="en-US" b="0" i="0">
                <a:solidFill>
                  <a:srgbClr val="202122"/>
                </a:solidFill>
                <a:effectLst/>
              </a:rPr>
              <a:t>ivides the number of data points into four (4) parts</a:t>
            </a:r>
            <a:r>
              <a:rPr lang="en-US">
                <a:solidFill>
                  <a:srgbClr val="202122"/>
                </a:solidFill>
              </a:rPr>
              <a:t> </a:t>
            </a:r>
            <a:r>
              <a:rPr lang="en-US" b="0" i="0">
                <a:solidFill>
                  <a:srgbClr val="202122"/>
                </a:solidFill>
                <a:effectLst/>
              </a:rPr>
              <a:t>of more or less equal size</a:t>
            </a:r>
            <a:r>
              <a:rPr lang="en-US">
                <a:solidFill>
                  <a:srgbClr val="202122"/>
                </a:solidFill>
              </a:rPr>
              <a:t>.</a:t>
            </a:r>
          </a:p>
          <a:p>
            <a:pPr marL="0" indent="0">
              <a:buNone/>
            </a:pPr>
            <a:r>
              <a:rPr lang="en-US">
                <a:solidFill>
                  <a:srgbClr val="202122"/>
                </a:solidFill>
              </a:rPr>
              <a:t> </a:t>
            </a:r>
            <a:endParaRPr lang="en-US"/>
          </a:p>
          <a:p>
            <a:pPr marL="0" indent="0">
              <a:buNone/>
            </a:pPr>
            <a:r>
              <a:rPr lang="en-US" u="sng"/>
              <a:t>Quintile:</a:t>
            </a:r>
            <a:r>
              <a:rPr lang="en-US">
                <a:solidFill>
                  <a:srgbClr val="202122"/>
                </a:solidFill>
              </a:rPr>
              <a:t> D</a:t>
            </a:r>
            <a:r>
              <a:rPr lang="en-US" b="0" i="0">
                <a:solidFill>
                  <a:srgbClr val="202122"/>
                </a:solidFill>
                <a:effectLst/>
              </a:rPr>
              <a:t>ivides the number of data points into five (5) parts</a:t>
            </a:r>
            <a:r>
              <a:rPr lang="en-US">
                <a:solidFill>
                  <a:srgbClr val="202122"/>
                </a:solidFill>
              </a:rPr>
              <a:t> </a:t>
            </a:r>
            <a:r>
              <a:rPr lang="en-US" b="0" i="0">
                <a:solidFill>
                  <a:srgbClr val="202122"/>
                </a:solidFill>
                <a:effectLst/>
              </a:rPr>
              <a:t>of more or less equal size</a:t>
            </a:r>
            <a:r>
              <a:rPr lang="en-US">
                <a:solidFill>
                  <a:srgbClr val="202122"/>
                </a:solidFill>
              </a:rPr>
              <a:t>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4"/>
    </mc:Choice>
    <mc:Fallback xmlns="">
      <p:transition spd="slow" advTm="4626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F0DDA-45E3-9F37-4B49-47B0E60E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FAQ</a:t>
            </a:r>
            <a:r>
              <a:rPr lang="en-US" sz="10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F1D43-87C2-9C8C-2DB2-523F5A545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about high achieving students whose expected growth would be over 100%?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01198-932F-431E-3ACC-6FB7BFA9D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For high achieving students, to “maintain a high-level percent mastery” could work. </a:t>
            </a:r>
          </a:p>
          <a:p>
            <a:r>
              <a:rPr lang="en-US"/>
              <a:t>For example, if the quartile gain of 30% points would yield an expected growth score of 105%, an alternate expected growth score could be to maintain 90% proficiency or above.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5"/>
    </mc:Choice>
    <mc:Fallback xmlns="">
      <p:transition spd="slow" advTm="4454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832B-DCA9-A282-FB97-675B4996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Quartile/Quintile Growth Model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7FDF-1C87-1CEB-2953-557936357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43348-BD52-E1BD-E400-D533DEE2DC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Moderately easy to understand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A good fit for when students tend to perform at varying levels across groups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Can be applied to all groups regardless of starting point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Helpful if the district has MOY progress monitoring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74C21-AF01-6594-86BE-8F73EE49E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9D124-2468-36C6-ED3F-FCA9BDE5566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Does not assume the same amount of growth across groups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Does not provide a target at the beginning of the year to aim for as a goal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Will the district use average score or average growth for each quartile/quintile?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How will the district set growth for high achieving students?</a:t>
            </a:r>
          </a:p>
        </p:txBody>
      </p:sp>
    </p:spTree>
    <p:extLst>
      <p:ext uri="{BB962C8B-B14F-4D97-AF65-F5344CB8AC3E}">
        <p14:creationId xmlns:p14="http://schemas.microsoft.com/office/powerpoint/2010/main" val="25945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4"/>
    </mc:Choice>
    <mc:Fallback xmlns="">
      <p:transition spd="slow" advTm="5845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FBE-43EF-690B-1AEE-6646191F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Practice Opportunity #3</a:t>
            </a:r>
          </a:p>
        </p:txBody>
      </p:sp>
      <p:pic>
        <p:nvPicPr>
          <p:cNvPr id="5" name="Graphic 4" descr="Idea outline">
            <a:extLst>
              <a:ext uri="{FF2B5EF4-FFF2-40B4-BE49-F238E27FC236}">
                <a16:creationId xmlns:a16="http://schemas.microsoft.com/office/drawing/2014/main" id="{0054E751-63EC-FBA5-C90D-09D20B520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3770" y="2085639"/>
            <a:ext cx="2686722" cy="26867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ABEB5-305F-0E67-6837-76D02CD1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029" y="1397725"/>
            <a:ext cx="7387771" cy="511193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cs typeface="Calibri"/>
              </a:rPr>
              <a:t>Directions: Complete the following portion of the worksheet, </a:t>
            </a:r>
            <a:r>
              <a:rPr lang="en-US" sz="2800" i="1" dirty="0">
                <a:latin typeface="Calibri"/>
                <a:cs typeface="Calibri"/>
              </a:rPr>
              <a:t>Practice: Setting Expected Growth Targets</a:t>
            </a:r>
            <a:r>
              <a:rPr lang="en-US" sz="2800" dirty="0">
                <a:latin typeface="Calibri"/>
                <a:cs typeface="Calibri"/>
              </a:rPr>
              <a:t> located in the Google Drive folder for this presentation.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Quartile/ Quintile Model Based on Average Percent of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are the pros and cons of the Quartile/ Quintile Model?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8"/>
    </mc:Choice>
    <mc:Fallback xmlns="">
      <p:transition spd="slow" advTm="3093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B7EF-F8BA-6511-A478-BEC2C75594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Other/Different Individualized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4CD01-6EBE-8197-B55E-FBC36DBCB9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0"/>
    </mc:Choice>
    <mc:Fallback xmlns="">
      <p:transition spd="slow" advTm="809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7A72-1121-64EB-B69B-217EA16D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Other/Different Individualized Methods </a:t>
            </a:r>
            <a:r>
              <a:rPr lang="en-US" sz="1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C8E5-6206-0395-C3AE-92061DA16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Custom growth targets established for individual students based on their own unique history/data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for Special Education settings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8FADFF-3EAE-7D02-9F58-ED2794B26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70044" y="2088884"/>
            <a:ext cx="3206045" cy="32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8"/>
    </mc:Choice>
    <mc:Fallback xmlns="">
      <p:transition spd="slow" advTm="5761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5718-654D-397E-345D-45F59D03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Other/Different Individualized Methods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61BF3-915B-EADE-702A-28020C5CB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201807" cy="44490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Kirby is a student with multiple intensive needs. He is in the 9</a:t>
            </a:r>
            <a:r>
              <a:rPr lang="en-US" baseline="30000" dirty="0"/>
              <a:t>th</a:t>
            </a:r>
            <a:r>
              <a:rPr lang="en-US" dirty="0"/>
              <a:t> grade in a self-contained classroom with five other students who also have multiple intensive needs across a variety of areas. </a:t>
            </a:r>
          </a:p>
          <a:p>
            <a:pPr marL="0" indent="0">
              <a:buNone/>
            </a:pPr>
            <a:r>
              <a:rPr lang="en-US" dirty="0"/>
              <a:t>His teacher, Ms. Lopez reviewed previous data, including current and previous IEPs. She has collected observational data for Kirby during the first six weeks of school. </a:t>
            </a:r>
          </a:p>
          <a:p>
            <a:pPr marL="0" indent="0">
              <a:buNone/>
            </a:pPr>
            <a:r>
              <a:rPr lang="en-US" dirty="0"/>
              <a:t>Ms. Lopez set a literacy goal for Kirby of letter recognition of 20 out of 26 letters in the alphabet by the end of the year. Currently, Kirby recognizes only 4 letters in the alphabet.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15"/>
    </mc:Choice>
    <mc:Fallback xmlns="">
      <p:transition spd="slow" advTm="2831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17E0-25CA-8647-45FF-C826BB8C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Individualized Growth Model Example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73D0F-08E9-DBA9-EB87-3FF98DED0C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By the end of the year, Kirby is able to recognize 20 letters, and has moved ahead to some basic word recognition, being able to read 5 or 6 words including “cat” and “dog”</a:t>
            </a:r>
          </a:p>
          <a:p>
            <a:r>
              <a:rPr lang="en-US"/>
              <a:t>Kirby met his growth target.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325E3B-D1C7-E72C-D655-4BC270A9A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1009" y="2088603"/>
            <a:ext cx="3244465" cy="3244465"/>
          </a:xfrm>
        </p:spPr>
      </p:pic>
    </p:spTree>
    <p:extLst>
      <p:ext uri="{BB962C8B-B14F-4D97-AF65-F5344CB8AC3E}">
        <p14:creationId xmlns:p14="http://schemas.microsoft.com/office/powerpoint/2010/main" val="21747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8"/>
    </mc:Choice>
    <mc:Fallback xmlns="">
      <p:transition spd="slow" advTm="2213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C6AA-1E28-3951-1D14-75255D86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Other/Different Individualized Methods: Benefits &amp;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EF7B1-44A7-2867-B247-F90631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7FDBA-969C-B352-1885-9C109241F7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good fit for students with IEPs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Allows for different expectations of growth, based on student current and historical data (custom)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to all students regardless of baseline ability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D7660-6136-A906-8A4A-C7773015C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0CD77-AC78-7A11-A7E9-6744DEE32F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access to historical student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a high degree of familiarity with the student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be overly burdensome for large groups of students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18EDE-66D2-AF2B-F67B-9471CDEF5C23}"/>
              </a:ext>
            </a:extLst>
          </p:cNvPr>
          <p:cNvSpPr txBox="1"/>
          <p:nvPr/>
        </p:nvSpPr>
        <p:spPr>
          <a:xfrm>
            <a:off x="3198495" y="6306506"/>
            <a:ext cx="579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Link: </a:t>
            </a:r>
            <a:r>
              <a:rPr lang="en-US" i="1" dirty="0">
                <a:hlinkClick r:id="rId3"/>
              </a:rPr>
              <a:t>Individualized Growth Model for Special Education FAQ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38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1"/>
    </mc:Choice>
    <mc:Fallback xmlns="">
      <p:transition spd="slow" advTm="5973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20B1-8867-C46D-990C-F4EC9378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FDCEC3-AC54-9F61-400F-9663419B2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573421"/>
              </p:ext>
            </p:extLst>
          </p:nvPr>
        </p:nvGraphicFramePr>
        <p:xfrm>
          <a:off x="180473" y="278465"/>
          <a:ext cx="11887201" cy="7866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 descr="Link sample models for setting expected growth targets. ">
            <a:extLst>
              <a:ext uri="{FF2B5EF4-FFF2-40B4-BE49-F238E27FC236}">
                <a16:creationId xmlns:a16="http://schemas.microsoft.com/office/drawing/2014/main" id="{7682C6E9-47B5-912C-192D-536E6BCD139E}"/>
              </a:ext>
            </a:extLst>
          </p:cNvPr>
          <p:cNvGrpSpPr/>
          <p:nvPr/>
        </p:nvGrpSpPr>
        <p:grpSpPr>
          <a:xfrm>
            <a:off x="8644032" y="4748273"/>
            <a:ext cx="3547968" cy="1224795"/>
            <a:chOff x="4169616" y="4477560"/>
            <a:chExt cx="3547968" cy="12247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ACB4DB-8264-07D9-6799-FE2CFC7C4157}"/>
                </a:ext>
              </a:extLst>
            </p:cNvPr>
            <p:cNvSpPr/>
            <p:nvPr/>
          </p:nvSpPr>
          <p:spPr>
            <a:xfrm>
              <a:off x="4169616" y="4477560"/>
              <a:ext cx="3547968" cy="12247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E37A0B-67BF-B7D4-FB72-B06907ED0A01}"/>
                </a:ext>
              </a:extLst>
            </p:cNvPr>
            <p:cNvSpPr txBox="1"/>
            <p:nvPr/>
          </p:nvSpPr>
          <p:spPr>
            <a:xfrm>
              <a:off x="4169616" y="4477560"/>
              <a:ext cx="3547968" cy="1224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hlinkClick r:id="rId8"/>
                </a:rPr>
                <a:t>Sample Models for Setting Expected Growth Targets</a:t>
              </a:r>
              <a:endParaRPr lang="en-US" sz="1600" kern="1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F4676C-69EE-7E3D-C9CA-520711267561}"/>
              </a:ext>
            </a:extLst>
          </p:cNvPr>
          <p:cNvSpPr txBox="1"/>
          <p:nvPr/>
        </p:nvSpPr>
        <p:spPr>
          <a:xfrm>
            <a:off x="706000" y="6443670"/>
            <a:ext cx="102910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Want more practice with what you learned today? Complete the Student Growth Sample Data Set activity in Google Drive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7"/>
    </mc:Choice>
    <mc:Fallback xmlns="">
      <p:transition spd="slow" advTm="6200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031E-A069-1A0F-E555-0DBD2243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Visit the TIA Website for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E8B3-8FDA-939B-3D93-B09B28816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863184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Visit us at </a:t>
            </a:r>
            <a:r>
              <a:rPr lang="en-US">
                <a:hlinkClick r:id="rId3"/>
              </a:rPr>
              <a:t>tiatexas.org</a:t>
            </a:r>
            <a:r>
              <a:rPr lang="en-US"/>
              <a:t> to find the resources you need.</a:t>
            </a:r>
            <a:endParaRPr lang="en-US" dirty="0"/>
          </a:p>
          <a:p>
            <a:r>
              <a:rPr lang="en-US" sz="2000" dirty="0">
                <a:hlinkClick r:id="rId4"/>
              </a:rPr>
              <a:t>Building a Local Designation System</a:t>
            </a:r>
            <a:endParaRPr lang="en-US" sz="2000" dirty="0"/>
          </a:p>
          <a:p>
            <a:r>
              <a:rPr lang="en-US" sz="2000" dirty="0">
                <a:hlinkClick r:id="rId4"/>
              </a:rPr>
              <a:t>Sample TIA Implementation Calendar</a:t>
            </a:r>
            <a:endParaRPr lang="en-US" sz="2000" dirty="0"/>
          </a:p>
          <a:p>
            <a:r>
              <a:rPr lang="en-US" sz="2000" kern="1200" dirty="0">
                <a:hlinkClick r:id="rId5"/>
              </a:rPr>
              <a:t>Sample Models for Setting Expected Growth Targets</a:t>
            </a:r>
            <a:endParaRPr lang="en-US" sz="2000" kern="1200" dirty="0"/>
          </a:p>
          <a:p>
            <a:r>
              <a:rPr lang="en-US" sz="2000" dirty="0">
                <a:hlinkClick r:id="rId6"/>
              </a:rPr>
              <a:t>Overview of Pre-test/Post-test</a:t>
            </a:r>
            <a:endParaRPr lang="en-US" sz="2000" dirty="0"/>
          </a:p>
          <a:p>
            <a:r>
              <a:rPr lang="en-US" sz="2000" kern="1200" dirty="0">
                <a:hlinkClick r:id="rId7"/>
              </a:rPr>
              <a:t>Commonly Used Assessments for TIA</a:t>
            </a:r>
            <a:endParaRPr lang="en-US" sz="2000" dirty="0"/>
          </a:p>
          <a:p>
            <a:r>
              <a:rPr lang="en-US" sz="2000" dirty="0">
                <a:hlinkClick r:id="rId8"/>
              </a:rPr>
              <a:t>Individualized Student Growth Model for Special Education FAQ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Content Placeholder 5" descr="A stack of books on a desk.">
            <a:extLst>
              <a:ext uri="{FF2B5EF4-FFF2-40B4-BE49-F238E27FC236}">
                <a16:creationId xmlns:a16="http://schemas.microsoft.com/office/drawing/2014/main" id="{E8F196BE-840F-EAAA-EB6F-5BD814AAB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858" y="2005295"/>
            <a:ext cx="5181600" cy="3410973"/>
          </a:xfrm>
        </p:spPr>
      </p:pic>
    </p:spTree>
    <p:extLst>
      <p:ext uri="{BB962C8B-B14F-4D97-AF65-F5344CB8AC3E}">
        <p14:creationId xmlns:p14="http://schemas.microsoft.com/office/powerpoint/2010/main" val="26675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"/>
    </mc:Choice>
    <mc:Fallback xmlns="">
      <p:transition spd="slow" advTm="74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4225E-4D19-4CB8-9855-86332ED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Timeline for Setting Expected Growth Targets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A3301E-107C-D646-736D-1BB0FE8FF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1318" y="1695413"/>
            <a:ext cx="11374826" cy="2935660"/>
            <a:chOff x="401318" y="1695413"/>
            <a:chExt cx="11374826" cy="293566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72B1FB-3B28-3FC2-8442-C0AB6B835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48100" y="1695413"/>
              <a:ext cx="23280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DBE190-D904-EC02-3282-7842331D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1318" y="1695413"/>
              <a:ext cx="23280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47CBAE-7889-110C-E6CC-D5E4036AE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15857" y="1698219"/>
              <a:ext cx="2308641" cy="1776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D81D09-3D51-D7F0-1000-11D987B6D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395881" y="1695413"/>
              <a:ext cx="23280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E72B18-47CE-E0B9-9E00-7BDF9EA80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397720" y="1700666"/>
              <a:ext cx="2333475" cy="12348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CA58DE-A568-B158-C233-93FAC9C5A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03816" y="1695413"/>
              <a:ext cx="23280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C7D77-6E36-D77F-A419-B5A3E40CE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18355" y="1700667"/>
              <a:ext cx="2308641" cy="12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BB16551-D7CB-B150-A7D9-5A45E4039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46175" y="1700666"/>
              <a:ext cx="2328044" cy="1273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9C40CD-4C86-173B-9499-8C7C0F5F1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0"/>
              <a:endCxn id="69" idx="2"/>
            </p:cNvCxnSpPr>
            <p:nvPr/>
          </p:nvCxnSpPr>
          <p:spPr>
            <a:xfrm flipV="1">
              <a:off x="1562828" y="4079864"/>
              <a:ext cx="587" cy="55120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094D4D5-4736-35FC-4A49-4D9119E50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6" idx="0"/>
              <a:endCxn id="47" idx="2"/>
            </p:cNvCxnSpPr>
            <p:nvPr/>
          </p:nvCxnSpPr>
          <p:spPr>
            <a:xfrm flipH="1" flipV="1">
              <a:off x="4559903" y="4079865"/>
              <a:ext cx="18394" cy="50923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7B52917-2955-6DF1-6A96-4363598C4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8" idx="0"/>
              <a:endCxn id="79" idx="2"/>
            </p:cNvCxnSpPr>
            <p:nvPr/>
          </p:nvCxnSpPr>
          <p:spPr>
            <a:xfrm flipH="1" flipV="1">
              <a:off x="7582377" y="4086181"/>
              <a:ext cx="11389" cy="52725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38491CA-CBBB-75E3-F42D-293F7CA15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0" idx="0"/>
              <a:endCxn id="80" idx="2"/>
            </p:cNvCxnSpPr>
            <p:nvPr/>
          </p:nvCxnSpPr>
          <p:spPr>
            <a:xfrm flipH="1" flipV="1">
              <a:off x="10604852" y="4077195"/>
              <a:ext cx="4382" cy="53995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69ABE-70E2-B09A-D37C-FC0F3BF63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9393" y="5037629"/>
            <a:ext cx="1139521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533B50B-121C-069B-A079-F10C2D753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9423" y="4631073"/>
            <a:ext cx="766810" cy="7668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BFC14A-37B3-4A6D-2180-9D23FB8B6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4892" y="4589099"/>
            <a:ext cx="766810" cy="7668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4E83F7E-5E84-AC17-9DF5-4F0A98A31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10361" y="4613436"/>
            <a:ext cx="766810" cy="7668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833A3B5-62FA-0D01-7B9C-767ADE278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25829" y="4617149"/>
            <a:ext cx="766810" cy="7668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5E069CDF-7EA6-43C9-31BC-53B13B9C9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9172" y="4640728"/>
            <a:ext cx="645899" cy="645899"/>
          </a:xfrm>
          <a:prstGeom prst="rect">
            <a:avLst/>
          </a:prstGeom>
        </p:spPr>
      </p:pic>
      <p:pic>
        <p:nvPicPr>
          <p:cNvPr id="43" name="Graphic 42" descr="Diploma outline">
            <a:extLst>
              <a:ext uri="{FF2B5EF4-FFF2-40B4-BE49-F238E27FC236}">
                <a16:creationId xmlns:a16="http://schemas.microsoft.com/office/drawing/2014/main" id="{86FE606F-F4C6-0FA3-711F-78E99A56E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282779" y="4649554"/>
            <a:ext cx="622571" cy="645899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D698EF9-9AB7-C05E-2F06-9CE0C3BD0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3619" y="4649553"/>
            <a:ext cx="645899" cy="645899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7B16A05-4B18-47C8-7A03-35D5C4B2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613363" y="4581605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C97D25F-C2D6-5E72-16D0-7B7C3CF4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5713950" y="4602422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DC8530E-9A11-F0E2-06BB-B7D9228FA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8644300" y="4589099"/>
            <a:ext cx="914400" cy="9144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9F50354-00B5-D333-E9EE-B9F7378C780F}"/>
              </a:ext>
            </a:extLst>
          </p:cNvPr>
          <p:cNvSpPr txBox="1"/>
          <p:nvPr/>
        </p:nvSpPr>
        <p:spPr>
          <a:xfrm>
            <a:off x="399393" y="1875831"/>
            <a:ext cx="2328044" cy="220403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Determine &amp; share Pre-test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Share date for when EGT will be set for individual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Review assessments to be used for validity and reliability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40EBF8-1E71-646F-4D9B-5C536EEF17FE}"/>
              </a:ext>
            </a:extLst>
          </p:cNvPr>
          <p:cNvSpPr txBox="1"/>
          <p:nvPr/>
        </p:nvSpPr>
        <p:spPr>
          <a:xfrm>
            <a:off x="575121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August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5D2865-7ECB-07F8-50F8-E4A55CF86B4A}"/>
              </a:ext>
            </a:extLst>
          </p:cNvPr>
          <p:cNvSpPr txBox="1"/>
          <p:nvPr/>
        </p:nvSpPr>
        <p:spPr>
          <a:xfrm>
            <a:off x="3400625" y="1837888"/>
            <a:ext cx="2328044" cy="19619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pre-test in the first 9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 panose="020F0502020204030204" pitchFamily="34" charset="0"/>
                <a:cs typeface="Times New Roman" panose="02020603050405020304" pitchFamily="18" charset="0"/>
              </a:rPr>
              <a:t>Determine expected growth targets for individual students</a:t>
            </a:r>
            <a:r>
              <a:rPr lang="en-US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BEE132-D29E-BA54-5BCF-97306BB70E3A}"/>
              </a:ext>
            </a:extLst>
          </p:cNvPr>
          <p:cNvSpPr txBox="1"/>
          <p:nvPr/>
        </p:nvSpPr>
        <p:spPr>
          <a:xfrm>
            <a:off x="3616131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September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8EEF7A-163F-D623-CA97-27AC0CFE38AF}"/>
              </a:ext>
            </a:extLst>
          </p:cNvPr>
          <p:cNvSpPr txBox="1"/>
          <p:nvPr/>
        </p:nvSpPr>
        <p:spPr>
          <a:xfrm>
            <a:off x="6418355" y="1837889"/>
            <a:ext cx="2328044" cy="224829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Monitor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Populate eligible teacher effectiveness data when available</a:t>
            </a:r>
          </a:p>
          <a:p>
            <a:endParaRPr lang="en-US" sz="1400"/>
          </a:p>
          <a:p>
            <a:r>
              <a:rPr lang="en-US" sz="1400"/>
              <a:t>	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FB9F69-970D-7058-967D-388DC7DCF93D}"/>
              </a:ext>
            </a:extLst>
          </p:cNvPr>
          <p:cNvSpPr txBox="1"/>
          <p:nvPr/>
        </p:nvSpPr>
        <p:spPr>
          <a:xfrm>
            <a:off x="6576135" y="5567341"/>
            <a:ext cx="1975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Throughout the year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14890D-073A-5910-17BD-D3BAF02E5441}"/>
              </a:ext>
            </a:extLst>
          </p:cNvPr>
          <p:cNvSpPr txBox="1"/>
          <p:nvPr/>
        </p:nvSpPr>
        <p:spPr>
          <a:xfrm>
            <a:off x="9440830" y="1833239"/>
            <a:ext cx="2328044" cy="224395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Administer Post-test within the last 12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Determine if students hit their expected growth targets</a:t>
            </a:r>
          </a:p>
          <a:p>
            <a:r>
              <a:rPr lang="en-US" sz="1400"/>
              <a:t>	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63E3415-94B4-7F21-3ABC-2A3A6B733DFC}"/>
              </a:ext>
            </a:extLst>
          </p:cNvPr>
          <p:cNvSpPr txBox="1"/>
          <p:nvPr/>
        </p:nvSpPr>
        <p:spPr>
          <a:xfrm>
            <a:off x="9617145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End of Year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218185B7-9DF3-A44D-D769-7FF15538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9877" y="4686591"/>
            <a:ext cx="645899" cy="645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D066A4-5BDE-466E-FE06-F6ABF5A1612E}"/>
              </a:ext>
            </a:extLst>
          </p:cNvPr>
          <p:cNvSpPr txBox="1"/>
          <p:nvPr/>
        </p:nvSpPr>
        <p:spPr>
          <a:xfrm>
            <a:off x="3935896" y="6213672"/>
            <a:ext cx="380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13"/>
              </a:rPr>
              <a:t>Example TIA Implementation Calendar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1"/>
    </mc:Choice>
    <mc:Fallback xmlns="">
      <p:transition spd="slow" advTm="7213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4AAA-85EF-42D7-B9BB-434EF89B2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3A312DD-7092-0B63-3C4C-E3D96A97A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177" y="4050512"/>
            <a:ext cx="7116976" cy="757826"/>
          </a:xfrm>
        </p:spPr>
        <p:txBody>
          <a:bodyPr/>
          <a:lstStyle/>
          <a:p>
            <a:r>
              <a:rPr lang="en-US"/>
              <a:t>Contact us at TIA@TEA.Texas.gov</a:t>
            </a:r>
          </a:p>
        </p:txBody>
      </p:sp>
    </p:spTree>
    <p:extLst>
      <p:ext uri="{BB962C8B-B14F-4D97-AF65-F5344CB8AC3E}">
        <p14:creationId xmlns:p14="http://schemas.microsoft.com/office/powerpoint/2010/main" val="27403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2"/>
    </mc:Choice>
    <mc:Fallback xmlns="">
      <p:transition spd="slow" advTm="117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2F15-8203-F5E1-F501-37EB4D13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Expected Growth Targets </a:t>
            </a:r>
            <a:r>
              <a:rPr lang="en-US" sz="100"/>
              <a:t> 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5FAAD-7ECB-2763-3133-DA45473BA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Requirements: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D8806-65B5-9A98-BB87-E5193F0812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The assessment is valid and reliable</a:t>
            </a:r>
          </a:p>
          <a:p>
            <a:r>
              <a:rPr lang="en-US"/>
              <a:t>Targets include beginning of the year data or EOY data from the prior year</a:t>
            </a:r>
          </a:p>
          <a:p>
            <a:r>
              <a:rPr lang="en-US"/>
              <a:t>Set expected growth targets within </a:t>
            </a:r>
            <a:r>
              <a:rPr lang="en-US" u="sng"/>
              <a:t>the first nine weeks </a:t>
            </a:r>
            <a:r>
              <a:rPr lang="en-US"/>
              <a:t>of the school year (6 weeks for semester-long courses)</a:t>
            </a:r>
          </a:p>
          <a:p>
            <a:r>
              <a:rPr lang="en-US" b="1"/>
              <a:t>Targets are individualized</a:t>
            </a:r>
          </a:p>
          <a:p>
            <a:r>
              <a:rPr lang="en-US" b="1"/>
              <a:t>Targets are growth (not achievement)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75EAD-87C5-43C1-ABE9-F4E58FBEB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Best Practices: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32074-6CBB-6578-F24F-0AA974F4F8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Use multiple data points to determine expected growth. </a:t>
            </a:r>
          </a:p>
          <a:p>
            <a:r>
              <a:rPr lang="en-US"/>
              <a:t>Use EOY data from the prior Spring. </a:t>
            </a:r>
          </a:p>
          <a:p>
            <a:r>
              <a:rPr lang="en-US"/>
              <a:t>Determine end-of-year growth within the last 12 weeks of school</a:t>
            </a:r>
          </a:p>
          <a:p>
            <a:r>
              <a:rPr lang="en-US"/>
              <a:t>Run historical data through different models to see which one is the most accurate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1"/>
    </mc:Choice>
    <mc:Fallback xmlns="">
      <p:transition spd="slow" advTm="781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6269-9176-8531-7B1F-6FA6289B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50"/>
              <a:t>Key Takeaways: Setting Expected Growth Targets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179DB8-7704-634D-B300-BB44C1846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4117499"/>
            <a:ext cx="5181600" cy="1769005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Clear procedures for how expected growth targets will be set for each student growth measure the district is 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9028-BD7F-1988-6014-64289A521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4117499"/>
            <a:ext cx="5181600" cy="1769006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 growth target must be set at the individual student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7D86F7-DB30-8803-C725-70515E72A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56746" y="1737273"/>
            <a:ext cx="2267582" cy="226758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E85314C-E819-1ACA-4A6C-0B82590F5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1709" y="1529291"/>
            <a:ext cx="2683545" cy="26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8"/>
    </mc:Choice>
    <mc:Fallback xmlns="">
      <p:transition spd="slow" advTm="5905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AC5D-B968-0445-5EC7-A1DA182E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Frequently Asked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D366E-8BAE-7884-C2B5-A20A325FC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Which assessment should our district use to measure student growth?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3BDE-79DB-3BA1-A9BE-1EAAA1D9CD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6514"/>
            <a:ext cx="6589712" cy="515068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Start with a valid and reliable test that measures the content being taught and aligns to the standards of the course.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key question for any test (3</a:t>
            </a:r>
            <a:r>
              <a:rPr lang="en-US" baseline="3000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party or district created): </a:t>
            </a:r>
            <a:r>
              <a:rPr lang="en-US" i="1">
                <a:latin typeface="Calibri" panose="020F0502020204030204" pitchFamily="34" charset="0"/>
                <a:cs typeface="Calibri" panose="020F0502020204030204" pitchFamily="34" charset="0"/>
              </a:rPr>
              <a:t>Does the test assess the content and standards that the teacher is teaching?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6"/>
    </mc:Choice>
    <mc:Fallback xmlns="">
      <p:transition spd="slow" advTm="538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DBA8-0B63-27F7-F5DA-BFA2E2F4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Caution with Assessments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23FB61C-4BEE-6C10-8D82-2A119EDAE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2" y="1535167"/>
            <a:ext cx="764958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Carefully review alignment with assessments that are advertised as “K-12” in general.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Will the assessment truly measure teacher effectiveness in specialized courses like Astronomy or World History, or in advanced courses like English IV or  Calculus?</a:t>
            </a:r>
          </a:p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It is required that the assessment aligns to standards.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EE14D0AA-0102-9329-136B-7BBDF2515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8263467" y="2243667"/>
            <a:ext cx="2370666" cy="2370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47986-455E-928A-8851-8D9E87C5E84E}"/>
              </a:ext>
            </a:extLst>
          </p:cNvPr>
          <p:cNvSpPr txBox="1"/>
          <p:nvPr/>
        </p:nvSpPr>
        <p:spPr>
          <a:xfrm>
            <a:off x="3378200" y="6210201"/>
            <a:ext cx="645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>
                <a:solidFill>
                  <a:srgbClr val="D0380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Commonly Used Assessments to Measure Student Growth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9"/>
    </mc:Choice>
    <mc:Fallback xmlns="">
      <p:transition spd="slow" advTm="11619"/>
    </mc:Fallback>
  </mc:AlternateContent>
</p:sld>
</file>

<file path=ppt/theme/theme1.xml><?xml version="1.0" encoding="utf-8"?>
<a:theme xmlns:a="http://schemas.openxmlformats.org/drawingml/2006/main" name="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r and Other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CB2DC0153D0408D1CF651F2AD29DF" ma:contentTypeVersion="21" ma:contentTypeDescription="Create a new document." ma:contentTypeScope="" ma:versionID="cd56b9b2ea5aeb368c1ccc3532e41d3c">
  <xsd:schema xmlns:xsd="http://www.w3.org/2001/XMLSchema" xmlns:xs="http://www.w3.org/2001/XMLSchema" xmlns:p="http://schemas.microsoft.com/office/2006/metadata/properties" xmlns:ns2="55ad0659-6a5d-4092-b991-df82805f26a4" xmlns:ns3="4780d0d2-c080-455e-bee8-5b3382ef325a" xmlns:ns4="7509388a-dc3d-42e0-ad02-1f88cc25c44c" targetNamespace="http://schemas.microsoft.com/office/2006/metadata/properties" ma:root="true" ma:fieldsID="d832daec7ebb633f86101894346cf962" ns2:_="" ns3:_="" ns4:_="">
    <xsd:import namespace="55ad0659-6a5d-4092-b991-df82805f26a4"/>
    <xsd:import namespace="4780d0d2-c080-455e-bee8-5b3382ef325a"/>
    <xsd:import namespace="7509388a-dc3d-42e0-ad02-1f88cc25c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hotoTags" minOccurs="0"/>
                <xsd:element ref="ns2:MediaLengthInSeconds" minOccurs="0"/>
                <xsd:element ref="ns4:TaxCatchAll" minOccurs="0"/>
                <xsd:element ref="ns2:lcf76f155ced4ddcb4097134ff3c332f" minOccurs="0"/>
                <xsd:element ref="ns2:Owne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d0659-6a5d-4092-b991-df82805f26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PhotoTags" ma:index="20" nillable="true" ma:displayName="Photo Tags" ma:format="Dropdown" ma:internalName="PhotoTag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b7a77b5-e59d-49f3-97a2-3dde868db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wner" ma:index="25" nillable="true" ma:displayName="Owner" ma:description="Name of the person who owns the OP" ma:format="Dropdown" ma:internalName="Owner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0d0d2-c080-455e-bee8-5b3382ef32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9388a-dc3d-42e0-ad02-1f88cc25c44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dda7e6e-9532-4eac-be15-fb9b6964c0ff}" ma:internalName="TaxCatchAll" ma:showField="CatchAllData" ma:web="7509388a-dc3d-42e0-ad02-1f88cc25c4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otoTags xmlns="55ad0659-6a5d-4092-b991-df82805f26a4" xsi:nil="true"/>
    <TaxCatchAll xmlns="7509388a-dc3d-42e0-ad02-1f88cc25c44c" xsi:nil="true"/>
    <lcf76f155ced4ddcb4097134ff3c332f xmlns="55ad0659-6a5d-4092-b991-df82805f26a4">
      <Terms xmlns="http://schemas.microsoft.com/office/infopath/2007/PartnerControls"/>
    </lcf76f155ced4ddcb4097134ff3c332f>
    <Owner xmlns="55ad0659-6a5d-4092-b991-df82805f26a4" xsi:nil="true"/>
  </documentManagement>
</p:properties>
</file>

<file path=customXml/itemProps1.xml><?xml version="1.0" encoding="utf-8"?>
<ds:datastoreItem xmlns:ds="http://schemas.openxmlformats.org/officeDocument/2006/customXml" ds:itemID="{36D84B95-8B8A-4EB0-9E7A-4B6C1601D7C1}">
  <ds:schemaRefs>
    <ds:schemaRef ds:uri="4780d0d2-c080-455e-bee8-5b3382ef325a"/>
    <ds:schemaRef ds:uri="55ad0659-6a5d-4092-b991-df82805f26a4"/>
    <ds:schemaRef ds:uri="7509388a-dc3d-42e0-ad02-1f88cc25c4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DF452E-25EE-4D50-963E-DF52AB5F2D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471A95-C5BC-4FBB-9C8E-B99B67470492}">
  <ds:schemaRefs>
    <ds:schemaRef ds:uri="http://purl.org/dc/elements/1.1/"/>
    <ds:schemaRef ds:uri="http://schemas.openxmlformats.org/package/2006/metadata/core-properties"/>
    <ds:schemaRef ds:uri="4780d0d2-c080-455e-bee8-5b3382ef325a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509388a-dc3d-42e0-ad02-1f88cc25c44c"/>
    <ds:schemaRef ds:uri="55ad0659-6a5d-4092-b991-df82805f26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3201</Words>
  <Application>Microsoft Office PowerPoint</Application>
  <PresentationFormat>Widescreen</PresentationFormat>
  <Paragraphs>626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</vt:lpstr>
      <vt:lpstr>Open Sans</vt:lpstr>
      <vt:lpstr>Content Layouts</vt:lpstr>
      <vt:lpstr>Divider and Other Slides</vt:lpstr>
      <vt:lpstr>Title Slides</vt:lpstr>
      <vt:lpstr>Setting Expected Growth Targets</vt:lpstr>
      <vt:lpstr>Session Objectives</vt:lpstr>
      <vt:lpstr>Requirements and Best Practices</vt:lpstr>
      <vt:lpstr>Definitions</vt:lpstr>
      <vt:lpstr>Timeline for Setting Expected Growth Targets</vt:lpstr>
      <vt:lpstr>Setting Expected Growth Targets  .</vt:lpstr>
      <vt:lpstr>Key Takeaways: Setting Expected Growth Targets</vt:lpstr>
      <vt:lpstr>Frequently Asked Question</vt:lpstr>
      <vt:lpstr>Exercise Caution with Assessments</vt:lpstr>
      <vt:lpstr>Six Models to Consider</vt:lpstr>
      <vt:lpstr>Six Models to Consider .</vt:lpstr>
      <vt:lpstr>Graduated Percent Increase Model</vt:lpstr>
      <vt:lpstr>Graduated Percent Increase Growth Model</vt:lpstr>
      <vt:lpstr>Graduated Percent Increase Model: Percent Points</vt:lpstr>
      <vt:lpstr>Graduated Percent Increase Model Example: Percent Points</vt:lpstr>
      <vt:lpstr>Graduated Percent Increase Model Example: Percent of Growth</vt:lpstr>
      <vt:lpstr>Graduated Percent Increase Model  Benefits and Considerations</vt:lpstr>
      <vt:lpstr>Common Percent Growth for All  (Flat Rate)</vt:lpstr>
      <vt:lpstr>Common % or “Flat Rate” Growth Model</vt:lpstr>
      <vt:lpstr>Common % Flat Rate Growth Model Example</vt:lpstr>
      <vt:lpstr>Common % Flat Rate Growth Model</vt:lpstr>
      <vt:lpstr>Practice Opportunity #1</vt:lpstr>
      <vt:lpstr>District Average Percent Growth Model</vt:lpstr>
      <vt:lpstr>District Average Percent Growth Model  .</vt:lpstr>
      <vt:lpstr>District Average Percent Growth Example</vt:lpstr>
      <vt:lpstr>District Average Growth Model Example</vt:lpstr>
      <vt:lpstr>Tumbleweed ISD 2nd Grade Example</vt:lpstr>
      <vt:lpstr>District Average Percent Growth Model   .</vt:lpstr>
      <vt:lpstr>Gap Closure Model</vt:lpstr>
      <vt:lpstr>Gap Closure Growth Model</vt:lpstr>
      <vt:lpstr>Gap Closure Growth Example</vt:lpstr>
      <vt:lpstr>Gap Closure Example Table (Half the Gap) </vt:lpstr>
      <vt:lpstr>Gap Closure Example Table by 1/3</vt:lpstr>
      <vt:lpstr>Gap Closure Model Benefits and Considerations</vt:lpstr>
      <vt:lpstr>Practice Opportunity #2</vt:lpstr>
      <vt:lpstr>Quartile/Quintile</vt:lpstr>
      <vt:lpstr>Quartile/Quintile Growth Model</vt:lpstr>
      <vt:lpstr>Quartile/Quintile Growth Model Example</vt:lpstr>
      <vt:lpstr>Quartile/Quintile Growth Model Example.</vt:lpstr>
      <vt:lpstr>FAQ.</vt:lpstr>
      <vt:lpstr>Quartile/Quintile Growth Model Considerations</vt:lpstr>
      <vt:lpstr>Practice Opportunity #3</vt:lpstr>
      <vt:lpstr>Other/Different Individualized Methods</vt:lpstr>
      <vt:lpstr>Other/Different Individualized Methods .</vt:lpstr>
      <vt:lpstr>Other/Different Individualized Methods Example</vt:lpstr>
      <vt:lpstr>Individualized Growth Model Example cont. </vt:lpstr>
      <vt:lpstr>Other/Different Individualized Methods: Benefits &amp; Considerations</vt:lpstr>
      <vt:lpstr>Next Steps</vt:lpstr>
      <vt:lpstr>Visit the TIA Website for Resources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Richie, Amy</dc:creator>
  <cp:lastModifiedBy>Ghafoor, Frank</cp:lastModifiedBy>
  <cp:revision>2</cp:revision>
  <dcterms:created xsi:type="dcterms:W3CDTF">2022-02-16T22:06:39Z</dcterms:created>
  <dcterms:modified xsi:type="dcterms:W3CDTF">2023-11-13T21:20:42Z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0x0101001B8CB2DC0153D0408D1CF651F2AD29DF</vt:lpwstr>
  </property>
  <property fmtid="{D5CDD505-2E9C-101B-9397-08002B2CF9AE}" pid="3" name="MediaServiceImageTags">
    <vt:lpwstr/>
  </property>
</Properties>
</file>