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66" r:id="rId5"/>
    <p:sldId id="2472" r:id="rId6"/>
    <p:sldId id="2439" r:id="rId7"/>
    <p:sldId id="5280" r:id="rId8"/>
    <p:sldId id="5281" r:id="rId9"/>
    <p:sldId id="2473" r:id="rId10"/>
    <p:sldId id="5282" r:id="rId11"/>
    <p:sldId id="5284" r:id="rId12"/>
    <p:sldId id="5285" r:id="rId13"/>
    <p:sldId id="2446" r:id="rId14"/>
    <p:sldId id="5287" r:id="rId15"/>
    <p:sldId id="5289" r:id="rId16"/>
    <p:sldId id="5288" r:id="rId17"/>
    <p:sldId id="5290" r:id="rId18"/>
    <p:sldId id="5286" r:id="rId19"/>
    <p:sldId id="5291" r:id="rId20"/>
    <p:sldId id="2445" r:id="rId21"/>
    <p:sldId id="2447" r:id="rId22"/>
    <p:sldId id="2448" r:id="rId23"/>
    <p:sldId id="2449" r:id="rId24"/>
    <p:sldId id="2450" r:id="rId25"/>
    <p:sldId id="5301" r:id="rId26"/>
    <p:sldId id="2451" r:id="rId27"/>
    <p:sldId id="2452" r:id="rId28"/>
    <p:sldId id="2453" r:id="rId29"/>
    <p:sldId id="2454" r:id="rId30"/>
    <p:sldId id="5292" r:id="rId31"/>
    <p:sldId id="5294" r:id="rId32"/>
    <p:sldId id="5295" r:id="rId33"/>
    <p:sldId id="2457" r:id="rId34"/>
    <p:sldId id="5298" r:id="rId35"/>
    <p:sldId id="2458" r:id="rId36"/>
    <p:sldId id="5296" r:id="rId37"/>
    <p:sldId id="5297" r:id="rId38"/>
    <p:sldId id="5278" r:id="rId39"/>
    <p:sldId id="2459" r:id="rId40"/>
    <p:sldId id="2460" r:id="rId41"/>
    <p:sldId id="2461" r:id="rId42"/>
    <p:sldId id="2462" r:id="rId43"/>
    <p:sldId id="2465" r:id="rId44"/>
    <p:sldId id="2464" r:id="rId45"/>
    <p:sldId id="2466" r:id="rId46"/>
    <p:sldId id="2467" r:id="rId47"/>
    <p:sldId id="2468" r:id="rId48"/>
    <p:sldId id="2469" r:id="rId49"/>
    <p:sldId id="26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630687-2B0A-D77E-91FF-3508920AE586}" name="Richie, Amy" initials="RA" userId="S::Amy.Richie@tea.texas.gov::81f3b60b-737f-45a9-a055-eebb99fdddb1" providerId="AD"/>
  <p188:author id="{8BBDD9AA-98E6-8A4B-0722-083DF25FF758}" name="Bethany, Torrie" initials="BT" userId="S::Torrie.Bethany@tea.texas.gov::ab5716a5-b46d-4d08-9e07-c23e2d663b6f" providerId="AD"/>
  <p188:author id="{507F60C1-5D1A-603D-8804-DF0A296C9F57}" name="Wu, Grace" initials="WG" userId="S::grace.wu@tea.texas.gov::1b27f835-14b0-4426-86b7-e9874ce7d0d5" providerId="AD"/>
  <p188:author id="{87C289D8-3B7B-0EB9-3915-D974AA7A0BE2}" name="McCorquodale, Theresa" initials="MT" userId="S::Theresa.McCorquodale@tea.texas.gov::037d1548-3d91-4cff-b8fb-b2d2a702fd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5CEC0"/>
    <a:srgbClr val="00A69B"/>
    <a:srgbClr val="0D6CB9"/>
    <a:srgbClr val="242424"/>
    <a:srgbClr val="8B8B8B"/>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7C99F-5A49-4E14-A7D1-420796F0918C}" v="776" dt="2022-02-17T19:54:35.176"/>
    <p1510:client id="{C95F7130-7D40-48C8-8CCF-6716F2415159}" v="26" dt="2022-02-17T18:34:48.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5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C8431-96D3-465C-970B-44EA9CAD7D38}"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BD0C7-C5A9-4B82-B0C3-F96D4432261C}" type="slidenum">
              <a:rPr lang="en-US" smtClean="0"/>
              <a:t>‹#›</a:t>
            </a:fld>
            <a:endParaRPr lang="en-US"/>
          </a:p>
        </p:txBody>
      </p:sp>
    </p:spTree>
    <p:extLst>
      <p:ext uri="{BB962C8B-B14F-4D97-AF65-F5344CB8AC3E}">
        <p14:creationId xmlns:p14="http://schemas.microsoft.com/office/powerpoint/2010/main" val="416699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3BD0C7-C5A9-4B82-B0C3-F96D4432261C}" type="slidenum">
              <a:rPr lang="en-US" smtClean="0"/>
              <a:t>1</a:t>
            </a:fld>
            <a:endParaRPr lang="en-US"/>
          </a:p>
        </p:txBody>
      </p:sp>
    </p:spTree>
    <p:extLst>
      <p:ext uri="{BB962C8B-B14F-4D97-AF65-F5344CB8AC3E}">
        <p14:creationId xmlns:p14="http://schemas.microsoft.com/office/powerpoint/2010/main" val="228829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10</a:t>
            </a:fld>
            <a:endParaRPr lang="en-US"/>
          </a:p>
        </p:txBody>
      </p:sp>
    </p:spTree>
    <p:extLst>
      <p:ext uri="{BB962C8B-B14F-4D97-AF65-F5344CB8AC3E}">
        <p14:creationId xmlns:p14="http://schemas.microsoft.com/office/powerpoint/2010/main" val="249483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11</a:t>
            </a:fld>
            <a:endParaRPr lang="en-US"/>
          </a:p>
        </p:txBody>
      </p:sp>
    </p:spTree>
    <p:extLst>
      <p:ext uri="{BB962C8B-B14F-4D97-AF65-F5344CB8AC3E}">
        <p14:creationId xmlns:p14="http://schemas.microsoft.com/office/powerpoint/2010/main" val="186029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12</a:t>
            </a:fld>
            <a:endParaRPr lang="en-US"/>
          </a:p>
        </p:txBody>
      </p:sp>
    </p:spTree>
    <p:extLst>
      <p:ext uri="{BB962C8B-B14F-4D97-AF65-F5344CB8AC3E}">
        <p14:creationId xmlns:p14="http://schemas.microsoft.com/office/powerpoint/2010/main" val="1729624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13</a:t>
            </a:fld>
            <a:endParaRPr lang="en-US"/>
          </a:p>
        </p:txBody>
      </p:sp>
    </p:spTree>
    <p:extLst>
      <p:ext uri="{BB962C8B-B14F-4D97-AF65-F5344CB8AC3E}">
        <p14:creationId xmlns:p14="http://schemas.microsoft.com/office/powerpoint/2010/main" val="340601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14</a:t>
            </a:fld>
            <a:endParaRPr lang="en-US"/>
          </a:p>
        </p:txBody>
      </p:sp>
    </p:spTree>
    <p:extLst>
      <p:ext uri="{BB962C8B-B14F-4D97-AF65-F5344CB8AC3E}">
        <p14:creationId xmlns:p14="http://schemas.microsoft.com/office/powerpoint/2010/main" val="278452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15</a:t>
            </a:fld>
            <a:endParaRPr lang="en-US"/>
          </a:p>
        </p:txBody>
      </p:sp>
    </p:spTree>
    <p:extLst>
      <p:ext uri="{BB962C8B-B14F-4D97-AF65-F5344CB8AC3E}">
        <p14:creationId xmlns:p14="http://schemas.microsoft.com/office/powerpoint/2010/main" val="417569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16</a:t>
            </a:fld>
            <a:endParaRPr lang="en-US"/>
          </a:p>
        </p:txBody>
      </p:sp>
    </p:spTree>
    <p:extLst>
      <p:ext uri="{BB962C8B-B14F-4D97-AF65-F5344CB8AC3E}">
        <p14:creationId xmlns:p14="http://schemas.microsoft.com/office/powerpoint/2010/main" val="312823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17</a:t>
            </a:fld>
            <a:endParaRPr lang="en-US"/>
          </a:p>
        </p:txBody>
      </p:sp>
    </p:spTree>
    <p:extLst>
      <p:ext uri="{BB962C8B-B14F-4D97-AF65-F5344CB8AC3E}">
        <p14:creationId xmlns:p14="http://schemas.microsoft.com/office/powerpoint/2010/main" val="64973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18</a:t>
            </a:fld>
            <a:endParaRPr lang="en-US"/>
          </a:p>
        </p:txBody>
      </p:sp>
    </p:spTree>
    <p:extLst>
      <p:ext uri="{BB962C8B-B14F-4D97-AF65-F5344CB8AC3E}">
        <p14:creationId xmlns:p14="http://schemas.microsoft.com/office/powerpoint/2010/main" val="18660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19</a:t>
            </a:fld>
            <a:endParaRPr lang="en-US"/>
          </a:p>
        </p:txBody>
      </p:sp>
    </p:spTree>
    <p:extLst>
      <p:ext uri="{BB962C8B-B14F-4D97-AF65-F5344CB8AC3E}">
        <p14:creationId xmlns:p14="http://schemas.microsoft.com/office/powerpoint/2010/main" val="64419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a:t>
            </a:fld>
            <a:endParaRPr lang="en-US"/>
          </a:p>
        </p:txBody>
      </p:sp>
    </p:spTree>
    <p:extLst>
      <p:ext uri="{BB962C8B-B14F-4D97-AF65-F5344CB8AC3E}">
        <p14:creationId xmlns:p14="http://schemas.microsoft.com/office/powerpoint/2010/main" val="804753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20</a:t>
            </a:fld>
            <a:endParaRPr lang="en-US"/>
          </a:p>
        </p:txBody>
      </p:sp>
    </p:spTree>
    <p:extLst>
      <p:ext uri="{BB962C8B-B14F-4D97-AF65-F5344CB8AC3E}">
        <p14:creationId xmlns:p14="http://schemas.microsoft.com/office/powerpoint/2010/main" val="93143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21</a:t>
            </a:fld>
            <a:endParaRPr lang="en-US"/>
          </a:p>
        </p:txBody>
      </p:sp>
    </p:spTree>
    <p:extLst>
      <p:ext uri="{BB962C8B-B14F-4D97-AF65-F5344CB8AC3E}">
        <p14:creationId xmlns:p14="http://schemas.microsoft.com/office/powerpoint/2010/main" val="3149430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23</a:t>
            </a:fld>
            <a:endParaRPr lang="en-US"/>
          </a:p>
        </p:txBody>
      </p:sp>
    </p:spTree>
    <p:extLst>
      <p:ext uri="{BB962C8B-B14F-4D97-AF65-F5344CB8AC3E}">
        <p14:creationId xmlns:p14="http://schemas.microsoft.com/office/powerpoint/2010/main" val="70112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24</a:t>
            </a:fld>
            <a:endParaRPr lang="en-US"/>
          </a:p>
        </p:txBody>
      </p:sp>
    </p:spTree>
    <p:extLst>
      <p:ext uri="{BB962C8B-B14F-4D97-AF65-F5344CB8AC3E}">
        <p14:creationId xmlns:p14="http://schemas.microsoft.com/office/powerpoint/2010/main" val="2419338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25</a:t>
            </a:fld>
            <a:endParaRPr lang="en-US"/>
          </a:p>
        </p:txBody>
      </p:sp>
    </p:spTree>
    <p:extLst>
      <p:ext uri="{BB962C8B-B14F-4D97-AF65-F5344CB8AC3E}">
        <p14:creationId xmlns:p14="http://schemas.microsoft.com/office/powerpoint/2010/main" val="346999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26</a:t>
            </a:fld>
            <a:endParaRPr lang="en-US"/>
          </a:p>
        </p:txBody>
      </p:sp>
    </p:spTree>
    <p:extLst>
      <p:ext uri="{BB962C8B-B14F-4D97-AF65-F5344CB8AC3E}">
        <p14:creationId xmlns:p14="http://schemas.microsoft.com/office/powerpoint/2010/main" val="2541835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27</a:t>
            </a:fld>
            <a:endParaRPr lang="en-US"/>
          </a:p>
        </p:txBody>
      </p:sp>
    </p:spTree>
    <p:extLst>
      <p:ext uri="{BB962C8B-B14F-4D97-AF65-F5344CB8AC3E}">
        <p14:creationId xmlns:p14="http://schemas.microsoft.com/office/powerpoint/2010/main" val="79976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793BD0C7-C5A9-4B82-B0C3-F96D4432261C}" type="slidenum">
              <a:rPr lang="en-US" smtClean="0"/>
              <a:t>28</a:t>
            </a:fld>
            <a:endParaRPr lang="en-US"/>
          </a:p>
        </p:txBody>
      </p:sp>
    </p:spTree>
    <p:extLst>
      <p:ext uri="{BB962C8B-B14F-4D97-AF65-F5344CB8AC3E}">
        <p14:creationId xmlns:p14="http://schemas.microsoft.com/office/powerpoint/2010/main" val="278583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29</a:t>
            </a:fld>
            <a:endParaRPr lang="en-US"/>
          </a:p>
        </p:txBody>
      </p:sp>
    </p:spTree>
    <p:extLst>
      <p:ext uri="{BB962C8B-B14F-4D97-AF65-F5344CB8AC3E}">
        <p14:creationId xmlns:p14="http://schemas.microsoft.com/office/powerpoint/2010/main" val="3478796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30</a:t>
            </a:fld>
            <a:endParaRPr lang="en-US"/>
          </a:p>
        </p:txBody>
      </p:sp>
    </p:spTree>
    <p:extLst>
      <p:ext uri="{BB962C8B-B14F-4D97-AF65-F5344CB8AC3E}">
        <p14:creationId xmlns:p14="http://schemas.microsoft.com/office/powerpoint/2010/main" val="77927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a:t>
            </a:fld>
            <a:endParaRPr lang="en-US"/>
          </a:p>
        </p:txBody>
      </p:sp>
    </p:spTree>
    <p:extLst>
      <p:ext uri="{BB962C8B-B14F-4D97-AF65-F5344CB8AC3E}">
        <p14:creationId xmlns:p14="http://schemas.microsoft.com/office/powerpoint/2010/main" val="1963222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31</a:t>
            </a:fld>
            <a:endParaRPr lang="en-US"/>
          </a:p>
        </p:txBody>
      </p:sp>
    </p:spTree>
    <p:extLst>
      <p:ext uri="{BB962C8B-B14F-4D97-AF65-F5344CB8AC3E}">
        <p14:creationId xmlns:p14="http://schemas.microsoft.com/office/powerpoint/2010/main" val="2177828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32</a:t>
            </a:fld>
            <a:endParaRPr lang="en-US"/>
          </a:p>
        </p:txBody>
      </p:sp>
    </p:spTree>
    <p:extLst>
      <p:ext uri="{BB962C8B-B14F-4D97-AF65-F5344CB8AC3E}">
        <p14:creationId xmlns:p14="http://schemas.microsoft.com/office/powerpoint/2010/main" val="1476993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33</a:t>
            </a:fld>
            <a:endParaRPr lang="en-US"/>
          </a:p>
        </p:txBody>
      </p:sp>
    </p:spTree>
    <p:extLst>
      <p:ext uri="{BB962C8B-B14F-4D97-AF65-F5344CB8AC3E}">
        <p14:creationId xmlns:p14="http://schemas.microsoft.com/office/powerpoint/2010/main" val="273603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34</a:t>
            </a:fld>
            <a:endParaRPr lang="en-US"/>
          </a:p>
        </p:txBody>
      </p:sp>
    </p:spTree>
    <p:extLst>
      <p:ext uri="{BB962C8B-B14F-4D97-AF65-F5344CB8AC3E}">
        <p14:creationId xmlns:p14="http://schemas.microsoft.com/office/powerpoint/2010/main" val="1727822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BD0C7-C5A9-4B82-B0C3-F96D44322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96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TX KEA also has Benchmark cut points. There are three levels, “Needs Support”, “Monitor” and “On Track”. You can download the TX KEA benchmarks using the link on this slide.</a:t>
            </a:r>
          </a:p>
        </p:txBody>
      </p:sp>
      <p:sp>
        <p:nvSpPr>
          <p:cNvPr id="4" name="Slide Number Placeholder 3"/>
          <p:cNvSpPr>
            <a:spLocks noGrp="1"/>
          </p:cNvSpPr>
          <p:nvPr>
            <p:ph type="sldNum" sz="quarter" idx="5"/>
          </p:nvPr>
        </p:nvSpPr>
        <p:spPr/>
        <p:txBody>
          <a:bodyPr/>
          <a:lstStyle/>
          <a:p>
            <a:fld id="{793BD0C7-C5A9-4B82-B0C3-F96D4432261C}" type="slidenum">
              <a:rPr lang="en-US" smtClean="0"/>
              <a:t>36</a:t>
            </a:fld>
            <a:endParaRPr lang="en-US"/>
          </a:p>
        </p:txBody>
      </p:sp>
    </p:spTree>
    <p:extLst>
      <p:ext uri="{BB962C8B-B14F-4D97-AF65-F5344CB8AC3E}">
        <p14:creationId xmlns:p14="http://schemas.microsoft.com/office/powerpoint/2010/main" val="4097108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37</a:t>
            </a:fld>
            <a:endParaRPr lang="en-US"/>
          </a:p>
        </p:txBody>
      </p:sp>
    </p:spTree>
    <p:extLst>
      <p:ext uri="{BB962C8B-B14F-4D97-AF65-F5344CB8AC3E}">
        <p14:creationId xmlns:p14="http://schemas.microsoft.com/office/powerpoint/2010/main" val="879081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38</a:t>
            </a:fld>
            <a:endParaRPr lang="en-US"/>
          </a:p>
        </p:txBody>
      </p:sp>
    </p:spTree>
    <p:extLst>
      <p:ext uri="{BB962C8B-B14F-4D97-AF65-F5344CB8AC3E}">
        <p14:creationId xmlns:p14="http://schemas.microsoft.com/office/powerpoint/2010/main" val="2108230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39</a:t>
            </a:fld>
            <a:endParaRPr lang="en-US"/>
          </a:p>
        </p:txBody>
      </p:sp>
    </p:spTree>
    <p:extLst>
      <p:ext uri="{BB962C8B-B14F-4D97-AF65-F5344CB8AC3E}">
        <p14:creationId xmlns:p14="http://schemas.microsoft.com/office/powerpoint/2010/main" val="712187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40</a:t>
            </a:fld>
            <a:endParaRPr lang="en-US"/>
          </a:p>
        </p:txBody>
      </p:sp>
    </p:spTree>
    <p:extLst>
      <p:ext uri="{BB962C8B-B14F-4D97-AF65-F5344CB8AC3E}">
        <p14:creationId xmlns:p14="http://schemas.microsoft.com/office/powerpoint/2010/main" val="252731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a:t>
            </a:fld>
            <a:endParaRPr lang="en-US"/>
          </a:p>
        </p:txBody>
      </p:sp>
    </p:spTree>
    <p:extLst>
      <p:ext uri="{BB962C8B-B14F-4D97-AF65-F5344CB8AC3E}">
        <p14:creationId xmlns:p14="http://schemas.microsoft.com/office/powerpoint/2010/main" val="2055707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41</a:t>
            </a:fld>
            <a:endParaRPr lang="en-US"/>
          </a:p>
        </p:txBody>
      </p:sp>
    </p:spTree>
    <p:extLst>
      <p:ext uri="{BB962C8B-B14F-4D97-AF65-F5344CB8AC3E}">
        <p14:creationId xmlns:p14="http://schemas.microsoft.com/office/powerpoint/2010/main" val="274801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42</a:t>
            </a:fld>
            <a:endParaRPr lang="en-US"/>
          </a:p>
        </p:txBody>
      </p:sp>
    </p:spTree>
    <p:extLst>
      <p:ext uri="{BB962C8B-B14F-4D97-AF65-F5344CB8AC3E}">
        <p14:creationId xmlns:p14="http://schemas.microsoft.com/office/powerpoint/2010/main" val="3946699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43</a:t>
            </a:fld>
            <a:endParaRPr lang="en-US"/>
          </a:p>
        </p:txBody>
      </p:sp>
    </p:spTree>
    <p:extLst>
      <p:ext uri="{BB962C8B-B14F-4D97-AF65-F5344CB8AC3E}">
        <p14:creationId xmlns:p14="http://schemas.microsoft.com/office/powerpoint/2010/main" val="1882558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44</a:t>
            </a:fld>
            <a:endParaRPr lang="en-US"/>
          </a:p>
        </p:txBody>
      </p:sp>
    </p:spTree>
    <p:extLst>
      <p:ext uri="{BB962C8B-B14F-4D97-AF65-F5344CB8AC3E}">
        <p14:creationId xmlns:p14="http://schemas.microsoft.com/office/powerpoint/2010/main" val="1206627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45</a:t>
            </a:fld>
            <a:endParaRPr lang="en-US"/>
          </a:p>
        </p:txBody>
      </p:sp>
    </p:spTree>
    <p:extLst>
      <p:ext uri="{BB962C8B-B14F-4D97-AF65-F5344CB8AC3E}">
        <p14:creationId xmlns:p14="http://schemas.microsoft.com/office/powerpoint/2010/main" val="3538921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46</a:t>
            </a:fld>
            <a:endParaRPr lang="en-US"/>
          </a:p>
        </p:txBody>
      </p:sp>
    </p:spTree>
    <p:extLst>
      <p:ext uri="{BB962C8B-B14F-4D97-AF65-F5344CB8AC3E}">
        <p14:creationId xmlns:p14="http://schemas.microsoft.com/office/powerpoint/2010/main" val="391448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5</a:t>
            </a:fld>
            <a:endParaRPr lang="en-US"/>
          </a:p>
        </p:txBody>
      </p:sp>
    </p:spTree>
    <p:extLst>
      <p:ext uri="{BB962C8B-B14F-4D97-AF65-F5344CB8AC3E}">
        <p14:creationId xmlns:p14="http://schemas.microsoft.com/office/powerpoint/2010/main" val="342151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BD0C7-C5A9-4B82-B0C3-F96D443226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02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7</a:t>
            </a:fld>
            <a:endParaRPr lang="en-US"/>
          </a:p>
        </p:txBody>
      </p:sp>
    </p:spTree>
    <p:extLst>
      <p:ext uri="{BB962C8B-B14F-4D97-AF65-F5344CB8AC3E}">
        <p14:creationId xmlns:p14="http://schemas.microsoft.com/office/powerpoint/2010/main" val="327023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8</a:t>
            </a:fld>
            <a:endParaRPr lang="en-US"/>
          </a:p>
        </p:txBody>
      </p:sp>
    </p:spTree>
    <p:extLst>
      <p:ext uri="{BB962C8B-B14F-4D97-AF65-F5344CB8AC3E}">
        <p14:creationId xmlns:p14="http://schemas.microsoft.com/office/powerpoint/2010/main" val="83025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BD0C7-C5A9-4B82-B0C3-F96D4432261C}" type="slidenum">
              <a:rPr lang="en-US" smtClean="0"/>
              <a:t>9</a:t>
            </a:fld>
            <a:endParaRPr lang="en-US"/>
          </a:p>
        </p:txBody>
      </p:sp>
    </p:spTree>
    <p:extLst>
      <p:ext uri="{BB962C8B-B14F-4D97-AF65-F5344CB8AC3E}">
        <p14:creationId xmlns:p14="http://schemas.microsoft.com/office/powerpoint/2010/main" val="372874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F445B-07DB-4138-A918-F32D25085368}"/>
              </a:ext>
            </a:extLst>
          </p:cNvPr>
          <p:cNvSpPr>
            <a:spLocks noGrp="1"/>
          </p:cNvSpPr>
          <p:nvPr>
            <p:ph type="title"/>
          </p:nvPr>
        </p:nvSpPr>
        <p:spPr>
          <a:xfrm>
            <a:off x="438149" y="1319645"/>
            <a:ext cx="8620125" cy="2487901"/>
          </a:xfrm>
        </p:spPr>
        <p:txBody>
          <a:bodyPr anchor="b">
            <a:normAutofit/>
          </a:bodyPr>
          <a:lstStyle>
            <a:lvl1pP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438149" y="4286249"/>
            <a:ext cx="8620125" cy="752475"/>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373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3" y="365125"/>
            <a:ext cx="10300945"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a:xfrm>
            <a:off x="1376702" y="6350000"/>
            <a:ext cx="1499847" cy="365125"/>
          </a:xfrm>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a:xfrm>
            <a:off x="9315450" y="6356350"/>
            <a:ext cx="2362198" cy="365125"/>
          </a:xfrm>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
        <p:nvSpPr>
          <p:cNvPr id="8" name="Text Placeholder 7">
            <a:extLst>
              <a:ext uri="{FF2B5EF4-FFF2-40B4-BE49-F238E27FC236}">
                <a16:creationId xmlns:a16="http://schemas.microsoft.com/office/drawing/2014/main" id="{B200D485-DC26-4590-94B5-5B1A976E0003}"/>
              </a:ext>
            </a:extLst>
          </p:cNvPr>
          <p:cNvSpPr>
            <a:spLocks noGrp="1"/>
          </p:cNvSpPr>
          <p:nvPr>
            <p:ph type="body" sz="quarter" idx="13"/>
          </p:nvPr>
        </p:nvSpPr>
        <p:spPr>
          <a:xfrm>
            <a:off x="1376363" y="1825625"/>
            <a:ext cx="10301287" cy="3598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89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3" y="365125"/>
            <a:ext cx="10300945"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a:xfrm>
            <a:off x="1376704" y="6350000"/>
            <a:ext cx="1499846" cy="365125"/>
          </a:xfrm>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a:xfrm>
            <a:off x="9315450" y="6356350"/>
            <a:ext cx="2362200" cy="365125"/>
          </a:xfrm>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
        <p:nvSpPr>
          <p:cNvPr id="8" name="Text Placeholder 7">
            <a:extLst>
              <a:ext uri="{FF2B5EF4-FFF2-40B4-BE49-F238E27FC236}">
                <a16:creationId xmlns:a16="http://schemas.microsoft.com/office/drawing/2014/main" id="{A28E77CF-4B1D-44EE-BBA2-A14E81FA989C}"/>
              </a:ext>
            </a:extLst>
          </p:cNvPr>
          <p:cNvSpPr>
            <a:spLocks noGrp="1"/>
          </p:cNvSpPr>
          <p:nvPr>
            <p:ph type="body" sz="quarter" idx="13"/>
          </p:nvPr>
        </p:nvSpPr>
        <p:spPr>
          <a:xfrm>
            <a:off x="1376363" y="1825625"/>
            <a:ext cx="10301287" cy="358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848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 and Answ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B42281-2976-4005-B8B8-D4B04CE00E7D}"/>
              </a:ext>
            </a:extLst>
          </p:cNvPr>
          <p:cNvSpPr>
            <a:spLocks noGrp="1"/>
          </p:cNvSpPr>
          <p:nvPr>
            <p:ph type="title" hasCustomPrompt="1"/>
          </p:nvPr>
        </p:nvSpPr>
        <p:spPr>
          <a:xfrm>
            <a:off x="420341" y="215520"/>
            <a:ext cx="11439871" cy="1074462"/>
          </a:xfrm>
        </p:spPr>
        <p:txBody>
          <a:bodyPr/>
          <a:lstStyle>
            <a:lvl1pPr>
              <a:defRPr>
                <a:latin typeface="Calibri" panose="020F0502020204030204" pitchFamily="34" charset="0"/>
                <a:cs typeface="Calibri" panose="020F0502020204030204" pitchFamily="34" charset="0"/>
              </a:defRPr>
            </a:lvl1pPr>
          </a:lstStyle>
          <a:p>
            <a:r>
              <a:rPr lang="en-US"/>
              <a:t>Click to edit title style</a:t>
            </a:r>
          </a:p>
        </p:txBody>
      </p:sp>
      <p:sp>
        <p:nvSpPr>
          <p:cNvPr id="9" name="Text Placeholder 9">
            <a:extLst>
              <a:ext uri="{FF2B5EF4-FFF2-40B4-BE49-F238E27FC236}">
                <a16:creationId xmlns:a16="http://schemas.microsoft.com/office/drawing/2014/main" id="{10014257-1F72-4066-A06E-76C69910E19A}"/>
              </a:ext>
            </a:extLst>
          </p:cNvPr>
          <p:cNvSpPr>
            <a:spLocks noGrp="1"/>
          </p:cNvSpPr>
          <p:nvPr>
            <p:ph type="body" sz="quarter" idx="15" hasCustomPrompt="1"/>
          </p:nvPr>
        </p:nvSpPr>
        <p:spPr>
          <a:xfrm>
            <a:off x="904876" y="2371725"/>
            <a:ext cx="4829176" cy="2454965"/>
          </a:xfrm>
        </p:spPr>
        <p:txBody>
          <a:bodyPr anchor="ctr"/>
          <a:lstStyle>
            <a:lvl1pPr marL="0" algn="ctr">
              <a:buNone/>
              <a:defRPr>
                <a:latin typeface="Calibri" panose="020F0502020204030204" pitchFamily="34" charset="0"/>
                <a:cs typeface="Calibri" panose="020F0502020204030204" pitchFamily="34" charset="0"/>
              </a:defRPr>
            </a:lvl1pPr>
            <a:lvl2pPr>
              <a:buNone/>
              <a:defRPr>
                <a:latin typeface="Calibri" panose="020F0502020204030204" pitchFamily="34" charset="0"/>
                <a:cs typeface="Calibri" panose="020F0502020204030204" pitchFamily="34" charset="0"/>
              </a:defRPr>
            </a:lvl2pPr>
            <a:lvl3pPr>
              <a:buNone/>
              <a:defRPr>
                <a:latin typeface="Calibri" panose="020F0502020204030204" pitchFamily="34" charset="0"/>
                <a:cs typeface="Calibri" panose="020F0502020204030204" pitchFamily="34" charset="0"/>
              </a:defRPr>
            </a:lvl3pPr>
            <a:lvl4pPr>
              <a:buNone/>
              <a:defRPr>
                <a:latin typeface="Calibri" panose="020F0502020204030204" pitchFamily="34" charset="0"/>
                <a:cs typeface="Calibri" panose="020F0502020204030204" pitchFamily="34" charset="0"/>
              </a:defRPr>
            </a:lvl4pPr>
            <a:lvl5pPr>
              <a:buNone/>
              <a:defRPr>
                <a:latin typeface="Calibri" panose="020F0502020204030204" pitchFamily="34" charset="0"/>
                <a:cs typeface="Calibri" panose="020F0502020204030204" pitchFamily="34" charset="0"/>
              </a:defRPr>
            </a:lvl5pPr>
          </a:lstStyle>
          <a:p>
            <a:pPr lvl="0"/>
            <a:r>
              <a:rPr lang="en-US"/>
              <a:t>This is a Quote or Question.</a:t>
            </a:r>
          </a:p>
        </p:txBody>
      </p:sp>
      <p:sp>
        <p:nvSpPr>
          <p:cNvPr id="3" name="Text Placeholder 2">
            <a:extLst>
              <a:ext uri="{FF2B5EF4-FFF2-40B4-BE49-F238E27FC236}">
                <a16:creationId xmlns:a16="http://schemas.microsoft.com/office/drawing/2014/main" id="{2423F3F3-521B-476A-A7D7-684DB00B7D06}"/>
              </a:ext>
            </a:extLst>
          </p:cNvPr>
          <p:cNvSpPr>
            <a:spLocks noGrp="1"/>
          </p:cNvSpPr>
          <p:nvPr>
            <p:ph type="body" sz="quarter" idx="14" hasCustomPrompt="1"/>
          </p:nvPr>
        </p:nvSpPr>
        <p:spPr>
          <a:xfrm>
            <a:off x="6457950" y="1876425"/>
            <a:ext cx="5402263" cy="628650"/>
          </a:xfrm>
        </p:spPr>
        <p:txBody>
          <a:bodyPr lIns="91440"/>
          <a:lstStyle>
            <a:lvl1pPr marL="91440">
              <a:buNone/>
              <a:defRPr b="1">
                <a:solidFill>
                  <a:schemeClr val="accent1"/>
                </a:solidFill>
                <a:latin typeface="Calibri" panose="020F0502020204030204" pitchFamily="34" charset="0"/>
                <a:cs typeface="Calibri" panose="020F0502020204030204" pitchFamily="34" charset="0"/>
              </a:defRPr>
            </a:lvl1pPr>
            <a:lvl2pPr>
              <a:buNone/>
              <a:defRPr>
                <a:latin typeface="+mj-lt"/>
              </a:defRPr>
            </a:lvl2pPr>
            <a:lvl3pPr>
              <a:buNone/>
              <a:defRPr>
                <a:latin typeface="+mj-lt"/>
              </a:defRPr>
            </a:lvl3pPr>
            <a:lvl4pPr>
              <a:buNone/>
              <a:defRPr>
                <a:latin typeface="+mj-lt"/>
              </a:defRPr>
            </a:lvl4pPr>
            <a:lvl5pPr>
              <a:buNone/>
              <a:defRPr>
                <a:latin typeface="+mj-lt"/>
              </a:defRPr>
            </a:lvl5pPr>
          </a:lstStyle>
          <a:p>
            <a:pPr lvl="0"/>
            <a:r>
              <a:rPr lang="en-US"/>
              <a:t>ANSWER</a:t>
            </a:r>
          </a:p>
        </p:txBody>
      </p:sp>
      <p:sp>
        <p:nvSpPr>
          <p:cNvPr id="10" name="Text Placeholder 9">
            <a:extLst>
              <a:ext uri="{FF2B5EF4-FFF2-40B4-BE49-F238E27FC236}">
                <a16:creationId xmlns:a16="http://schemas.microsoft.com/office/drawing/2014/main" id="{467E48D0-F9FF-44E5-8150-4339C36F6296}"/>
              </a:ext>
            </a:extLst>
          </p:cNvPr>
          <p:cNvSpPr>
            <a:spLocks noGrp="1"/>
          </p:cNvSpPr>
          <p:nvPr>
            <p:ph type="body" sz="quarter" idx="13"/>
          </p:nvPr>
        </p:nvSpPr>
        <p:spPr>
          <a:xfrm>
            <a:off x="6457950" y="2600325"/>
            <a:ext cx="5402745" cy="2454965"/>
          </a:xfrm>
        </p:spPr>
        <p:txBody>
          <a:bodyPr lIns="91440"/>
          <a:lstStyle>
            <a:lvl1pPr marL="0" indent="0">
              <a:spcBef>
                <a:spcPts val="1800"/>
              </a:spcBef>
              <a:buNone/>
              <a:defRPr>
                <a:latin typeface="Calibri" panose="020F0502020204030204" pitchFamily="34" charset="0"/>
                <a:cs typeface="Calibri" panose="020F0502020204030204" pitchFamily="34" charset="0"/>
              </a:defRPr>
            </a:lvl1pPr>
            <a:lvl2pPr marL="91440">
              <a:buNone/>
              <a:defRPr>
                <a:latin typeface="Calibri" panose="020F0502020204030204" pitchFamily="34" charset="0"/>
                <a:cs typeface="Calibri" panose="020F0502020204030204" pitchFamily="34" charset="0"/>
              </a:defRPr>
            </a:lvl2pPr>
            <a:lvl3pPr marL="91440">
              <a:buNone/>
              <a:defRPr>
                <a:latin typeface="Calibri" panose="020F0502020204030204" pitchFamily="34" charset="0"/>
                <a:cs typeface="Calibri" panose="020F0502020204030204" pitchFamily="34" charset="0"/>
              </a:defRPr>
            </a:lvl3pPr>
            <a:lvl4pPr marL="91440">
              <a:buNone/>
              <a:defRPr>
                <a:latin typeface="Calibri" panose="020F0502020204030204" pitchFamily="34" charset="0"/>
                <a:cs typeface="Calibri" panose="020F0502020204030204" pitchFamily="34" charset="0"/>
              </a:defRPr>
            </a:lvl4pPr>
            <a:lvl5pPr marL="91440">
              <a:buNone/>
              <a:defRPr>
                <a:latin typeface="Calibri" panose="020F0502020204030204" pitchFamily="34" charset="0"/>
                <a:cs typeface="Calibri" panose="020F05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12316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514350" y="214667"/>
            <a:ext cx="11163300" cy="758825"/>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9" name="Text Placeholder 8">
            <a:extLst>
              <a:ext uri="{FF2B5EF4-FFF2-40B4-BE49-F238E27FC236}">
                <a16:creationId xmlns:a16="http://schemas.microsoft.com/office/drawing/2014/main" id="{0B508ADF-3BC6-46BE-A02B-AC34BFE6B724}"/>
              </a:ext>
            </a:extLst>
          </p:cNvPr>
          <p:cNvSpPr>
            <a:spLocks noGrp="1"/>
          </p:cNvSpPr>
          <p:nvPr>
            <p:ph type="body" sz="quarter" idx="13" hasCustomPrompt="1"/>
          </p:nvPr>
        </p:nvSpPr>
        <p:spPr>
          <a:xfrm>
            <a:off x="514350" y="1297782"/>
            <a:ext cx="5181600" cy="438150"/>
          </a:xfrm>
        </p:spPr>
        <p:txBody>
          <a:bodyPr/>
          <a:lstStyle>
            <a:lvl1pPr>
              <a:buNone/>
              <a:defRPr b="1">
                <a:solidFill>
                  <a:schemeClr val="accent1"/>
                </a:solidFill>
                <a:latin typeface="Calibri" panose="020F0502020204030204" pitchFamily="34" charset="0"/>
                <a:ea typeface="Open Sans bold" panose="020B0806030504020204" pitchFamily="34" charset="0"/>
                <a:cs typeface="Calibri" panose="020F050202020403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15" name="Content Placeholder 14">
            <a:extLst>
              <a:ext uri="{FF2B5EF4-FFF2-40B4-BE49-F238E27FC236}">
                <a16:creationId xmlns:a16="http://schemas.microsoft.com/office/drawing/2014/main" id="{FA6E565E-6B0E-4687-8D83-D8A29592A335}"/>
              </a:ext>
            </a:extLst>
          </p:cNvPr>
          <p:cNvSpPr>
            <a:spLocks noGrp="1"/>
          </p:cNvSpPr>
          <p:nvPr>
            <p:ph sz="quarter" idx="15"/>
          </p:nvPr>
        </p:nvSpPr>
        <p:spPr>
          <a:xfrm>
            <a:off x="514350" y="1825625"/>
            <a:ext cx="5181600" cy="3516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73557F6E-1252-4C96-81A4-43499FA027C4}"/>
              </a:ext>
            </a:extLst>
          </p:cNvPr>
          <p:cNvSpPr>
            <a:spLocks noGrp="1"/>
          </p:cNvSpPr>
          <p:nvPr>
            <p:ph type="body" sz="quarter" idx="14" hasCustomPrompt="1"/>
          </p:nvPr>
        </p:nvSpPr>
        <p:spPr>
          <a:xfrm>
            <a:off x="6496050" y="1297782"/>
            <a:ext cx="5181600" cy="438150"/>
          </a:xfrm>
        </p:spPr>
        <p:txBody>
          <a:bodyPr/>
          <a:lstStyle>
            <a:lvl1pPr>
              <a:buNone/>
              <a:defRPr b="1">
                <a:solidFill>
                  <a:schemeClr val="accent1"/>
                </a:solidFill>
                <a:latin typeface="Calibri" panose="020F0502020204030204" pitchFamily="34" charset="0"/>
                <a:ea typeface="Open Sans bold" panose="020B0806030504020204" pitchFamily="34" charset="0"/>
                <a:cs typeface="Calibri" panose="020F050202020403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6496050" y="1825625"/>
            <a:ext cx="5181600" cy="3516396"/>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3728557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0B24D34-8DB4-42DF-8177-4904A2F69500}"/>
              </a:ext>
            </a:extLst>
          </p:cNvPr>
          <p:cNvSpPr>
            <a:spLocks noGrp="1"/>
          </p:cNvSpPr>
          <p:nvPr>
            <p:ph type="title"/>
          </p:nvPr>
        </p:nvSpPr>
        <p:spPr>
          <a:xfrm>
            <a:off x="514350" y="241300"/>
            <a:ext cx="11163300" cy="758825"/>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1" name="Text Placeholder 8">
            <a:extLst>
              <a:ext uri="{FF2B5EF4-FFF2-40B4-BE49-F238E27FC236}">
                <a16:creationId xmlns:a16="http://schemas.microsoft.com/office/drawing/2014/main" id="{0D608C53-1C0F-411A-A4C8-05FA848196D0}"/>
              </a:ext>
            </a:extLst>
          </p:cNvPr>
          <p:cNvSpPr>
            <a:spLocks noGrp="1"/>
          </p:cNvSpPr>
          <p:nvPr>
            <p:ph type="body" sz="quarter" idx="13" hasCustomPrompt="1"/>
          </p:nvPr>
        </p:nvSpPr>
        <p:spPr>
          <a:xfrm>
            <a:off x="514350" y="1297782"/>
            <a:ext cx="5181600" cy="437356"/>
          </a:xfrm>
        </p:spPr>
        <p:txBody>
          <a:bodyPr/>
          <a:lstStyle>
            <a:lvl1pPr>
              <a:buNone/>
              <a:defRPr b="1">
                <a:solidFill>
                  <a:schemeClr val="accent3"/>
                </a:solidFill>
                <a:latin typeface="Calibri" panose="020F0502020204030204" pitchFamily="34" charset="0"/>
                <a:ea typeface="Open Sans bold" panose="020B0806030504020204" pitchFamily="34" charset="0"/>
                <a:cs typeface="Calibri" panose="020F050202020403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514350" y="1825626"/>
            <a:ext cx="5181600" cy="3528428"/>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a:extLst>
              <a:ext uri="{FF2B5EF4-FFF2-40B4-BE49-F238E27FC236}">
                <a16:creationId xmlns:a16="http://schemas.microsoft.com/office/drawing/2014/main" id="{D4D78431-9D22-4309-B836-97EDFE055968}"/>
              </a:ext>
            </a:extLst>
          </p:cNvPr>
          <p:cNvSpPr>
            <a:spLocks noGrp="1"/>
          </p:cNvSpPr>
          <p:nvPr>
            <p:ph type="body" sz="quarter" idx="14" hasCustomPrompt="1"/>
          </p:nvPr>
        </p:nvSpPr>
        <p:spPr>
          <a:xfrm>
            <a:off x="6496050" y="1297782"/>
            <a:ext cx="5181600" cy="438150"/>
          </a:xfrm>
        </p:spPr>
        <p:txBody>
          <a:bodyPr/>
          <a:lstStyle>
            <a:lvl1pPr>
              <a:buNone/>
              <a:defRPr b="1">
                <a:solidFill>
                  <a:schemeClr val="accent3"/>
                </a:solidFill>
                <a:latin typeface="Calibri" panose="020F0502020204030204" pitchFamily="34" charset="0"/>
                <a:ea typeface="Open Sans bold" panose="020B0806030504020204" pitchFamily="34" charset="0"/>
                <a:cs typeface="Calibri" panose="020F050202020403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6496050" y="1825626"/>
            <a:ext cx="5181600" cy="3528428"/>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144660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27CCC8-F36D-4A7F-929A-DA1958DA417E}"/>
              </a:ext>
            </a:extLst>
          </p:cNvPr>
          <p:cNvSpPr>
            <a:spLocks noGrp="1"/>
          </p:cNvSpPr>
          <p:nvPr>
            <p:ph type="title"/>
          </p:nvPr>
        </p:nvSpPr>
        <p:spPr>
          <a:xfrm>
            <a:off x="514350" y="241300"/>
            <a:ext cx="11163300" cy="758825"/>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9" name="Text Placeholder 8">
            <a:extLst>
              <a:ext uri="{FF2B5EF4-FFF2-40B4-BE49-F238E27FC236}">
                <a16:creationId xmlns:a16="http://schemas.microsoft.com/office/drawing/2014/main" id="{889B0D78-24EF-4EBA-9D5B-022E6B870A94}"/>
              </a:ext>
            </a:extLst>
          </p:cNvPr>
          <p:cNvSpPr>
            <a:spLocks noGrp="1"/>
          </p:cNvSpPr>
          <p:nvPr>
            <p:ph type="body" sz="quarter" idx="13" hasCustomPrompt="1"/>
          </p:nvPr>
        </p:nvSpPr>
        <p:spPr>
          <a:xfrm>
            <a:off x="514350" y="1297782"/>
            <a:ext cx="5181600" cy="437356"/>
          </a:xfrm>
        </p:spPr>
        <p:txBody>
          <a:bodyPr/>
          <a:lstStyle>
            <a:lvl1pPr>
              <a:buNone/>
              <a:defRPr b="1">
                <a:solidFill>
                  <a:schemeClr val="accent2"/>
                </a:solidFill>
                <a:latin typeface="Calibri" panose="020F0502020204030204" pitchFamily="34" charset="0"/>
                <a:ea typeface="Open Sans bold" panose="020B0806030504020204" pitchFamily="34" charset="0"/>
                <a:cs typeface="Calibri" panose="020F050202020403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514350" y="1825625"/>
            <a:ext cx="5181600" cy="3480301"/>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0D068A1F-2307-482D-BCBD-527FDA2CE8A1}"/>
              </a:ext>
            </a:extLst>
          </p:cNvPr>
          <p:cNvSpPr>
            <a:spLocks noGrp="1"/>
          </p:cNvSpPr>
          <p:nvPr>
            <p:ph type="body" sz="quarter" idx="14" hasCustomPrompt="1"/>
          </p:nvPr>
        </p:nvSpPr>
        <p:spPr>
          <a:xfrm>
            <a:off x="6496050" y="1297782"/>
            <a:ext cx="5181600" cy="438150"/>
          </a:xfrm>
        </p:spPr>
        <p:txBody>
          <a:bodyPr/>
          <a:lstStyle>
            <a:lvl1pPr>
              <a:buNone/>
              <a:defRPr b="1">
                <a:solidFill>
                  <a:schemeClr val="accent2"/>
                </a:solidFill>
                <a:latin typeface="Calibri" panose="020F0502020204030204" pitchFamily="34" charset="0"/>
                <a:ea typeface="Open Sans bold" panose="020B0806030504020204" pitchFamily="34" charset="0"/>
                <a:cs typeface="Calibri" panose="020F0502020204030204" pitchFamily="34" charset="0"/>
              </a:defRPr>
            </a:lvl1pPr>
            <a:lvl2pPr>
              <a:buNone/>
              <a:defRPr>
                <a:latin typeface="Open Sans bold" panose="020B0806030504020204" pitchFamily="34" charset="0"/>
                <a:ea typeface="Open Sans bold" panose="020B0806030504020204" pitchFamily="34" charset="0"/>
                <a:cs typeface="Open Sans bold" panose="020B0806030504020204" pitchFamily="34" charset="0"/>
              </a:defRPr>
            </a:lvl2pPr>
            <a:lvl3pPr>
              <a:buNone/>
              <a:defRPr>
                <a:latin typeface="Open Sans bold" panose="020B0806030504020204" pitchFamily="34" charset="0"/>
                <a:ea typeface="Open Sans bold" panose="020B0806030504020204" pitchFamily="34" charset="0"/>
                <a:cs typeface="Open Sans bold" panose="020B0806030504020204" pitchFamily="34" charset="0"/>
              </a:defRPr>
            </a:lvl3pPr>
            <a:lvl4pPr>
              <a:buNone/>
              <a:defRPr>
                <a:latin typeface="Open Sans bold" panose="020B0806030504020204" pitchFamily="34" charset="0"/>
                <a:ea typeface="Open Sans bold" panose="020B0806030504020204" pitchFamily="34" charset="0"/>
                <a:cs typeface="Open Sans bold" panose="020B0806030504020204" pitchFamily="34" charset="0"/>
              </a:defRPr>
            </a:lvl4pPr>
            <a:lvl5pPr>
              <a:buNone/>
              <a:defRPr>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SUB-HEADLINE</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6496050" y="1825625"/>
            <a:ext cx="5181600" cy="3480301"/>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82119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2DD-EBF0-41E5-8C21-D6E81AC8F877}"/>
              </a:ext>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71E1B0F-0454-4584-9BC4-A68C204D5F2B}"/>
              </a:ext>
            </a:extLst>
          </p:cNvPr>
          <p:cNvSpPr>
            <a:spLocks noGrp="1"/>
          </p:cNvSpPr>
          <p:nvPr>
            <p:ph type="body" idx="1" hasCustomPrompt="1"/>
          </p:nvPr>
        </p:nvSpPr>
        <p:spPr>
          <a:xfrm>
            <a:off x="839788" y="1857375"/>
            <a:ext cx="5157787" cy="647699"/>
          </a:xfrm>
        </p:spPr>
        <p:txBody>
          <a:bodyPr anchor="b"/>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00465-8A5F-46FF-B8AD-098905F27EE5}"/>
              </a:ext>
            </a:extLst>
          </p:cNvPr>
          <p:cNvSpPr>
            <a:spLocks noGrp="1"/>
          </p:cNvSpPr>
          <p:nvPr>
            <p:ph sz="half" idx="2"/>
          </p:nvPr>
        </p:nvSpPr>
        <p:spPr>
          <a:xfrm>
            <a:off x="839788" y="2671761"/>
            <a:ext cx="5157787" cy="268229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1D8E0-1249-4583-AF12-47E5A4010E59}"/>
              </a:ext>
            </a:extLst>
          </p:cNvPr>
          <p:cNvSpPr>
            <a:spLocks noGrp="1"/>
          </p:cNvSpPr>
          <p:nvPr>
            <p:ph type="body" sz="quarter" idx="3" hasCustomPrompt="1"/>
          </p:nvPr>
        </p:nvSpPr>
        <p:spPr>
          <a:xfrm>
            <a:off x="6172200" y="1857375"/>
            <a:ext cx="5183188" cy="647700"/>
          </a:xfrm>
        </p:spPr>
        <p:txBody>
          <a:bodyPr anchor="b"/>
          <a:lstStyle>
            <a:lvl1pPr marL="0" indent="0">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BDF8F-0813-478D-B02C-0476376ABBA9}"/>
              </a:ext>
            </a:extLst>
          </p:cNvPr>
          <p:cNvSpPr>
            <a:spLocks noGrp="1"/>
          </p:cNvSpPr>
          <p:nvPr>
            <p:ph sz="quarter" idx="4"/>
          </p:nvPr>
        </p:nvSpPr>
        <p:spPr>
          <a:xfrm>
            <a:off x="6172200" y="2671761"/>
            <a:ext cx="5183188" cy="268229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D3443-73DD-4A70-902D-8FBB55F56987}"/>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9" name="Slide Number Placeholder 8">
            <a:extLst>
              <a:ext uri="{FF2B5EF4-FFF2-40B4-BE49-F238E27FC236}">
                <a16:creationId xmlns:a16="http://schemas.microsoft.com/office/drawing/2014/main" id="{10D217D3-A693-475A-BC9C-C0248EE1B122}"/>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
        <p:nvSpPr>
          <p:cNvPr id="10" name="Footer Placeholder 5">
            <a:extLst>
              <a:ext uri="{FF2B5EF4-FFF2-40B4-BE49-F238E27FC236}">
                <a16:creationId xmlns:a16="http://schemas.microsoft.com/office/drawing/2014/main" id="{282A26EB-0FC5-4238-9D19-52DA626C8AFC}"/>
              </a:ext>
            </a:extLst>
          </p:cNvPr>
          <p:cNvSpPr>
            <a:spLocks noGrp="1"/>
          </p:cNvSpPr>
          <p:nvPr>
            <p:ph type="ftr" sz="quarter" idx="11"/>
          </p:nvPr>
        </p:nvSpPr>
        <p:spPr>
          <a:xfrm>
            <a:off x="4038600" y="6356350"/>
            <a:ext cx="4114800" cy="365125"/>
          </a:xfrm>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Tree>
    <p:extLst>
      <p:ext uri="{BB962C8B-B14F-4D97-AF65-F5344CB8AC3E}">
        <p14:creationId xmlns:p14="http://schemas.microsoft.com/office/powerpoint/2010/main" val="3386507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l Sid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099" y="365125"/>
            <a:ext cx="7829549"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5" name="Text Placeholder 10">
            <a:extLst>
              <a:ext uri="{FF2B5EF4-FFF2-40B4-BE49-F238E27FC236}">
                <a16:creationId xmlns:a16="http://schemas.microsoft.com/office/drawing/2014/main" id="{E6D13C87-38B4-4847-9056-6905527EF843}"/>
              </a:ext>
            </a:extLst>
          </p:cNvPr>
          <p:cNvSpPr>
            <a:spLocks noGrp="1"/>
          </p:cNvSpPr>
          <p:nvPr>
            <p:ph type="body" sz="quarter" idx="13" hasCustomPrompt="1"/>
          </p:nvPr>
        </p:nvSpPr>
        <p:spPr>
          <a:xfrm>
            <a:off x="417377" y="1690688"/>
            <a:ext cx="2743200" cy="528637"/>
          </a:xfrm>
        </p:spPr>
        <p:txBody>
          <a:bodyPr/>
          <a:lstStyle>
            <a:lvl1pPr algn="ctr">
              <a:buNone/>
              <a:defRPr b="1">
                <a:solidFill>
                  <a:schemeClr val="bg1"/>
                </a:solidFill>
                <a:latin typeface="Calibri" panose="020F0502020204030204" pitchFamily="34" charset="0"/>
                <a:ea typeface="Open Sans bold" panose="020B0806030504020204" pitchFamily="34" charset="0"/>
                <a:cs typeface="Calibri" panose="020F050202020403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417377" y="2711232"/>
            <a:ext cx="2743200" cy="1971675"/>
          </a:xfrm>
          <a:noFill/>
        </p:spPr>
        <p:txBody>
          <a:bodyPr/>
          <a:lstStyle>
            <a:lvl1pPr>
              <a:buNone/>
              <a:defRPr sz="14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3576554"/>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3083023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Sid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82955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FC483ECC-9219-420F-81DD-CC2FC0B3E0EA}"/>
              </a:ext>
            </a:extLst>
          </p:cNvPr>
          <p:cNvSpPr>
            <a:spLocks noGrp="1"/>
          </p:cNvSpPr>
          <p:nvPr>
            <p:ph type="body" sz="quarter" idx="13" hasCustomPrompt="1"/>
          </p:nvPr>
        </p:nvSpPr>
        <p:spPr>
          <a:xfrm>
            <a:off x="247650" y="1690688"/>
            <a:ext cx="2857500" cy="528637"/>
          </a:xfrm>
        </p:spPr>
        <p:txBody>
          <a:bodyPr/>
          <a:lstStyle>
            <a:lvl1pPr>
              <a:buNone/>
              <a:defRPr b="1">
                <a:solidFill>
                  <a:schemeClr val="bg1"/>
                </a:solidFill>
                <a:latin typeface="Calibri" panose="020F0502020204030204" pitchFamily="34" charset="0"/>
                <a:ea typeface="Open Sans bold" panose="020B0806030504020204" pitchFamily="34" charset="0"/>
                <a:cs typeface="Calibri" panose="020F050202020403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4"/>
            <a:ext cx="7829550" cy="3540460"/>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372207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Sid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82955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146B2890-30E4-4D77-B323-8FC428F65903}"/>
              </a:ext>
            </a:extLst>
          </p:cNvPr>
          <p:cNvSpPr>
            <a:spLocks noGrp="1"/>
          </p:cNvSpPr>
          <p:nvPr>
            <p:ph type="body" sz="quarter" idx="13" hasCustomPrompt="1"/>
          </p:nvPr>
        </p:nvSpPr>
        <p:spPr>
          <a:xfrm>
            <a:off x="157162" y="1690688"/>
            <a:ext cx="2857500" cy="528637"/>
          </a:xfrm>
        </p:spPr>
        <p:txBody>
          <a:bodyPr/>
          <a:lstStyle>
            <a:lvl1pPr>
              <a:buNone/>
              <a:defRPr b="1">
                <a:solidFill>
                  <a:schemeClr val="bg1"/>
                </a:solidFill>
                <a:latin typeface="Calibri" panose="020F0502020204030204" pitchFamily="34" charset="0"/>
                <a:ea typeface="Open Sans bold" panose="020B0806030504020204" pitchFamily="34" charset="0"/>
                <a:cs typeface="Calibri" panose="020F050202020403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5"/>
            <a:ext cx="7829550" cy="3516396"/>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2767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1082-5DA1-4434-9992-FCED5995BAF0}"/>
              </a:ext>
            </a:extLst>
          </p:cNvPr>
          <p:cNvSpPr>
            <a:spLocks noGrp="1"/>
          </p:cNvSpPr>
          <p:nvPr>
            <p:ph type="title" hasCustomPrompt="1"/>
          </p:nvPr>
        </p:nvSpPr>
        <p:spPr>
          <a:xfrm>
            <a:off x="514349" y="277013"/>
            <a:ext cx="11163299" cy="626997"/>
          </a:xfrm>
        </p:spPr>
        <p:txBody>
          <a:bodyPr anchor="b">
            <a:normAutofit/>
          </a:bodyPr>
          <a:lstStyle>
            <a:lvl1pPr>
              <a:defRPr sz="3600">
                <a:latin typeface="Calibri" panose="020F0502020204030204" pitchFamily="34" charset="0"/>
                <a:cs typeface="Calibri" panose="020F0502020204030204" pitchFamily="34" charset="0"/>
              </a:defRPr>
            </a:lvl1pPr>
          </a:lstStyle>
          <a:p>
            <a:r>
              <a:rPr lang="en-US"/>
              <a:t>Presenters</a:t>
            </a:r>
          </a:p>
        </p:txBody>
      </p:sp>
      <p:sp>
        <p:nvSpPr>
          <p:cNvPr id="8" name="Picture Placeholder 7">
            <a:extLst>
              <a:ext uri="{FF2B5EF4-FFF2-40B4-BE49-F238E27FC236}">
                <a16:creationId xmlns:a16="http://schemas.microsoft.com/office/drawing/2014/main" id="{2E474CB9-9A60-454A-A776-FAE973FAF204}"/>
              </a:ext>
              <a:ext uri="{C183D7F6-B498-43B3-948B-1728B52AA6E4}">
                <adec:decorative xmlns:adec="http://schemas.microsoft.com/office/drawing/2017/decorative" val="1"/>
              </a:ext>
            </a:extLst>
          </p:cNvPr>
          <p:cNvSpPr>
            <a:spLocks noGrp="1"/>
          </p:cNvSpPr>
          <p:nvPr>
            <p:ph type="pic" sz="quarter" idx="14"/>
          </p:nvPr>
        </p:nvSpPr>
        <p:spPr>
          <a:xfrm>
            <a:off x="492998" y="1314176"/>
            <a:ext cx="2743200" cy="2743200"/>
          </a:xfrm>
        </p:spPr>
        <p:txBody>
          <a:bodyPr/>
          <a:lstStyle/>
          <a:p>
            <a:r>
              <a:rPr lang="en-US"/>
              <a:t>Click icon to add picture</a:t>
            </a:r>
          </a:p>
        </p:txBody>
      </p:sp>
      <p:sp>
        <p:nvSpPr>
          <p:cNvPr id="7" name="Text Placeholder 6">
            <a:extLst>
              <a:ext uri="{FF2B5EF4-FFF2-40B4-BE49-F238E27FC236}">
                <a16:creationId xmlns:a16="http://schemas.microsoft.com/office/drawing/2014/main" id="{02F86C0F-C4B8-4876-B569-1ECDCCB0AF66}"/>
              </a:ext>
            </a:extLst>
          </p:cNvPr>
          <p:cNvSpPr>
            <a:spLocks noGrp="1"/>
          </p:cNvSpPr>
          <p:nvPr>
            <p:ph type="body" sz="quarter" idx="13"/>
          </p:nvPr>
        </p:nvSpPr>
        <p:spPr>
          <a:xfrm>
            <a:off x="505456" y="4077839"/>
            <a:ext cx="2730742" cy="1923091"/>
          </a:xfrm>
        </p:spPr>
        <p:txBody>
          <a:bodyPr/>
          <a:lstStyle>
            <a:lvl1pPr marL="0" indent="0">
              <a:buNone/>
              <a:defRPr>
                <a:solidFill>
                  <a:schemeClr val="bg1"/>
                </a:solidFill>
              </a:defRPr>
            </a:lvl1pPr>
            <a:lvl2pPr marL="228600" indent="0">
              <a:buNone/>
              <a:defRPr>
                <a:solidFill>
                  <a:schemeClr val="bg1"/>
                </a:solidFill>
              </a:defRPr>
            </a:lvl2pPr>
            <a:lvl3pPr marL="685800" indent="0">
              <a:buNone/>
              <a:defRPr>
                <a:solidFill>
                  <a:schemeClr val="bg1"/>
                </a:solidFill>
              </a:defRPr>
            </a:lvl3pPr>
            <a:lvl4pPr marL="1143000" indent="0">
              <a:buNone/>
              <a:defRPr>
                <a:solidFill>
                  <a:schemeClr val="bg1"/>
                </a:solidFill>
              </a:defRPr>
            </a:lvl4pPr>
            <a:lvl5pPr marL="1600200" indent="0">
              <a:buNone/>
              <a:defRPr>
                <a:solidFill>
                  <a:schemeClr val="bg1"/>
                </a:soli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FD267A23-3D70-4E4A-A5F8-2B26A40BB14B}"/>
              </a:ext>
              <a:ext uri="{C183D7F6-B498-43B3-948B-1728B52AA6E4}">
                <adec:decorative xmlns:adec="http://schemas.microsoft.com/office/drawing/2017/decorative" val="1"/>
              </a:ext>
            </a:extLst>
          </p:cNvPr>
          <p:cNvSpPr>
            <a:spLocks noGrp="1"/>
          </p:cNvSpPr>
          <p:nvPr>
            <p:ph type="pic" sz="quarter" idx="15"/>
          </p:nvPr>
        </p:nvSpPr>
        <p:spPr>
          <a:xfrm>
            <a:off x="4713723" y="1314176"/>
            <a:ext cx="2743200" cy="2743200"/>
          </a:xfrm>
        </p:spPr>
        <p:txBody>
          <a:bodyPr/>
          <a:lstStyle/>
          <a:p>
            <a:r>
              <a:rPr lang="en-US"/>
              <a:t>Click icon to add picture</a:t>
            </a:r>
          </a:p>
        </p:txBody>
      </p:sp>
      <p:sp>
        <p:nvSpPr>
          <p:cNvPr id="14" name="Text Placeholder 13">
            <a:extLst>
              <a:ext uri="{FF2B5EF4-FFF2-40B4-BE49-F238E27FC236}">
                <a16:creationId xmlns:a16="http://schemas.microsoft.com/office/drawing/2014/main" id="{562E9CC2-76DE-41C6-9846-66F44737D08D}"/>
              </a:ext>
            </a:extLst>
          </p:cNvPr>
          <p:cNvSpPr>
            <a:spLocks noGrp="1"/>
          </p:cNvSpPr>
          <p:nvPr>
            <p:ph type="body" sz="quarter" idx="17"/>
          </p:nvPr>
        </p:nvSpPr>
        <p:spPr>
          <a:xfrm>
            <a:off x="4713723" y="4075662"/>
            <a:ext cx="2743200" cy="1923091"/>
          </a:xfrm>
        </p:spPr>
        <p:txBody>
          <a:bodyPr/>
          <a:lstStyle>
            <a:lvl1pPr marL="0" indent="0">
              <a:buNone/>
              <a:defRPr>
                <a:solidFill>
                  <a:schemeClr val="bg1"/>
                </a:solidFill>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B9E4BE12-A010-4695-8F54-B38DCCB225D1}"/>
              </a:ext>
              <a:ext uri="{C183D7F6-B498-43B3-948B-1728B52AA6E4}">
                <adec:decorative xmlns:adec="http://schemas.microsoft.com/office/drawing/2017/decorative" val="1"/>
              </a:ext>
            </a:extLst>
          </p:cNvPr>
          <p:cNvSpPr>
            <a:spLocks noGrp="1"/>
          </p:cNvSpPr>
          <p:nvPr>
            <p:ph type="pic" sz="quarter" idx="16"/>
          </p:nvPr>
        </p:nvSpPr>
        <p:spPr>
          <a:xfrm>
            <a:off x="8934448" y="1314176"/>
            <a:ext cx="2743200" cy="2743200"/>
          </a:xfrm>
        </p:spPr>
        <p:txBody>
          <a:bodyPr/>
          <a:lstStyle/>
          <a:p>
            <a:r>
              <a:rPr lang="en-US"/>
              <a:t>Click icon to add picture</a:t>
            </a:r>
          </a:p>
        </p:txBody>
      </p:sp>
      <p:sp>
        <p:nvSpPr>
          <p:cNvPr id="16" name="Text Placeholder 15">
            <a:extLst>
              <a:ext uri="{FF2B5EF4-FFF2-40B4-BE49-F238E27FC236}">
                <a16:creationId xmlns:a16="http://schemas.microsoft.com/office/drawing/2014/main" id="{7BB5AEA0-E69F-454C-8E01-A05537878944}"/>
              </a:ext>
            </a:extLst>
          </p:cNvPr>
          <p:cNvSpPr>
            <a:spLocks noGrp="1"/>
          </p:cNvSpPr>
          <p:nvPr>
            <p:ph type="body" sz="quarter" idx="18"/>
          </p:nvPr>
        </p:nvSpPr>
        <p:spPr>
          <a:xfrm>
            <a:off x="8934448" y="4082597"/>
            <a:ext cx="2752096" cy="1923091"/>
          </a:xfrm>
        </p:spPr>
        <p:txBody>
          <a:bodyPr/>
          <a:lstStyle>
            <a:lvl1pPr marL="0" indent="0">
              <a:buNone/>
              <a:defRPr>
                <a:solidFill>
                  <a:schemeClr val="bg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5F718BEF-E7B3-4B16-9F79-3B252B69C8A3}"/>
              </a:ext>
              <a:ext uri="{C183D7F6-B498-43B3-948B-1728B52AA6E4}">
                <adec:decorative xmlns:adec="http://schemas.microsoft.com/office/drawing/2017/decorative" val="1"/>
              </a:ext>
            </a:extLst>
          </p:cNvPr>
          <p:cNvSpPr/>
          <p:nvPr userDrawn="1"/>
        </p:nvSpPr>
        <p:spPr>
          <a:xfrm>
            <a:off x="8796759" y="5396089"/>
            <a:ext cx="3395241" cy="1310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73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Sid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3848100" y="365125"/>
            <a:ext cx="782955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05C4AF25-A11C-4D63-9D15-60A8CDD1AA36}"/>
              </a:ext>
            </a:extLst>
          </p:cNvPr>
          <p:cNvSpPr>
            <a:spLocks noGrp="1"/>
          </p:cNvSpPr>
          <p:nvPr>
            <p:ph type="body" sz="quarter" idx="13" hasCustomPrompt="1"/>
          </p:nvPr>
        </p:nvSpPr>
        <p:spPr>
          <a:xfrm>
            <a:off x="157162" y="1690688"/>
            <a:ext cx="2857500" cy="528637"/>
          </a:xfrm>
        </p:spPr>
        <p:txBody>
          <a:bodyPr/>
          <a:lstStyle>
            <a:lvl1pPr>
              <a:buNone/>
              <a:defRPr b="1">
                <a:solidFill>
                  <a:schemeClr val="bg1"/>
                </a:solidFill>
                <a:latin typeface="Calibri" panose="020F0502020204030204" pitchFamily="34" charset="0"/>
                <a:ea typeface="Open Sans bold" panose="020B0806030504020204" pitchFamily="34" charset="0"/>
                <a:cs typeface="Calibri" panose="020F0502020204030204" pitchFamily="34" charset="0"/>
              </a:defRPr>
            </a:lvl1pPr>
            <a:lvl2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2pPr>
            <a:lvl3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3pPr>
            <a:lvl4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4pPr>
            <a:lvl5pPr>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5pPr>
          </a:lstStyle>
          <a:p>
            <a:pPr lvl="0"/>
            <a:r>
              <a:rPr lang="en-US"/>
              <a:t>Headline</a:t>
            </a:r>
          </a:p>
        </p:txBody>
      </p:sp>
      <p:sp>
        <p:nvSpPr>
          <p:cNvPr id="3" name="Content Placeholder 2">
            <a:extLst>
              <a:ext uri="{FF2B5EF4-FFF2-40B4-BE49-F238E27FC236}">
                <a16:creationId xmlns:a16="http://schemas.microsoft.com/office/drawing/2014/main" id="{0DEC11DC-3D1F-4FE9-878A-516D532A16C3}"/>
              </a:ext>
            </a:extLst>
          </p:cNvPr>
          <p:cNvSpPr>
            <a:spLocks noGrp="1"/>
          </p:cNvSpPr>
          <p:nvPr>
            <p:ph sz="half" idx="1"/>
          </p:nvPr>
        </p:nvSpPr>
        <p:spPr>
          <a:xfrm>
            <a:off x="157162" y="2711232"/>
            <a:ext cx="2743200" cy="1971675"/>
          </a:xfrm>
          <a:noFill/>
        </p:spPr>
        <p:txBody>
          <a:bodyPr/>
          <a:lstStyle>
            <a:lvl1pPr>
              <a:buNone/>
              <a:defRPr sz="14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5C07BD52-7CDE-4A55-B343-083BA72CA3F7}"/>
              </a:ext>
            </a:extLst>
          </p:cNvPr>
          <p:cNvSpPr>
            <a:spLocks noGrp="1"/>
          </p:cNvSpPr>
          <p:nvPr>
            <p:ph sz="half" idx="2"/>
          </p:nvPr>
        </p:nvSpPr>
        <p:spPr>
          <a:xfrm>
            <a:off x="3848100" y="1825624"/>
            <a:ext cx="7829550" cy="3540459"/>
          </a:xfrm>
        </p:spPr>
        <p:txBody>
          <a:bodyPr/>
          <a:lstStyle>
            <a:lvl1pPr marL="5715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1028700" indent="-342900">
              <a:buFont typeface="Arial" panose="020B0604020202020204" pitchFamily="34" charset="0"/>
              <a:buChar char="•"/>
              <a:defRPr>
                <a:latin typeface="Calibri" panose="020F0502020204030204" pitchFamily="34" charset="0"/>
                <a:cs typeface="Calibri" panose="020F0502020204030204" pitchFamily="34" charset="0"/>
              </a:defRPr>
            </a:lvl2pPr>
            <a:lvl3pPr marL="1428750" indent="-285750">
              <a:buFont typeface="Arial" panose="020B0604020202020204" pitchFamily="34" charset="0"/>
              <a:buChar char="•"/>
              <a:defRPr>
                <a:latin typeface="Calibri" panose="020F0502020204030204" pitchFamily="34" charset="0"/>
                <a:cs typeface="Calibri" panose="020F0502020204030204" pitchFamily="34" charset="0"/>
              </a:defRPr>
            </a:lvl3pPr>
            <a:lvl4pPr marL="1885950" indent="-285750">
              <a:buFont typeface="Arial" panose="020B0604020202020204" pitchFamily="34" charset="0"/>
              <a:buChar char="•"/>
              <a:defRPr>
                <a:latin typeface="Calibri" panose="020F0502020204030204" pitchFamily="34" charset="0"/>
                <a:cs typeface="Calibri" panose="020F0502020204030204" pitchFamily="34" charset="0"/>
              </a:defRPr>
            </a:lvl4pPr>
            <a:lvl5pPr marL="2343150" indent="-28575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419643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Image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normAutofit/>
          </a:bodyPr>
          <a:lstStyle>
            <a:lvl1pPr>
              <a:defRPr sz="3600"/>
            </a:lvl1pPr>
          </a:lstStyle>
          <a:p>
            <a:r>
              <a:rPr lang="en-US"/>
              <a:t>Click to edit Master title style</a:t>
            </a:r>
          </a:p>
        </p:txBody>
      </p:sp>
      <p:sp>
        <p:nvSpPr>
          <p:cNvPr id="7" name="Picture Placeholder 6">
            <a:extLst>
              <a:ext uri="{FF2B5EF4-FFF2-40B4-BE49-F238E27FC236}">
                <a16:creationId xmlns:a16="http://schemas.microsoft.com/office/drawing/2014/main" id="{5C621F1E-985A-4328-A830-3119CB1EBAA8}"/>
              </a:ext>
              <a:ext uri="{C183D7F6-B498-43B3-948B-1728B52AA6E4}">
                <adec:decorative xmlns:adec="http://schemas.microsoft.com/office/drawing/2017/decorative" val="1"/>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hasCustomPrompt="1"/>
          </p:nvPr>
        </p:nvSpPr>
        <p:spPr>
          <a:xfrm>
            <a:off x="6724650" y="1952625"/>
            <a:ext cx="5095875" cy="3486150"/>
          </a:xfrm>
        </p:spPr>
        <p:txBody>
          <a:bodyPr anchor="ctr">
            <a:normAutofit/>
          </a:bodyPr>
          <a:lstStyle>
            <a:lvl1pPr marL="0" algn="ctr">
              <a:buNone/>
              <a:defRPr sz="3200" spc="0" baseline="0">
                <a:latin typeface="Calibri Light" panose="020F0302020204030204" pitchFamily="34" charset="0"/>
                <a:cs typeface="Calibri Light" panose="020F0302020204030204" pitchFamily="34" charset="0"/>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93846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Image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5C621F1E-985A-4328-A830-3119CB1EBAA8}"/>
              </a:ext>
              <a:ext uri="{C183D7F6-B498-43B3-948B-1728B52AA6E4}">
                <adec:decorative xmlns:adec="http://schemas.microsoft.com/office/drawing/2017/decorative" val="1"/>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 uri="{C183D7F6-B498-43B3-948B-1728B52AA6E4}">
                <adec:decorative xmlns:adec="http://schemas.microsoft.com/office/drawing/2017/decorative" val="0"/>
              </a:ext>
            </a:extLst>
          </p:cNvPr>
          <p:cNvSpPr>
            <a:spLocks noGrp="1"/>
          </p:cNvSpPr>
          <p:nvPr>
            <p:ph type="body" sz="quarter" idx="14"/>
          </p:nvPr>
        </p:nvSpPr>
        <p:spPr>
          <a:xfrm>
            <a:off x="6724650" y="1952625"/>
            <a:ext cx="5095875" cy="3486150"/>
          </a:xfrm>
        </p:spPr>
        <p:txBody>
          <a:bodyPr anchor="ctr">
            <a:normAutofit/>
          </a:bodyPr>
          <a:lstStyle>
            <a:lvl1pPr marL="0" algn="ctr">
              <a:buFontTx/>
              <a:buNone/>
              <a:defRPr sz="3200">
                <a:latin typeface="Calibri Light" panose="020F0302020204030204" pitchFamily="34" charset="0"/>
                <a:cs typeface="Calibri Light" panose="020F0302020204030204" pitchFamily="34" charset="0"/>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58871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Image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5C621F1E-985A-4328-A830-3119CB1EBAA8}"/>
              </a:ext>
              <a:ext uri="{C183D7F6-B498-43B3-948B-1728B52AA6E4}">
                <adec:decorative xmlns:adec="http://schemas.microsoft.com/office/drawing/2017/decorative" val="1"/>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p:nvPr>
        </p:nvSpPr>
        <p:spPr>
          <a:xfrm>
            <a:off x="6724650" y="1952625"/>
            <a:ext cx="5095875" cy="3486150"/>
          </a:xfrm>
        </p:spPr>
        <p:txBody>
          <a:bodyPr anchor="ctr">
            <a:normAutofit/>
          </a:bodyPr>
          <a:lstStyle>
            <a:lvl1pPr marL="0" algn="ctr">
              <a:buNone/>
              <a:defRPr sz="3200">
                <a:latin typeface="Calibri Light" panose="020F0302020204030204" pitchFamily="34" charset="0"/>
                <a:cs typeface="Calibri Light" panose="020F0302020204030204" pitchFamily="34" charset="0"/>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842999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Image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DED-7540-4787-B904-9C245B448AAD}"/>
              </a:ext>
            </a:extLst>
          </p:cNvPr>
          <p:cNvSpPr>
            <a:spLocks noGrp="1"/>
          </p:cNvSpPr>
          <p:nvPr>
            <p:ph type="title"/>
          </p:nvPr>
        </p:nvSpPr>
        <p:spPr>
          <a:xfrm>
            <a:off x="6724649" y="365125"/>
            <a:ext cx="5095875" cy="1325563"/>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5C621F1E-985A-4328-A830-3119CB1EBAA8}"/>
              </a:ext>
              <a:ext uri="{C183D7F6-B498-43B3-948B-1728B52AA6E4}">
                <adec:decorative xmlns:adec="http://schemas.microsoft.com/office/drawing/2017/decorative" val="1"/>
              </a:ext>
            </a:extLst>
          </p:cNvPr>
          <p:cNvSpPr>
            <a:spLocks noGrp="1"/>
          </p:cNvSpPr>
          <p:nvPr>
            <p:ph type="pic" sz="quarter" idx="13"/>
          </p:nvPr>
        </p:nvSpPr>
        <p:spPr>
          <a:xfrm>
            <a:off x="838200" y="1019175"/>
            <a:ext cx="5029200" cy="4924425"/>
          </a:xfrm>
        </p:spPr>
        <p:txBody>
          <a:bodyPr/>
          <a:lstStyle/>
          <a:p>
            <a:r>
              <a:rPr lang="en-US"/>
              <a:t>Click icon to add picture</a:t>
            </a:r>
          </a:p>
        </p:txBody>
      </p:sp>
      <p:sp>
        <p:nvSpPr>
          <p:cNvPr id="9" name="Text Placeholder 8">
            <a:extLst>
              <a:ext uri="{FF2B5EF4-FFF2-40B4-BE49-F238E27FC236}">
                <a16:creationId xmlns:a16="http://schemas.microsoft.com/office/drawing/2014/main" id="{B4F5159A-D318-473C-AD0E-DE60C81BE935}"/>
              </a:ext>
            </a:extLst>
          </p:cNvPr>
          <p:cNvSpPr>
            <a:spLocks noGrp="1"/>
          </p:cNvSpPr>
          <p:nvPr>
            <p:ph type="body" sz="quarter" idx="14"/>
          </p:nvPr>
        </p:nvSpPr>
        <p:spPr>
          <a:xfrm>
            <a:off x="6724650" y="1952625"/>
            <a:ext cx="5095875" cy="3486150"/>
          </a:xfrm>
        </p:spPr>
        <p:txBody>
          <a:bodyPr anchor="ctr">
            <a:normAutofit/>
          </a:bodyPr>
          <a:lstStyle>
            <a:lvl1pPr marL="0" algn="ctr">
              <a:buNone/>
              <a:defRPr sz="3200">
                <a:latin typeface="Calibri Light" panose="020F0302020204030204" pitchFamily="34" charset="0"/>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287498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E5F99B-3B11-42A5-83FA-BC880ACEDB87}"/>
              </a:ext>
            </a:extLst>
          </p:cNvPr>
          <p:cNvSpPr>
            <a:spLocks noGrp="1"/>
          </p:cNvSpPr>
          <p:nvPr>
            <p:ph type="title"/>
          </p:nvPr>
        </p:nvSpPr>
        <p:spPr>
          <a:xfrm>
            <a:off x="540983" y="277014"/>
            <a:ext cx="10515600" cy="626996"/>
          </a:xfrm>
        </p:spPr>
        <p:txBody>
          <a:bodyPr/>
          <a:lstStyle/>
          <a:p>
            <a:r>
              <a:rPr lang="en-US"/>
              <a:t>Click to edit Master title style</a:t>
            </a:r>
          </a:p>
        </p:txBody>
      </p:sp>
      <p:sp>
        <p:nvSpPr>
          <p:cNvPr id="4" name="Date Placeholder 3">
            <a:extLst>
              <a:ext uri="{FF2B5EF4-FFF2-40B4-BE49-F238E27FC236}">
                <a16:creationId xmlns:a16="http://schemas.microsoft.com/office/drawing/2014/main" id="{0DB291B4-E066-4658-97C3-9CD251135650}"/>
              </a:ext>
            </a:extLst>
          </p:cNvPr>
          <p:cNvSpPr>
            <a:spLocks noGrp="1"/>
          </p:cNvSpPr>
          <p:nvPr>
            <p:ph type="dt" sz="half" idx="10"/>
          </p:nvPr>
        </p:nvSpPr>
        <p:spPr/>
        <p:txBody>
          <a:bodyPr/>
          <a:lstStyle/>
          <a:p>
            <a:fld id="{5321DE4B-D91A-4998-89F5-981C58616758}" type="datetimeFigureOut">
              <a:rPr lang="en-US" smtClean="0"/>
              <a:t>2/17/2022</a:t>
            </a:fld>
            <a:endParaRPr lang="en-US"/>
          </a:p>
        </p:txBody>
      </p:sp>
      <p:sp>
        <p:nvSpPr>
          <p:cNvPr id="5" name="Footer Placeholder 4">
            <a:extLst>
              <a:ext uri="{FF2B5EF4-FFF2-40B4-BE49-F238E27FC236}">
                <a16:creationId xmlns:a16="http://schemas.microsoft.com/office/drawing/2014/main" id="{7EBB5B20-8074-40AF-95C2-8B7273AFB6FF}"/>
              </a:ext>
            </a:extLst>
          </p:cNvPr>
          <p:cNvSpPr>
            <a:spLocks noGrp="1"/>
          </p:cNvSpPr>
          <p:nvPr>
            <p:ph type="ftr" sz="quarter" idx="11"/>
          </p:nvPr>
        </p:nvSpPr>
        <p:spPr/>
        <p:txBody>
          <a:bodyPr/>
          <a:lstStyle/>
          <a:p>
            <a:endParaRPr lang="en-US"/>
          </a:p>
          <a:p>
            <a:r>
              <a:rPr lang="en-US"/>
              <a:t>Copyright © 2020. Texas Education Agency. All Rights Reserved.</a:t>
            </a:r>
          </a:p>
          <a:p>
            <a:endParaRPr lang="en-US"/>
          </a:p>
        </p:txBody>
      </p:sp>
      <p:sp>
        <p:nvSpPr>
          <p:cNvPr id="6" name="Slide Number Placeholder 5">
            <a:extLst>
              <a:ext uri="{FF2B5EF4-FFF2-40B4-BE49-F238E27FC236}">
                <a16:creationId xmlns:a16="http://schemas.microsoft.com/office/drawing/2014/main" id="{64D00FF3-F2E2-4A36-9E68-E4E24DF7593B}"/>
              </a:ext>
            </a:extLst>
          </p:cNvPr>
          <p:cNvSpPr>
            <a:spLocks noGrp="1"/>
          </p:cNvSpPr>
          <p:nvPr>
            <p:ph type="sldNum" sz="quarter" idx="12"/>
          </p:nvPr>
        </p:nvSpPr>
        <p:spPr/>
        <p:txBody>
          <a:bodyPr/>
          <a:lstStyle/>
          <a:p>
            <a:fld id="{D258442F-D128-4B9A-8169-592B73AEC928}" type="slidenum">
              <a:rPr lang="en-US" smtClean="0"/>
              <a:t>‹#›</a:t>
            </a:fld>
            <a:endParaRPr lang="en-US"/>
          </a:p>
        </p:txBody>
      </p:sp>
    </p:spTree>
    <p:extLst>
      <p:ext uri="{BB962C8B-B14F-4D97-AF65-F5344CB8AC3E}">
        <p14:creationId xmlns:p14="http://schemas.microsoft.com/office/powerpoint/2010/main" val="298978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Graph (no log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E5F99B-3B11-42A5-83FA-BC880ACEDB87}"/>
              </a:ext>
            </a:extLst>
          </p:cNvPr>
          <p:cNvSpPr>
            <a:spLocks noGrp="1"/>
          </p:cNvSpPr>
          <p:nvPr>
            <p:ph type="title"/>
          </p:nvPr>
        </p:nvSpPr>
        <p:spPr>
          <a:xfrm>
            <a:off x="540983" y="277014"/>
            <a:ext cx="11129962" cy="626996"/>
          </a:xfrm>
        </p:spPr>
        <p:txBody>
          <a:bodyPr/>
          <a:lstStyle/>
          <a:p>
            <a:r>
              <a:rPr lang="en-US"/>
              <a:t>Click to edit Master title style</a:t>
            </a:r>
          </a:p>
        </p:txBody>
      </p:sp>
      <p:sp>
        <p:nvSpPr>
          <p:cNvPr id="3" name="Chart Placeholder 2">
            <a:extLst>
              <a:ext uri="{FF2B5EF4-FFF2-40B4-BE49-F238E27FC236}">
                <a16:creationId xmlns:a16="http://schemas.microsoft.com/office/drawing/2014/main" id="{E0B9248D-C9C0-439D-BABC-48DF49325963}"/>
              </a:ext>
            </a:extLst>
          </p:cNvPr>
          <p:cNvSpPr>
            <a:spLocks noGrp="1"/>
          </p:cNvSpPr>
          <p:nvPr>
            <p:ph type="chart" sz="quarter" idx="13"/>
          </p:nvPr>
        </p:nvSpPr>
        <p:spPr>
          <a:xfrm>
            <a:off x="541338" y="1179513"/>
            <a:ext cx="11129962" cy="5170487"/>
          </a:xfrm>
        </p:spPr>
        <p:txBody>
          <a:bodyPr/>
          <a:lstStyle/>
          <a:p>
            <a:r>
              <a:rPr lang="en-US"/>
              <a:t>Click icon to add chart</a:t>
            </a:r>
          </a:p>
        </p:txBody>
      </p:sp>
      <p:sp>
        <p:nvSpPr>
          <p:cNvPr id="8" name="Rectangle 7">
            <a:extLst>
              <a:ext uri="{FF2B5EF4-FFF2-40B4-BE49-F238E27FC236}">
                <a16:creationId xmlns:a16="http://schemas.microsoft.com/office/drawing/2014/main" id="{CB8DCCD1-88A3-4711-95B8-9B319F728AF2}"/>
              </a:ext>
              <a:ext uri="{C183D7F6-B498-43B3-948B-1728B52AA6E4}">
                <adec:decorative xmlns:adec="http://schemas.microsoft.com/office/drawing/2017/decorative" val="1"/>
              </a:ext>
            </a:extLst>
          </p:cNvPr>
          <p:cNvSpPr/>
          <p:nvPr userDrawn="1"/>
        </p:nvSpPr>
        <p:spPr>
          <a:xfrm>
            <a:off x="9047747" y="5378116"/>
            <a:ext cx="3144253" cy="1070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46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23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l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3111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lu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1899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range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706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rey 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DA68-E82C-4450-9E5C-15CA412DAA23}"/>
              </a:ext>
            </a:extLst>
          </p:cNvPr>
          <p:cNvSpPr>
            <a:spLocks noGrp="1"/>
          </p:cNvSpPr>
          <p:nvPr>
            <p:ph type="ctrTitle"/>
          </p:nvPr>
        </p:nvSpPr>
        <p:spPr>
          <a:xfrm>
            <a:off x="2047874" y="1951038"/>
            <a:ext cx="8620125"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F88B302-3884-451D-9771-0A8D857BA4F8}"/>
              </a:ext>
            </a:extLst>
          </p:cNvPr>
          <p:cNvSpPr>
            <a:spLocks noGrp="1"/>
          </p:cNvSpPr>
          <p:nvPr>
            <p:ph type="subTitle" idx="1"/>
          </p:nvPr>
        </p:nvSpPr>
        <p:spPr>
          <a:xfrm>
            <a:off x="2047874" y="4505324"/>
            <a:ext cx="8620125" cy="75247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60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1082-5DA1-4434-9992-FCED5995BAF0}"/>
              </a:ext>
            </a:extLst>
          </p:cNvPr>
          <p:cNvSpPr>
            <a:spLocks noGrp="1"/>
          </p:cNvSpPr>
          <p:nvPr>
            <p:ph type="title"/>
          </p:nvPr>
        </p:nvSpPr>
        <p:spPr>
          <a:xfrm>
            <a:off x="514349" y="277013"/>
            <a:ext cx="11163299" cy="626997"/>
          </a:xfrm>
        </p:spPr>
        <p:txBody>
          <a:bodyPr anchor="b">
            <a:normAutofit/>
          </a:bodyPr>
          <a:lstStyle>
            <a:lvl1pPr>
              <a:defRPr sz="3600">
                <a:latin typeface="Calibri" panose="020F0502020204030204" pitchFamily="34" charset="0"/>
                <a:cs typeface="Calibri" panose="020F05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0DB291B4-E066-4658-97C3-9CD251135650}"/>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5" name="Footer Placeholder 4">
            <a:extLst>
              <a:ext uri="{FF2B5EF4-FFF2-40B4-BE49-F238E27FC236}">
                <a16:creationId xmlns:a16="http://schemas.microsoft.com/office/drawing/2014/main" id="{7EBB5B20-8074-40AF-95C2-8B7273AFB6FF}"/>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6" name="Slide Number Placeholder 5">
            <a:extLst>
              <a:ext uri="{FF2B5EF4-FFF2-40B4-BE49-F238E27FC236}">
                <a16:creationId xmlns:a16="http://schemas.microsoft.com/office/drawing/2014/main" id="{64D00FF3-F2E2-4A36-9E68-E4E24DF7593B}"/>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
        <p:nvSpPr>
          <p:cNvPr id="7" name="Text Placeholder 6">
            <a:extLst>
              <a:ext uri="{FF2B5EF4-FFF2-40B4-BE49-F238E27FC236}">
                <a16:creationId xmlns:a16="http://schemas.microsoft.com/office/drawing/2014/main" id="{02F86C0F-C4B8-4876-B569-1ECDCCB0AF66}"/>
              </a:ext>
            </a:extLst>
          </p:cNvPr>
          <p:cNvSpPr>
            <a:spLocks noGrp="1"/>
          </p:cNvSpPr>
          <p:nvPr>
            <p:ph type="body" sz="quarter" idx="13"/>
          </p:nvPr>
        </p:nvSpPr>
        <p:spPr>
          <a:xfrm>
            <a:off x="514350" y="1346200"/>
            <a:ext cx="11163300" cy="396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93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3" y="365125"/>
            <a:ext cx="10299357"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a:xfrm>
            <a:off x="1376702" y="6350000"/>
            <a:ext cx="1499847" cy="365125"/>
          </a:xfrm>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a:xfrm>
            <a:off x="9315450" y="6356350"/>
            <a:ext cx="2360610" cy="365125"/>
          </a:xfrm>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
        <p:nvSpPr>
          <p:cNvPr id="4" name="Text Placeholder 3">
            <a:extLst>
              <a:ext uri="{FF2B5EF4-FFF2-40B4-BE49-F238E27FC236}">
                <a16:creationId xmlns:a16="http://schemas.microsoft.com/office/drawing/2014/main" id="{8DF1B06E-F7ED-4971-9F35-F0F5E5E42132}"/>
              </a:ext>
            </a:extLst>
          </p:cNvPr>
          <p:cNvSpPr>
            <a:spLocks noGrp="1"/>
          </p:cNvSpPr>
          <p:nvPr>
            <p:ph type="body" sz="quarter" idx="14"/>
          </p:nvPr>
        </p:nvSpPr>
        <p:spPr>
          <a:xfrm>
            <a:off x="1376363" y="1828800"/>
            <a:ext cx="10299700" cy="3595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40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9E1D-B65C-4273-9C1E-38CA4A7E89AE}"/>
              </a:ext>
            </a:extLst>
          </p:cNvPr>
          <p:cNvSpPr>
            <a:spLocks noGrp="1"/>
          </p:cNvSpPr>
          <p:nvPr>
            <p:ph type="title"/>
          </p:nvPr>
        </p:nvSpPr>
        <p:spPr>
          <a:xfrm>
            <a:off x="1376704" y="365125"/>
            <a:ext cx="10300946"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5" name="Date Placeholder 4">
            <a:extLst>
              <a:ext uri="{FF2B5EF4-FFF2-40B4-BE49-F238E27FC236}">
                <a16:creationId xmlns:a16="http://schemas.microsoft.com/office/drawing/2014/main" id="{0047E917-0DD3-47A6-BEA1-3451C91AC2EE}"/>
              </a:ext>
            </a:extLst>
          </p:cNvPr>
          <p:cNvSpPr>
            <a:spLocks noGrp="1"/>
          </p:cNvSpPr>
          <p:nvPr>
            <p:ph type="dt" sz="half" idx="10"/>
          </p:nvPr>
        </p:nvSpPr>
        <p:spPr>
          <a:xfrm>
            <a:off x="1376704" y="6350000"/>
            <a:ext cx="1499846" cy="365125"/>
          </a:xfrm>
        </p:spPr>
        <p:txBody>
          <a:bodyPr/>
          <a:lstStyle>
            <a:lvl1pPr>
              <a:defRPr>
                <a:latin typeface="Calibri" panose="020F050202020403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6" name="Footer Placeholder 5">
            <a:extLst>
              <a:ext uri="{FF2B5EF4-FFF2-40B4-BE49-F238E27FC236}">
                <a16:creationId xmlns:a16="http://schemas.microsoft.com/office/drawing/2014/main" id="{9E566652-845C-418A-ACF9-483385D23D6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a:p>
            <a:r>
              <a:rPr lang="en-US"/>
              <a:t>Copyright © 2020. Texas Education Agency. All Rights Reserved.</a:t>
            </a:r>
          </a:p>
          <a:p>
            <a:endParaRPr lang="en-US"/>
          </a:p>
        </p:txBody>
      </p:sp>
      <p:sp>
        <p:nvSpPr>
          <p:cNvPr id="7" name="Slide Number Placeholder 6">
            <a:extLst>
              <a:ext uri="{FF2B5EF4-FFF2-40B4-BE49-F238E27FC236}">
                <a16:creationId xmlns:a16="http://schemas.microsoft.com/office/drawing/2014/main" id="{5FFF41DE-7C38-4AD4-887E-6D193B112C51}"/>
              </a:ext>
            </a:extLst>
          </p:cNvPr>
          <p:cNvSpPr>
            <a:spLocks noGrp="1"/>
          </p:cNvSpPr>
          <p:nvPr>
            <p:ph type="sldNum" sz="quarter" idx="12"/>
          </p:nvPr>
        </p:nvSpPr>
        <p:spPr>
          <a:xfrm>
            <a:off x="9315450" y="6356350"/>
            <a:ext cx="2362200" cy="365125"/>
          </a:xfrm>
        </p:spPr>
        <p:txBody>
          <a:bodyPr/>
          <a:lstStyle>
            <a:lvl1pPr>
              <a:defRPr>
                <a:latin typeface="Calibri" panose="020F0502020204030204" pitchFamily="34" charset="0"/>
                <a:cs typeface="Calibri" panose="020F0502020204030204" pitchFamily="34" charset="0"/>
              </a:defRPr>
            </a:lvl1pPr>
          </a:lstStyle>
          <a:p>
            <a:fld id="{D258442F-D128-4B9A-8169-592B73AEC928}" type="slidenum">
              <a:rPr lang="en-US" smtClean="0"/>
              <a:pPr/>
              <a:t>‹#›</a:t>
            </a:fld>
            <a:endParaRPr lang="en-US"/>
          </a:p>
        </p:txBody>
      </p:sp>
      <p:sp>
        <p:nvSpPr>
          <p:cNvPr id="8" name="Text Placeholder 7">
            <a:extLst>
              <a:ext uri="{FF2B5EF4-FFF2-40B4-BE49-F238E27FC236}">
                <a16:creationId xmlns:a16="http://schemas.microsoft.com/office/drawing/2014/main" id="{7C270B3A-DB02-4C69-883C-15558F47B56B}"/>
              </a:ext>
            </a:extLst>
          </p:cNvPr>
          <p:cNvSpPr>
            <a:spLocks noGrp="1"/>
          </p:cNvSpPr>
          <p:nvPr>
            <p:ph type="body" sz="quarter" idx="13"/>
          </p:nvPr>
        </p:nvSpPr>
        <p:spPr>
          <a:xfrm>
            <a:off x="1376363" y="1825625"/>
            <a:ext cx="10301287" cy="358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98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5C799-0E89-4138-B4CD-80FC02DD54AD}"/>
              </a:ext>
            </a:extLst>
          </p:cNvPr>
          <p:cNvSpPr>
            <a:spLocks noGrp="1"/>
          </p:cNvSpPr>
          <p:nvPr>
            <p:ph type="title"/>
          </p:nvPr>
        </p:nvSpPr>
        <p:spPr>
          <a:xfrm>
            <a:off x="838200" y="365125"/>
            <a:ext cx="10515600" cy="75709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138CB-E030-46C2-A316-AF0EABE7E157}"/>
              </a:ext>
            </a:extLst>
          </p:cNvPr>
          <p:cNvSpPr>
            <a:spLocks noGrp="1"/>
          </p:cNvSpPr>
          <p:nvPr>
            <p:ph type="body" idx="1"/>
          </p:nvPr>
        </p:nvSpPr>
        <p:spPr>
          <a:xfrm>
            <a:off x="838200" y="1641764"/>
            <a:ext cx="10515600" cy="4535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133DC-7FA8-41FF-8673-C27E15B7FDFA}"/>
              </a:ext>
            </a:extLst>
          </p:cNvPr>
          <p:cNvSpPr>
            <a:spLocks noGrp="1"/>
          </p:cNvSpPr>
          <p:nvPr>
            <p:ph type="dt" sz="half" idx="2"/>
          </p:nvPr>
        </p:nvSpPr>
        <p:spPr>
          <a:xfrm>
            <a:off x="133350" y="635000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ea typeface="Open Sans" panose="020B0606030504020204" pitchFamily="34" charset="0"/>
                <a:cs typeface="Calibri" panose="020F0502020204030204" pitchFamily="34" charset="0"/>
              </a:defRPr>
            </a:lvl1pPr>
          </a:lstStyle>
          <a:p>
            <a:fld id="{5321DE4B-D91A-4998-89F5-981C58616758}" type="datetimeFigureOut">
              <a:rPr lang="en-US" smtClean="0"/>
              <a:pPr/>
              <a:t>2/17/2022</a:t>
            </a:fld>
            <a:endParaRPr lang="en-US"/>
          </a:p>
        </p:txBody>
      </p:sp>
      <p:sp>
        <p:nvSpPr>
          <p:cNvPr id="5" name="Footer Placeholder 4">
            <a:extLst>
              <a:ext uri="{FF2B5EF4-FFF2-40B4-BE49-F238E27FC236}">
                <a16:creationId xmlns:a16="http://schemas.microsoft.com/office/drawing/2014/main" id="{5A04FABC-0E5D-4C50-8EB8-A8A6447AD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ea typeface="Open Sans" panose="020B0606030504020204" pitchFamily="34" charset="0"/>
                <a:cs typeface="Calibri" panose="020F0502020204030204" pitchFamily="34" charset="0"/>
              </a:defRPr>
            </a:lvl1pPr>
          </a:lstStyle>
          <a:p>
            <a:r>
              <a:rPr lang="en-US"/>
              <a:t>Copyright © 2020. Texas Education Agency. All Rights Reserved.</a:t>
            </a:r>
          </a:p>
        </p:txBody>
      </p:sp>
      <p:sp>
        <p:nvSpPr>
          <p:cNvPr id="6" name="Slide Number Placeholder 5">
            <a:extLst>
              <a:ext uri="{FF2B5EF4-FFF2-40B4-BE49-F238E27FC236}">
                <a16:creationId xmlns:a16="http://schemas.microsoft.com/office/drawing/2014/main" id="{0CAEEFF9-3B26-4EE6-BAFD-3EEFE4135ABC}"/>
              </a:ext>
            </a:extLst>
          </p:cNvPr>
          <p:cNvSpPr>
            <a:spLocks noGrp="1"/>
          </p:cNvSpPr>
          <p:nvPr>
            <p:ph type="sldNum" sz="quarter" idx="4"/>
          </p:nvPr>
        </p:nvSpPr>
        <p:spPr>
          <a:xfrm>
            <a:off x="931545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Open Sans" panose="020B0606030504020204" pitchFamily="34" charset="0"/>
                <a:cs typeface="Calibri" panose="020F0502020204030204" pitchFamily="34" charset="0"/>
              </a:defRPr>
            </a:lvl1pPr>
          </a:lstStyle>
          <a:p>
            <a:fld id="{D258442F-D128-4B9A-8169-592B73AEC928}" type="slidenum">
              <a:rPr lang="en-US" smtClean="0"/>
              <a:pPr/>
              <a:t>‹#›</a:t>
            </a:fld>
            <a:endParaRPr lang="en-US"/>
          </a:p>
        </p:txBody>
      </p:sp>
    </p:spTree>
    <p:extLst>
      <p:ext uri="{BB962C8B-B14F-4D97-AF65-F5344CB8AC3E}">
        <p14:creationId xmlns:p14="http://schemas.microsoft.com/office/powerpoint/2010/main" val="4046175921"/>
      </p:ext>
    </p:extLst>
  </p:cSld>
  <p:clrMap bg1="lt1" tx1="dk1" bg2="lt2" tx2="dk2" accent1="accent1" accent2="accent2" accent3="accent3" accent4="accent4" accent5="accent5" accent6="accent6" hlink="hlink" folHlink="folHlink"/>
  <p:sldLayoutIdLst>
    <p:sldLayoutId id="2147483691" r:id="rId1"/>
    <p:sldLayoutId id="2147483709" r:id="rId2"/>
    <p:sldLayoutId id="2147483649" r:id="rId3"/>
    <p:sldLayoutId id="2147483660" r:id="rId4"/>
    <p:sldLayoutId id="2147483661" r:id="rId5"/>
    <p:sldLayoutId id="2147483662" r:id="rId6"/>
    <p:sldLayoutId id="2147483651" r:id="rId7"/>
    <p:sldLayoutId id="2147483682" r:id="rId8"/>
    <p:sldLayoutId id="2147483692" r:id="rId9"/>
    <p:sldLayoutId id="2147483683" r:id="rId10"/>
    <p:sldLayoutId id="2147483684" r:id="rId11"/>
    <p:sldLayoutId id="2147483703" r:id="rId12"/>
    <p:sldLayoutId id="2147483652" r:id="rId13"/>
    <p:sldLayoutId id="2147483676" r:id="rId14"/>
    <p:sldLayoutId id="2147483677" r:id="rId15"/>
    <p:sldLayoutId id="2147483653" r:id="rId16"/>
    <p:sldLayoutId id="2147483678" r:id="rId17"/>
    <p:sldLayoutId id="2147483679" r:id="rId18"/>
    <p:sldLayoutId id="2147483680" r:id="rId19"/>
    <p:sldLayoutId id="2147483681" r:id="rId20"/>
    <p:sldLayoutId id="2147483704" r:id="rId21"/>
    <p:sldLayoutId id="2147483705" r:id="rId22"/>
    <p:sldLayoutId id="2147483706" r:id="rId23"/>
    <p:sldLayoutId id="2147483707" r:id="rId24"/>
    <p:sldLayoutId id="2147483696" r:id="rId25"/>
    <p:sldLayoutId id="2147483708" r:id="rId26"/>
    <p:sldLayoutId id="2147483710" r:id="rId27"/>
  </p:sldLayoutIdLst>
  <p:txStyles>
    <p:titleStyle>
      <a:lvl1pPr algn="l" defTabSz="914400" rtl="0" eaLnBrk="1" latinLnBrk="0" hangingPunct="1">
        <a:lnSpc>
          <a:spcPct val="100000"/>
        </a:lnSpc>
        <a:spcBef>
          <a:spcPct val="0"/>
        </a:spcBef>
        <a:buNone/>
        <a:defRPr sz="3600" b="1" kern="1200">
          <a:solidFill>
            <a:schemeClr val="tx1"/>
          </a:solidFill>
          <a:latin typeface="Calibri" panose="020F0502020204030204" pitchFamily="34" charset="0"/>
          <a:ea typeface="Open Sans bold" panose="020B0806030504020204" pitchFamily="34" charset="0"/>
          <a:cs typeface="Calibri" panose="020F0502020204030204" pitchFamily="34" charset="0"/>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57150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971550" indent="-28575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Calibri" panose="020F0502020204030204" pitchFamily="34" charset="0"/>
          <a:ea typeface="Open Sans" panose="020B0606030504020204" pitchFamily="34" charset="0"/>
          <a:cs typeface="Calibri" panose="020F0502020204030204" pitchFamily="34" charset="0"/>
        </a:defRPr>
      </a:lvl3pPr>
      <a:lvl4pPr marL="1428750" indent="-28575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Calibri" panose="020F0502020204030204" pitchFamily="34" charset="0"/>
          <a:ea typeface="Open Sans" panose="020B0606030504020204" pitchFamily="34" charset="0"/>
          <a:cs typeface="Calibri" panose="020F0502020204030204" pitchFamily="34" charset="0"/>
        </a:defRPr>
      </a:lvl4pPr>
      <a:lvl5pPr marL="1885950" indent="-28575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hyperlink" Target="https://public.cliengage.org/tools/assessment/circle-progress-monitor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cliengage.org/clirep/CPM/CPM_Benchmarks_PreK.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us02web.zoom.us/meeting/register/tZ0scuChpzIrHd08rizlc7BDO1FfrXjsJ4E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us02web.zoom.us/meeting/register/tZ0vc-qtqD8oH9L6NFHk0vff29Fp7UxHOu7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hyperlink" Target="https://cliengage.org/clirep/CLI-Engage-HTG/Getting-Started-Guide_Kindergarten.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cliengage.org/clirep/CLI-Engage-HTG/TX-KEA-Benchmarks.pdf"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E7F9E6-880B-4B61-BCC0-F5D1729356B0}"/>
              </a:ext>
            </a:extLst>
          </p:cNvPr>
          <p:cNvSpPr>
            <a:spLocks noGrp="1"/>
          </p:cNvSpPr>
          <p:nvPr>
            <p:ph type="title"/>
          </p:nvPr>
        </p:nvSpPr>
        <p:spPr/>
        <p:txBody>
          <a:bodyPr/>
          <a:lstStyle/>
          <a:p>
            <a:r>
              <a:rPr lang="en-US"/>
              <a:t>Setting Expected Growth Using Circle/TX-KEA</a:t>
            </a:r>
          </a:p>
        </p:txBody>
      </p:sp>
      <p:sp>
        <p:nvSpPr>
          <p:cNvPr id="3" name="Subtitle 2">
            <a:extLst>
              <a:ext uri="{FF2B5EF4-FFF2-40B4-BE49-F238E27FC236}">
                <a16:creationId xmlns:a16="http://schemas.microsoft.com/office/drawing/2014/main" id="{12E9F9BA-44F5-4499-9127-4E36EC5283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273609"/>
      </p:ext>
    </p:extLst>
  </p:cSld>
  <p:clrMapOvr>
    <a:masterClrMapping/>
  </p:clrMapOvr>
  <mc:AlternateContent xmlns:mc="http://schemas.openxmlformats.org/markup-compatibility/2006" xmlns:p14="http://schemas.microsoft.com/office/powerpoint/2010/main">
    <mc:Choice Requires="p14">
      <p:transition spd="slow" p14:dur="2000" advTm="7788"/>
    </mc:Choice>
    <mc:Fallback xmlns="">
      <p:transition spd="slow" advTm="77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9BB-C33D-4164-A7B1-2DA25CEE7016}"/>
              </a:ext>
            </a:extLst>
          </p:cNvPr>
          <p:cNvSpPr>
            <a:spLocks noGrp="1"/>
          </p:cNvSpPr>
          <p:nvPr>
            <p:ph type="title"/>
          </p:nvPr>
        </p:nvSpPr>
        <p:spPr>
          <a:xfrm>
            <a:off x="1176678" y="127000"/>
            <a:ext cx="10299357" cy="815975"/>
          </a:xfrm>
        </p:spPr>
        <p:txBody>
          <a:bodyPr/>
          <a:lstStyle/>
          <a:p>
            <a:r>
              <a:rPr lang="en-US"/>
              <a:t>Decisions to Make First</a:t>
            </a:r>
          </a:p>
        </p:txBody>
      </p:sp>
      <p:sp>
        <p:nvSpPr>
          <p:cNvPr id="7" name="TextBox 6">
            <a:extLst>
              <a:ext uri="{FF2B5EF4-FFF2-40B4-BE49-F238E27FC236}">
                <a16:creationId xmlns:a16="http://schemas.microsoft.com/office/drawing/2014/main" id="{A26FA263-7EB0-42B1-BD20-17BC2F9BB857}"/>
              </a:ext>
            </a:extLst>
          </p:cNvPr>
          <p:cNvSpPr txBox="1"/>
          <p:nvPr/>
        </p:nvSpPr>
        <p:spPr>
          <a:xfrm>
            <a:off x="1416377" y="1414064"/>
            <a:ext cx="7878451" cy="461665"/>
          </a:xfrm>
          <a:prstGeom prst="rect">
            <a:avLst/>
          </a:prstGeom>
          <a:noFill/>
        </p:spPr>
        <p:txBody>
          <a:bodyPr wrap="square">
            <a:spAutoFit/>
          </a:bodyPr>
          <a:lstStyle/>
          <a:p>
            <a:pPr marL="0" indent="0">
              <a:buNone/>
            </a:pPr>
            <a:r>
              <a:rPr lang="en-US" sz="2400" b="1" dirty="0">
                <a:solidFill>
                  <a:schemeClr val="accent1">
                    <a:lumMod val="75000"/>
                  </a:schemeClr>
                </a:solidFill>
              </a:rPr>
              <a:t>Which of the various subtests will the district use ?</a:t>
            </a:r>
          </a:p>
        </p:txBody>
      </p:sp>
      <p:sp>
        <p:nvSpPr>
          <p:cNvPr id="3" name="Text Placeholder 2">
            <a:extLst>
              <a:ext uri="{FF2B5EF4-FFF2-40B4-BE49-F238E27FC236}">
                <a16:creationId xmlns:a16="http://schemas.microsoft.com/office/drawing/2014/main" id="{30A4DF84-70F8-4762-B29A-912941785E93}"/>
              </a:ext>
            </a:extLst>
          </p:cNvPr>
          <p:cNvSpPr>
            <a:spLocks noGrp="1"/>
          </p:cNvSpPr>
          <p:nvPr>
            <p:ph type="body" sz="quarter" idx="14"/>
          </p:nvPr>
        </p:nvSpPr>
        <p:spPr>
          <a:xfrm>
            <a:off x="1290638" y="2090519"/>
            <a:ext cx="10299700" cy="3536557"/>
          </a:xfrm>
        </p:spPr>
        <p:txBody>
          <a:bodyPr numCol="2">
            <a:normAutofit fontScale="92500" lnSpcReduction="20000"/>
          </a:bodyPr>
          <a:lstStyle/>
          <a:p>
            <a:pPr marL="434340"/>
            <a:r>
              <a:rPr lang="en-US" dirty="0"/>
              <a:t>Math subtests</a:t>
            </a:r>
          </a:p>
          <a:p>
            <a:pPr marL="834390" lvl="2"/>
            <a:r>
              <a:rPr lang="en-US" dirty="0"/>
              <a:t>Rote Counting</a:t>
            </a:r>
          </a:p>
          <a:p>
            <a:pPr marL="834390" lvl="2"/>
            <a:r>
              <a:rPr lang="en-US" dirty="0"/>
              <a:t>Shape Naming</a:t>
            </a:r>
          </a:p>
          <a:p>
            <a:pPr marL="834390" lvl="2"/>
            <a:r>
              <a:rPr lang="en-US" dirty="0"/>
              <a:t>Number Discrimination</a:t>
            </a:r>
          </a:p>
          <a:p>
            <a:pPr marL="834390" lvl="2"/>
            <a:r>
              <a:rPr lang="en-US" dirty="0"/>
              <a:t>Number Naming</a:t>
            </a:r>
          </a:p>
          <a:p>
            <a:pPr marL="834390" lvl="2"/>
            <a:r>
              <a:rPr lang="en-US" dirty="0"/>
              <a:t>Shape Discrimination</a:t>
            </a:r>
          </a:p>
          <a:p>
            <a:pPr marL="834390" lvl="2"/>
            <a:r>
              <a:rPr lang="en-US" dirty="0"/>
              <a:t>Operations</a:t>
            </a:r>
          </a:p>
          <a:p>
            <a:pPr marL="834390" lvl="2"/>
            <a:r>
              <a:rPr lang="en-US" dirty="0"/>
              <a:t>Counting sets</a:t>
            </a:r>
          </a:p>
          <a:p>
            <a:pPr marL="434340"/>
            <a:r>
              <a:rPr lang="en-US" dirty="0"/>
              <a:t>Social Studies</a:t>
            </a:r>
          </a:p>
          <a:p>
            <a:pPr marL="434340"/>
            <a:r>
              <a:rPr lang="en-US" dirty="0"/>
              <a:t>Science</a:t>
            </a:r>
          </a:p>
          <a:p>
            <a:pPr marL="434340"/>
            <a:r>
              <a:rPr lang="en-US" dirty="0"/>
              <a:t>Observation-based assessments</a:t>
            </a:r>
          </a:p>
          <a:p>
            <a:pPr marL="434340"/>
            <a:r>
              <a:rPr lang="en-US" dirty="0"/>
              <a:t>Literacy subtests</a:t>
            </a:r>
          </a:p>
          <a:p>
            <a:pPr marL="834390" lvl="2"/>
            <a:r>
              <a:rPr lang="en-US" dirty="0"/>
              <a:t>Rapid Letter Naming</a:t>
            </a:r>
          </a:p>
          <a:p>
            <a:pPr marL="834390" lvl="2"/>
            <a:r>
              <a:rPr lang="en-US" dirty="0"/>
              <a:t>Rapid Vocabulary</a:t>
            </a:r>
          </a:p>
          <a:p>
            <a:pPr marL="834390" lvl="2"/>
            <a:r>
              <a:rPr lang="en-US" dirty="0"/>
              <a:t>Phonological Awareness (which has 4 subsets within it)</a:t>
            </a:r>
          </a:p>
          <a:p>
            <a:pPr marL="834390" lvl="2"/>
            <a:r>
              <a:rPr lang="en-US" dirty="0"/>
              <a:t>Letter-Sound Correspondence</a:t>
            </a:r>
          </a:p>
          <a:p>
            <a:pPr marL="834390" lvl="2"/>
            <a:r>
              <a:rPr lang="en-US" dirty="0"/>
              <a:t>Story Retell and Comprehension</a:t>
            </a:r>
          </a:p>
          <a:p>
            <a:pPr marL="834390" lvl="2"/>
            <a:r>
              <a:rPr lang="en-US" dirty="0"/>
              <a:t>Book and Print Awareness</a:t>
            </a:r>
          </a:p>
          <a:p>
            <a:pPr marL="834390" lvl="2"/>
            <a:r>
              <a:rPr lang="en-US" dirty="0"/>
              <a:t>Speech Production</a:t>
            </a:r>
          </a:p>
          <a:p>
            <a:pPr marL="834390" lvl="2"/>
            <a:r>
              <a:rPr lang="en-US" dirty="0"/>
              <a:t>Motivation to Read</a:t>
            </a:r>
          </a:p>
          <a:p>
            <a:pPr marL="434340"/>
            <a:endParaRPr lang="en-US" dirty="0"/>
          </a:p>
        </p:txBody>
      </p:sp>
      <p:sp>
        <p:nvSpPr>
          <p:cNvPr id="4" name="TextBox 3">
            <a:extLst>
              <a:ext uri="{FF2B5EF4-FFF2-40B4-BE49-F238E27FC236}">
                <a16:creationId xmlns:a16="http://schemas.microsoft.com/office/drawing/2014/main" id="{B876AF42-B822-4CD3-BE5C-DD799AFC590E}"/>
              </a:ext>
            </a:extLst>
          </p:cNvPr>
          <p:cNvSpPr txBox="1"/>
          <p:nvPr/>
        </p:nvSpPr>
        <p:spPr>
          <a:xfrm>
            <a:off x="6768445" y="363213"/>
            <a:ext cx="5423555" cy="400110"/>
          </a:xfrm>
          <a:prstGeom prst="rect">
            <a:avLst/>
          </a:prstGeom>
          <a:solidFill>
            <a:srgbClr val="00A69B">
              <a:alpha val="50196"/>
            </a:srgbClr>
          </a:solidFill>
        </p:spPr>
        <p:txBody>
          <a:bodyPr wrap="square" lIns="2743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Best practice is to use a combination of subtests. </a:t>
            </a:r>
          </a:p>
        </p:txBody>
      </p:sp>
      <p:sp>
        <p:nvSpPr>
          <p:cNvPr id="5" name="TextBox 4">
            <a:extLst>
              <a:ext uri="{FF2B5EF4-FFF2-40B4-BE49-F238E27FC236}">
                <a16:creationId xmlns:a16="http://schemas.microsoft.com/office/drawing/2014/main" id="{8A2429A3-FC53-4CF1-B9CC-E5CB0FD7B722}"/>
              </a:ext>
            </a:extLst>
          </p:cNvPr>
          <p:cNvSpPr txBox="1"/>
          <p:nvPr/>
        </p:nvSpPr>
        <p:spPr>
          <a:xfrm>
            <a:off x="1487656" y="6035021"/>
            <a:ext cx="4838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Circle Subtests</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0999222"/>
      </p:ext>
    </p:extLst>
  </p:cSld>
  <p:clrMapOvr>
    <a:masterClrMapping/>
  </p:clrMapOvr>
  <mc:AlternateContent xmlns:mc="http://schemas.openxmlformats.org/markup-compatibility/2006">
    <mc:Choice xmlns:p14="http://schemas.microsoft.com/office/powerpoint/2010/main" Requires="p14">
      <p:transition spd="slow" p14:dur="2000" advTm="35842"/>
    </mc:Choice>
    <mc:Fallback>
      <p:transition spd="slow" advTm="35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BCD0-509F-42A4-B9DD-A76E4224500A}"/>
              </a:ext>
            </a:extLst>
          </p:cNvPr>
          <p:cNvSpPr>
            <a:spLocks noGrp="1"/>
          </p:cNvSpPr>
          <p:nvPr>
            <p:ph type="title"/>
          </p:nvPr>
        </p:nvSpPr>
        <p:spPr>
          <a:xfrm>
            <a:off x="1376703" y="365125"/>
            <a:ext cx="10299357" cy="758825"/>
          </a:xfrm>
        </p:spPr>
        <p:txBody>
          <a:bodyPr/>
          <a:lstStyle/>
          <a:p>
            <a:r>
              <a:rPr lang="en-US"/>
              <a:t>Scenario: Zinnia ISD</a:t>
            </a:r>
          </a:p>
        </p:txBody>
      </p:sp>
      <p:sp>
        <p:nvSpPr>
          <p:cNvPr id="3" name="Text Placeholder 2">
            <a:extLst>
              <a:ext uri="{FF2B5EF4-FFF2-40B4-BE49-F238E27FC236}">
                <a16:creationId xmlns:a16="http://schemas.microsoft.com/office/drawing/2014/main" id="{C6383FA0-FA0B-4205-9162-D2C66A5E4A44}"/>
              </a:ext>
            </a:extLst>
          </p:cNvPr>
          <p:cNvSpPr>
            <a:spLocks noGrp="1"/>
          </p:cNvSpPr>
          <p:nvPr>
            <p:ph type="body" sz="quarter" idx="14"/>
          </p:nvPr>
        </p:nvSpPr>
        <p:spPr>
          <a:xfrm>
            <a:off x="1185863" y="1419225"/>
            <a:ext cx="10299700" cy="3595816"/>
          </a:xfrm>
        </p:spPr>
        <p:txBody>
          <a:bodyPr/>
          <a:lstStyle/>
          <a:p>
            <a:pPr marL="0" indent="0">
              <a:buNone/>
            </a:pPr>
            <a:r>
              <a:rPr lang="en-US"/>
              <a:t>Zinnia ISD decided to use all 5 of the required ECDS tests for their TIA </a:t>
            </a:r>
            <a:r>
              <a:rPr lang="en-US" err="1"/>
              <a:t>systesm</a:t>
            </a:r>
            <a:r>
              <a:rPr lang="en-US"/>
              <a:t> (Rapid Vocabulary Naming, Rapid Letter Naming, Early Writing Skills, Mathematics, Social and Emotional) but also added in the Phonological Awareness tests as part of how they would measure student growth for pre-kindergarten, due to their district wide focus on literacy and the connections with Reading Academy.</a:t>
            </a:r>
          </a:p>
          <a:p>
            <a:pPr marL="0" indent="0">
              <a:buNone/>
            </a:pPr>
            <a:endParaRPr lang="en-US"/>
          </a:p>
          <a:p>
            <a:pPr marL="0" indent="0">
              <a:buNone/>
            </a:pPr>
            <a:r>
              <a:rPr lang="en-US"/>
              <a:t>What are the benefits and considerations for choosing this option?</a:t>
            </a:r>
          </a:p>
        </p:txBody>
      </p:sp>
    </p:spTree>
    <p:extLst>
      <p:ext uri="{BB962C8B-B14F-4D97-AF65-F5344CB8AC3E}">
        <p14:creationId xmlns:p14="http://schemas.microsoft.com/office/powerpoint/2010/main" val="654287212"/>
      </p:ext>
    </p:extLst>
  </p:cSld>
  <p:clrMapOvr>
    <a:masterClrMapping/>
  </p:clrMapOvr>
  <mc:AlternateContent xmlns:mc="http://schemas.openxmlformats.org/markup-compatibility/2006" xmlns:p14="http://schemas.microsoft.com/office/powerpoint/2010/main">
    <mc:Choice Requires="p14">
      <p:transition spd="slow" p14:dur="2000" advTm="25892"/>
    </mc:Choice>
    <mc:Fallback xmlns="">
      <p:transition spd="slow" advTm="258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E8C-A11B-40E7-81A3-2CB26FD5E20E}"/>
              </a:ext>
            </a:extLst>
          </p:cNvPr>
          <p:cNvSpPr>
            <a:spLocks noGrp="1"/>
          </p:cNvSpPr>
          <p:nvPr>
            <p:ph type="title"/>
          </p:nvPr>
        </p:nvSpPr>
        <p:spPr/>
        <p:txBody>
          <a:bodyPr/>
          <a:lstStyle/>
          <a:p>
            <a:r>
              <a:rPr lang="en-US"/>
              <a:t>Zinnia ISD’s plan</a:t>
            </a:r>
          </a:p>
        </p:txBody>
      </p:sp>
      <p:sp>
        <p:nvSpPr>
          <p:cNvPr id="3" name="Text Placeholder 2">
            <a:extLst>
              <a:ext uri="{FF2B5EF4-FFF2-40B4-BE49-F238E27FC236}">
                <a16:creationId xmlns:a16="http://schemas.microsoft.com/office/drawing/2014/main" id="{AACD12C6-A4E3-413E-83CB-7D49F814160E}"/>
              </a:ext>
            </a:extLst>
          </p:cNvPr>
          <p:cNvSpPr>
            <a:spLocks noGrp="1"/>
          </p:cNvSpPr>
          <p:nvPr>
            <p:ph type="body" sz="quarter" idx="13"/>
          </p:nvPr>
        </p:nvSpPr>
        <p:spPr/>
        <p:txBody>
          <a:bodyPr>
            <a:normAutofit lnSpcReduction="10000"/>
          </a:bodyPr>
          <a:lstStyle/>
          <a:p>
            <a:r>
              <a:rPr lang="en-US"/>
              <a:t>Benefits</a:t>
            </a:r>
          </a:p>
        </p:txBody>
      </p:sp>
      <p:sp>
        <p:nvSpPr>
          <p:cNvPr id="4" name="Content Placeholder 3">
            <a:extLst>
              <a:ext uri="{FF2B5EF4-FFF2-40B4-BE49-F238E27FC236}">
                <a16:creationId xmlns:a16="http://schemas.microsoft.com/office/drawing/2014/main" id="{2F7BD9B3-E124-44D9-995F-1776C2088226}"/>
              </a:ext>
            </a:extLst>
          </p:cNvPr>
          <p:cNvSpPr>
            <a:spLocks noGrp="1"/>
          </p:cNvSpPr>
          <p:nvPr>
            <p:ph sz="quarter" idx="15"/>
          </p:nvPr>
        </p:nvSpPr>
        <p:spPr/>
        <p:txBody>
          <a:bodyPr/>
          <a:lstStyle/>
          <a:p>
            <a:r>
              <a:rPr lang="en-US"/>
              <a:t>Makes use of the five required tests that they would have had to give anyway</a:t>
            </a:r>
          </a:p>
          <a:p>
            <a:r>
              <a:rPr lang="en-US"/>
              <a:t>Aligns with district focus</a:t>
            </a:r>
          </a:p>
          <a:p>
            <a:r>
              <a:rPr lang="en-US"/>
              <a:t>Aligns with Reading Academy</a:t>
            </a:r>
          </a:p>
          <a:p>
            <a:endParaRPr lang="en-US"/>
          </a:p>
        </p:txBody>
      </p:sp>
      <p:sp>
        <p:nvSpPr>
          <p:cNvPr id="5" name="Text Placeholder 4">
            <a:extLst>
              <a:ext uri="{FF2B5EF4-FFF2-40B4-BE49-F238E27FC236}">
                <a16:creationId xmlns:a16="http://schemas.microsoft.com/office/drawing/2014/main" id="{6D24CF35-8DFE-469C-ABE1-83D4302847AF}"/>
              </a:ext>
            </a:extLst>
          </p:cNvPr>
          <p:cNvSpPr>
            <a:spLocks noGrp="1"/>
          </p:cNvSpPr>
          <p:nvPr>
            <p:ph type="body" sz="quarter" idx="14"/>
          </p:nvPr>
        </p:nvSpPr>
        <p:spPr/>
        <p:txBody>
          <a:bodyPr>
            <a:normAutofit lnSpcReduction="10000"/>
          </a:bodyPr>
          <a:lstStyle/>
          <a:p>
            <a:r>
              <a:rPr lang="en-US"/>
              <a:t>Considerations</a:t>
            </a:r>
          </a:p>
        </p:txBody>
      </p:sp>
      <p:sp>
        <p:nvSpPr>
          <p:cNvPr id="6" name="Content Placeholder 5">
            <a:extLst>
              <a:ext uri="{FF2B5EF4-FFF2-40B4-BE49-F238E27FC236}">
                <a16:creationId xmlns:a16="http://schemas.microsoft.com/office/drawing/2014/main" id="{A29335C1-9476-45B5-9ED5-8C41FB3B935F}"/>
              </a:ext>
            </a:extLst>
          </p:cNvPr>
          <p:cNvSpPr>
            <a:spLocks noGrp="1"/>
          </p:cNvSpPr>
          <p:nvPr>
            <p:ph sz="half" idx="2"/>
          </p:nvPr>
        </p:nvSpPr>
        <p:spPr/>
        <p:txBody>
          <a:bodyPr>
            <a:normAutofit lnSpcReduction="10000"/>
          </a:bodyPr>
          <a:lstStyle/>
          <a:p>
            <a:r>
              <a:rPr lang="en-US"/>
              <a:t>Are the five required literacy screening tests actually the best measure of growth for pre-kindergarten?</a:t>
            </a:r>
          </a:p>
          <a:p>
            <a:r>
              <a:rPr lang="en-US"/>
              <a:t>What are the implications on students and teachers of adding in additional tests?</a:t>
            </a:r>
          </a:p>
          <a:p>
            <a:r>
              <a:rPr lang="en-US"/>
              <a:t>Are there reliability concerns with teacher administered tests?</a:t>
            </a:r>
          </a:p>
        </p:txBody>
      </p:sp>
    </p:spTree>
    <p:extLst>
      <p:ext uri="{BB962C8B-B14F-4D97-AF65-F5344CB8AC3E}">
        <p14:creationId xmlns:p14="http://schemas.microsoft.com/office/powerpoint/2010/main" val="220194257"/>
      </p:ext>
    </p:extLst>
  </p:cSld>
  <p:clrMapOvr>
    <a:masterClrMapping/>
  </p:clrMapOvr>
  <mc:AlternateContent xmlns:mc="http://schemas.openxmlformats.org/markup-compatibility/2006" xmlns:p14="http://schemas.microsoft.com/office/powerpoint/2010/main">
    <mc:Choice Requires="p14">
      <p:transition spd="slow" p14:dur="2000" advTm="45590"/>
    </mc:Choice>
    <mc:Fallback xmlns="">
      <p:transition spd="slow" advTm="4559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B9EC-8573-43C2-AB49-35AB54632A6B}"/>
              </a:ext>
            </a:extLst>
          </p:cNvPr>
          <p:cNvSpPr>
            <a:spLocks noGrp="1"/>
          </p:cNvSpPr>
          <p:nvPr>
            <p:ph type="title"/>
          </p:nvPr>
        </p:nvSpPr>
        <p:spPr>
          <a:xfrm>
            <a:off x="1376703" y="365125"/>
            <a:ext cx="10299357" cy="720725"/>
          </a:xfrm>
        </p:spPr>
        <p:txBody>
          <a:bodyPr/>
          <a:lstStyle/>
          <a:p>
            <a:r>
              <a:rPr lang="en-US"/>
              <a:t>Scenario: Lantana ISD</a:t>
            </a:r>
          </a:p>
        </p:txBody>
      </p:sp>
      <p:sp>
        <p:nvSpPr>
          <p:cNvPr id="3" name="Text Placeholder 2">
            <a:extLst>
              <a:ext uri="{FF2B5EF4-FFF2-40B4-BE49-F238E27FC236}">
                <a16:creationId xmlns:a16="http://schemas.microsoft.com/office/drawing/2014/main" id="{7B4CB420-F614-4B10-8961-804A689937C2}"/>
              </a:ext>
            </a:extLst>
          </p:cNvPr>
          <p:cNvSpPr>
            <a:spLocks noGrp="1"/>
          </p:cNvSpPr>
          <p:nvPr>
            <p:ph type="body" sz="quarter" idx="14"/>
          </p:nvPr>
        </p:nvSpPr>
        <p:spPr>
          <a:xfrm>
            <a:off x="1376020" y="1438275"/>
            <a:ext cx="10299700" cy="3595816"/>
          </a:xfrm>
        </p:spPr>
        <p:txBody>
          <a:bodyPr/>
          <a:lstStyle/>
          <a:p>
            <a:pPr marL="0" indent="0">
              <a:buNone/>
            </a:pPr>
            <a:r>
              <a:rPr lang="en-US"/>
              <a:t>While Lantana ISD is implementing all five required Circle tests for purposes of ECDS, they have chosen not to use any of the Circle tests for purposes of TIA and instead are planning to use a portfolio system so they can base student growth on actual student work instead of on a “test” since 4-year </a:t>
            </a:r>
            <a:r>
              <a:rPr lang="en-US" err="1"/>
              <a:t>olds</a:t>
            </a:r>
            <a:r>
              <a:rPr lang="en-US"/>
              <a:t> and tests can be very tricky.</a:t>
            </a:r>
          </a:p>
          <a:p>
            <a:endParaRPr lang="en-US"/>
          </a:p>
          <a:p>
            <a:pPr marL="0" indent="0">
              <a:buNone/>
            </a:pPr>
            <a:r>
              <a:rPr lang="en-US"/>
              <a:t>What are the benefits and considerations of choosing this option?</a:t>
            </a:r>
          </a:p>
        </p:txBody>
      </p:sp>
    </p:spTree>
    <p:extLst>
      <p:ext uri="{BB962C8B-B14F-4D97-AF65-F5344CB8AC3E}">
        <p14:creationId xmlns:p14="http://schemas.microsoft.com/office/powerpoint/2010/main" val="3969708251"/>
      </p:ext>
    </p:extLst>
  </p:cSld>
  <p:clrMapOvr>
    <a:masterClrMapping/>
  </p:clrMapOvr>
  <mc:AlternateContent xmlns:mc="http://schemas.openxmlformats.org/markup-compatibility/2006" xmlns:p14="http://schemas.microsoft.com/office/powerpoint/2010/main">
    <mc:Choice Requires="p14">
      <p:transition spd="slow" p14:dur="2000" advTm="28268"/>
    </mc:Choice>
    <mc:Fallback xmlns="">
      <p:transition spd="slow" advTm="282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E8C-A11B-40E7-81A3-2CB26FD5E20E}"/>
              </a:ext>
            </a:extLst>
          </p:cNvPr>
          <p:cNvSpPr>
            <a:spLocks noGrp="1"/>
          </p:cNvSpPr>
          <p:nvPr>
            <p:ph type="title"/>
          </p:nvPr>
        </p:nvSpPr>
        <p:spPr/>
        <p:txBody>
          <a:bodyPr/>
          <a:lstStyle/>
          <a:p>
            <a:r>
              <a:rPr lang="en-US"/>
              <a:t>Lantana ISD’s plan</a:t>
            </a:r>
          </a:p>
        </p:txBody>
      </p:sp>
      <p:sp>
        <p:nvSpPr>
          <p:cNvPr id="3" name="Text Placeholder 2">
            <a:extLst>
              <a:ext uri="{FF2B5EF4-FFF2-40B4-BE49-F238E27FC236}">
                <a16:creationId xmlns:a16="http://schemas.microsoft.com/office/drawing/2014/main" id="{AACD12C6-A4E3-413E-83CB-7D49F814160E}"/>
              </a:ext>
            </a:extLst>
          </p:cNvPr>
          <p:cNvSpPr>
            <a:spLocks noGrp="1"/>
          </p:cNvSpPr>
          <p:nvPr>
            <p:ph type="body" sz="quarter" idx="13"/>
          </p:nvPr>
        </p:nvSpPr>
        <p:spPr/>
        <p:txBody>
          <a:bodyPr>
            <a:normAutofit lnSpcReduction="10000"/>
          </a:bodyPr>
          <a:lstStyle/>
          <a:p>
            <a:r>
              <a:rPr lang="en-US"/>
              <a:t>Benefits</a:t>
            </a:r>
          </a:p>
        </p:txBody>
      </p:sp>
      <p:sp>
        <p:nvSpPr>
          <p:cNvPr id="4" name="Content Placeholder 3">
            <a:extLst>
              <a:ext uri="{FF2B5EF4-FFF2-40B4-BE49-F238E27FC236}">
                <a16:creationId xmlns:a16="http://schemas.microsoft.com/office/drawing/2014/main" id="{2F7BD9B3-E124-44D9-995F-1776C2088226}"/>
              </a:ext>
            </a:extLst>
          </p:cNvPr>
          <p:cNvSpPr>
            <a:spLocks noGrp="1"/>
          </p:cNvSpPr>
          <p:nvPr>
            <p:ph sz="quarter" idx="15"/>
          </p:nvPr>
        </p:nvSpPr>
        <p:spPr/>
        <p:txBody>
          <a:bodyPr/>
          <a:lstStyle/>
          <a:p>
            <a:r>
              <a:rPr lang="en-US"/>
              <a:t>Grounded in student work</a:t>
            </a:r>
          </a:p>
          <a:p>
            <a:r>
              <a:rPr lang="en-US"/>
              <a:t>Removes the “unpredictability” factor when testing 4-year </a:t>
            </a:r>
            <a:r>
              <a:rPr lang="en-US" err="1"/>
              <a:t>olds</a:t>
            </a:r>
            <a:endParaRPr lang="en-US"/>
          </a:p>
          <a:p>
            <a:r>
              <a:rPr lang="en-US"/>
              <a:t>Multiple sources of data in the portfolio as opposed to just two test scores (Wave 1 to Wave 3)</a:t>
            </a:r>
          </a:p>
        </p:txBody>
      </p:sp>
      <p:sp>
        <p:nvSpPr>
          <p:cNvPr id="5" name="Text Placeholder 4">
            <a:extLst>
              <a:ext uri="{FF2B5EF4-FFF2-40B4-BE49-F238E27FC236}">
                <a16:creationId xmlns:a16="http://schemas.microsoft.com/office/drawing/2014/main" id="{6D24CF35-8DFE-469C-ABE1-83D4302847AF}"/>
              </a:ext>
            </a:extLst>
          </p:cNvPr>
          <p:cNvSpPr>
            <a:spLocks noGrp="1"/>
          </p:cNvSpPr>
          <p:nvPr>
            <p:ph type="body" sz="quarter" idx="14"/>
          </p:nvPr>
        </p:nvSpPr>
        <p:spPr/>
        <p:txBody>
          <a:bodyPr>
            <a:normAutofit lnSpcReduction="10000"/>
          </a:bodyPr>
          <a:lstStyle/>
          <a:p>
            <a:r>
              <a:rPr lang="en-US"/>
              <a:t>Considerations</a:t>
            </a:r>
          </a:p>
        </p:txBody>
      </p:sp>
      <p:sp>
        <p:nvSpPr>
          <p:cNvPr id="6" name="Content Placeholder 5">
            <a:extLst>
              <a:ext uri="{FF2B5EF4-FFF2-40B4-BE49-F238E27FC236}">
                <a16:creationId xmlns:a16="http://schemas.microsoft.com/office/drawing/2014/main" id="{A29335C1-9476-45B5-9ED5-8C41FB3B935F}"/>
              </a:ext>
            </a:extLst>
          </p:cNvPr>
          <p:cNvSpPr>
            <a:spLocks noGrp="1"/>
          </p:cNvSpPr>
          <p:nvPr>
            <p:ph sz="half" idx="2"/>
          </p:nvPr>
        </p:nvSpPr>
        <p:spPr/>
        <p:txBody>
          <a:bodyPr>
            <a:normAutofit/>
          </a:bodyPr>
          <a:lstStyle/>
          <a:p>
            <a:r>
              <a:rPr lang="en-US"/>
              <a:t>Additional workload on the district to develop a valid and reliable portfolio system</a:t>
            </a:r>
          </a:p>
          <a:p>
            <a:r>
              <a:rPr lang="en-US"/>
              <a:t>Additional workload on teachers to implement a portfolio system</a:t>
            </a:r>
          </a:p>
          <a:p>
            <a:r>
              <a:rPr lang="en-US"/>
              <a:t>Might there be a way to use some of the Circle tests, since they have to be given anyway?</a:t>
            </a:r>
          </a:p>
        </p:txBody>
      </p:sp>
    </p:spTree>
    <p:extLst>
      <p:ext uri="{BB962C8B-B14F-4D97-AF65-F5344CB8AC3E}">
        <p14:creationId xmlns:p14="http://schemas.microsoft.com/office/powerpoint/2010/main" val="3713209711"/>
      </p:ext>
    </p:extLst>
  </p:cSld>
  <p:clrMapOvr>
    <a:masterClrMapping/>
  </p:clrMapOvr>
  <mc:AlternateContent xmlns:mc="http://schemas.openxmlformats.org/markup-compatibility/2006" xmlns:p14="http://schemas.microsoft.com/office/powerpoint/2010/main">
    <mc:Choice Requires="p14">
      <p:transition spd="slow" p14:dur="2000" advTm="41643"/>
    </mc:Choice>
    <mc:Fallback xmlns="">
      <p:transition spd="slow" advTm="416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86C9-77F7-47F8-B5B2-BCFE1266F990}"/>
              </a:ext>
            </a:extLst>
          </p:cNvPr>
          <p:cNvSpPr>
            <a:spLocks noGrp="1"/>
          </p:cNvSpPr>
          <p:nvPr>
            <p:ph type="ctrTitle"/>
          </p:nvPr>
        </p:nvSpPr>
        <p:spPr/>
        <p:txBody>
          <a:bodyPr/>
          <a:lstStyle/>
          <a:p>
            <a:r>
              <a:rPr lang="en-US"/>
              <a:t>Determining Expected Growth Using Circle</a:t>
            </a:r>
          </a:p>
        </p:txBody>
      </p:sp>
      <p:sp>
        <p:nvSpPr>
          <p:cNvPr id="3" name="Subtitle 2">
            <a:extLst>
              <a:ext uri="{FF2B5EF4-FFF2-40B4-BE49-F238E27FC236}">
                <a16:creationId xmlns:a16="http://schemas.microsoft.com/office/drawing/2014/main" id="{A7AF275B-CC6C-47EA-A149-1C0B1704D10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2474589"/>
      </p:ext>
    </p:extLst>
  </p:cSld>
  <p:clrMapOvr>
    <a:masterClrMapping/>
  </p:clrMapOvr>
  <mc:AlternateContent xmlns:mc="http://schemas.openxmlformats.org/markup-compatibility/2006" xmlns:p14="http://schemas.microsoft.com/office/powerpoint/2010/main">
    <mc:Choice Requires="p14">
      <p:transition spd="slow" p14:dur="2000" advTm="7184"/>
    </mc:Choice>
    <mc:Fallback xmlns="">
      <p:transition spd="slow" advTm="71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CAE6-ABBB-42EF-A0D4-1BA4616097EA}"/>
              </a:ext>
            </a:extLst>
          </p:cNvPr>
          <p:cNvSpPr>
            <a:spLocks noGrp="1"/>
          </p:cNvSpPr>
          <p:nvPr>
            <p:ph type="title"/>
          </p:nvPr>
        </p:nvSpPr>
        <p:spPr/>
        <p:txBody>
          <a:bodyPr>
            <a:normAutofit/>
          </a:bodyPr>
          <a:lstStyle/>
          <a:p>
            <a:r>
              <a:rPr lang="en-US" sz="4800"/>
              <a:t>Now What?</a:t>
            </a:r>
          </a:p>
        </p:txBody>
      </p:sp>
      <p:pic>
        <p:nvPicPr>
          <p:cNvPr id="6" name="Picture Placeholder 5" descr="Questions outline">
            <a:extLst>
              <a:ext uri="{FF2B5EF4-FFF2-40B4-BE49-F238E27FC236}">
                <a16:creationId xmlns:a16="http://schemas.microsoft.com/office/drawing/2014/main" id="{0E9B28A6-A9FE-4773-A913-662F1932DDF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42" b="1042"/>
          <a:stretch>
            <a:fillRect/>
          </a:stretch>
        </p:blipFill>
        <p:spPr/>
      </p:pic>
      <p:sp>
        <p:nvSpPr>
          <p:cNvPr id="4" name="Text Placeholder 3">
            <a:extLst>
              <a:ext uri="{FF2B5EF4-FFF2-40B4-BE49-F238E27FC236}">
                <a16:creationId xmlns:a16="http://schemas.microsoft.com/office/drawing/2014/main" id="{C4564064-0D08-4BBA-89E8-71AB1A5E69A2}"/>
              </a:ext>
            </a:extLst>
          </p:cNvPr>
          <p:cNvSpPr>
            <a:spLocks noGrp="1"/>
          </p:cNvSpPr>
          <p:nvPr>
            <p:ph type="body" sz="quarter" idx="14"/>
          </p:nvPr>
        </p:nvSpPr>
        <p:spPr/>
        <p:txBody>
          <a:bodyPr/>
          <a:lstStyle/>
          <a:p>
            <a:r>
              <a:rPr lang="en-US"/>
              <a:t>Your district has decided how it will use Circle and which tests/subtests it will use…</a:t>
            </a:r>
          </a:p>
        </p:txBody>
      </p:sp>
    </p:spTree>
    <p:extLst>
      <p:ext uri="{BB962C8B-B14F-4D97-AF65-F5344CB8AC3E}">
        <p14:creationId xmlns:p14="http://schemas.microsoft.com/office/powerpoint/2010/main" val="151501001"/>
      </p:ext>
    </p:extLst>
  </p:cSld>
  <p:clrMapOvr>
    <a:masterClrMapping/>
  </p:clrMapOvr>
  <mc:AlternateContent xmlns:mc="http://schemas.openxmlformats.org/markup-compatibility/2006" xmlns:p14="http://schemas.microsoft.com/office/powerpoint/2010/main">
    <mc:Choice Requires="p14">
      <p:transition spd="slow" p14:dur="2000" advTm="9878"/>
    </mc:Choice>
    <mc:Fallback xmlns="">
      <p:transition spd="slow" advTm="987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C493-9A01-420F-87DF-39E25A40E661}"/>
              </a:ext>
            </a:extLst>
          </p:cNvPr>
          <p:cNvSpPr>
            <a:spLocks noGrp="1"/>
          </p:cNvSpPr>
          <p:nvPr>
            <p:ph type="title"/>
          </p:nvPr>
        </p:nvSpPr>
        <p:spPr/>
        <p:txBody>
          <a:bodyPr/>
          <a:lstStyle/>
          <a:p>
            <a:r>
              <a:rPr lang="en-US"/>
              <a:t>Options for districts to consider…</a:t>
            </a:r>
          </a:p>
        </p:txBody>
      </p:sp>
      <p:sp>
        <p:nvSpPr>
          <p:cNvPr id="3" name="Text Placeholder 2">
            <a:extLst>
              <a:ext uri="{FF2B5EF4-FFF2-40B4-BE49-F238E27FC236}">
                <a16:creationId xmlns:a16="http://schemas.microsoft.com/office/drawing/2014/main" id="{0C3E512B-A719-480D-95E5-8D8D78B64F8E}"/>
              </a:ext>
            </a:extLst>
          </p:cNvPr>
          <p:cNvSpPr>
            <a:spLocks noGrp="1"/>
          </p:cNvSpPr>
          <p:nvPr>
            <p:ph type="body" sz="quarter" idx="14"/>
          </p:nvPr>
        </p:nvSpPr>
        <p:spPr/>
        <p:txBody>
          <a:bodyPr/>
          <a:lstStyle/>
          <a:p>
            <a:pPr marL="457200" indent="-457200">
              <a:buAutoNum type="arabicPeriod"/>
            </a:pPr>
            <a:r>
              <a:rPr lang="en-US"/>
              <a:t>Using the Circle Benchmark cut points to determine overall point gain (by test) from Wave 1 to Wave 3.</a:t>
            </a:r>
          </a:p>
          <a:p>
            <a:pPr marL="457200" indent="-457200">
              <a:buAutoNum type="arabicPeriod"/>
            </a:pPr>
            <a:r>
              <a:rPr lang="en-US"/>
              <a:t>Remaining On Track for respective age band by end of Wave 3</a:t>
            </a:r>
          </a:p>
          <a:p>
            <a:pPr marL="457200" indent="-457200">
              <a:buAutoNum type="arabicPeriod"/>
            </a:pPr>
            <a:r>
              <a:rPr lang="en-US"/>
              <a:t>Determining average growth based on actual district data and using that as the expected growth target</a:t>
            </a:r>
          </a:p>
        </p:txBody>
      </p:sp>
    </p:spTree>
    <p:extLst>
      <p:ext uri="{BB962C8B-B14F-4D97-AF65-F5344CB8AC3E}">
        <p14:creationId xmlns:p14="http://schemas.microsoft.com/office/powerpoint/2010/main" val="1922900140"/>
      </p:ext>
    </p:extLst>
  </p:cSld>
  <p:clrMapOvr>
    <a:masterClrMapping/>
  </p:clrMapOvr>
  <mc:AlternateContent xmlns:mc="http://schemas.openxmlformats.org/markup-compatibility/2006" xmlns:p14="http://schemas.microsoft.com/office/powerpoint/2010/main">
    <mc:Choice Requires="p14">
      <p:transition spd="slow" p14:dur="2000" advTm="26434"/>
    </mc:Choice>
    <mc:Fallback xmlns="">
      <p:transition spd="slow" advTm="264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B86D-36F1-4CC6-BF76-8AAC4A15B7FD}"/>
              </a:ext>
            </a:extLst>
          </p:cNvPr>
          <p:cNvSpPr>
            <a:spLocks noGrp="1"/>
          </p:cNvSpPr>
          <p:nvPr>
            <p:ph type="title"/>
          </p:nvPr>
        </p:nvSpPr>
        <p:spPr/>
        <p:txBody>
          <a:bodyPr>
            <a:normAutofit/>
          </a:bodyPr>
          <a:lstStyle/>
          <a:p>
            <a:r>
              <a:rPr lang="en-US" dirty="0"/>
              <a:t>Circle Benchmark Cut Points</a:t>
            </a:r>
          </a:p>
        </p:txBody>
      </p:sp>
      <p:sp>
        <p:nvSpPr>
          <p:cNvPr id="3" name="Text Placeholder 2">
            <a:extLst>
              <a:ext uri="{FF2B5EF4-FFF2-40B4-BE49-F238E27FC236}">
                <a16:creationId xmlns:a16="http://schemas.microsoft.com/office/drawing/2014/main" id="{526D617A-E37C-41B0-BC76-5AE8E51629B8}"/>
              </a:ext>
            </a:extLst>
          </p:cNvPr>
          <p:cNvSpPr>
            <a:spLocks noGrp="1"/>
          </p:cNvSpPr>
          <p:nvPr>
            <p:ph type="body" sz="quarter" idx="14"/>
          </p:nvPr>
        </p:nvSpPr>
        <p:spPr/>
        <p:txBody>
          <a:bodyPr/>
          <a:lstStyle/>
          <a:p>
            <a:pPr marL="0" indent="0">
              <a:buNone/>
            </a:pPr>
            <a:r>
              <a:rPr lang="en-US" dirty="0">
                <a:hlinkClick r:id="rId3"/>
              </a:rPr>
              <a:t>View Circle Benchmarks</a:t>
            </a:r>
            <a:endParaRPr lang="en-US" dirty="0"/>
          </a:p>
        </p:txBody>
      </p:sp>
    </p:spTree>
    <p:extLst>
      <p:ext uri="{BB962C8B-B14F-4D97-AF65-F5344CB8AC3E}">
        <p14:creationId xmlns:p14="http://schemas.microsoft.com/office/powerpoint/2010/main" val="1999730355"/>
      </p:ext>
    </p:extLst>
  </p:cSld>
  <p:clrMapOvr>
    <a:masterClrMapping/>
  </p:clrMapOvr>
  <mc:AlternateContent xmlns:mc="http://schemas.openxmlformats.org/markup-compatibility/2006">
    <mc:Choice xmlns:p14="http://schemas.microsoft.com/office/powerpoint/2010/main" Requires="p14">
      <p:transition spd="slow" p14:dur="2000" advTm="5489"/>
    </mc:Choice>
    <mc:Fallback>
      <p:transition spd="slow" advTm="54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912F-ECC5-4732-8B61-00B6F17BBE88}"/>
              </a:ext>
            </a:extLst>
          </p:cNvPr>
          <p:cNvSpPr>
            <a:spLocks noGrp="1"/>
          </p:cNvSpPr>
          <p:nvPr>
            <p:ph type="title"/>
          </p:nvPr>
        </p:nvSpPr>
        <p:spPr>
          <a:xfrm>
            <a:off x="1376703" y="365126"/>
            <a:ext cx="10299357" cy="768350"/>
          </a:xfrm>
        </p:spPr>
        <p:txBody>
          <a:bodyPr/>
          <a:lstStyle/>
          <a:p>
            <a:r>
              <a:rPr lang="en-US"/>
              <a:t>Overall Point Gain from Wave 1 to Wave 3</a:t>
            </a:r>
          </a:p>
        </p:txBody>
      </p:sp>
      <p:sp>
        <p:nvSpPr>
          <p:cNvPr id="3" name="Text Placeholder 2">
            <a:extLst>
              <a:ext uri="{FF2B5EF4-FFF2-40B4-BE49-F238E27FC236}">
                <a16:creationId xmlns:a16="http://schemas.microsoft.com/office/drawing/2014/main" id="{DC33862F-0894-4FF5-B92D-92CDE51D148C}"/>
              </a:ext>
            </a:extLst>
          </p:cNvPr>
          <p:cNvSpPr>
            <a:spLocks noGrp="1"/>
          </p:cNvSpPr>
          <p:nvPr>
            <p:ph type="body" sz="quarter" idx="14"/>
          </p:nvPr>
        </p:nvSpPr>
        <p:spPr>
          <a:xfrm>
            <a:off x="1376703" y="1238250"/>
            <a:ext cx="10299700" cy="4248150"/>
          </a:xfrm>
        </p:spPr>
        <p:txBody>
          <a:bodyPr>
            <a:normAutofit lnSpcReduction="10000"/>
          </a:bodyPr>
          <a:lstStyle/>
          <a:p>
            <a:pPr marL="0" indent="0">
              <a:buNone/>
            </a:pPr>
            <a:r>
              <a:rPr lang="en-US"/>
              <a:t>Example</a:t>
            </a:r>
          </a:p>
          <a:p>
            <a:pPr marL="0" indent="0">
              <a:buNone/>
            </a:pPr>
            <a:r>
              <a:rPr lang="en-US"/>
              <a:t>Rapid Letter Naming Test Cut Points, by Wave</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From Wave 1 to Wave 3: </a:t>
            </a:r>
            <a:r>
              <a:rPr lang="en-US">
                <a:highlight>
                  <a:srgbClr val="FFFF00"/>
                </a:highlight>
              </a:rPr>
              <a:t>7-point gain</a:t>
            </a:r>
          </a:p>
        </p:txBody>
      </p:sp>
      <p:graphicFrame>
        <p:nvGraphicFramePr>
          <p:cNvPr id="4" name="Table 3">
            <a:extLst>
              <a:ext uri="{FF2B5EF4-FFF2-40B4-BE49-F238E27FC236}">
                <a16:creationId xmlns:a16="http://schemas.microsoft.com/office/drawing/2014/main" id="{35577889-FFB0-49EE-94AA-CD0CA67FBF31}"/>
              </a:ext>
            </a:extLst>
          </p:cNvPr>
          <p:cNvGraphicFramePr>
            <a:graphicFrameLocks noGrp="1"/>
          </p:cNvGraphicFramePr>
          <p:nvPr/>
        </p:nvGraphicFramePr>
        <p:xfrm>
          <a:off x="1554480" y="2279491"/>
          <a:ext cx="2912746" cy="1898904"/>
        </p:xfrm>
        <a:graphic>
          <a:graphicData uri="http://schemas.openxmlformats.org/drawingml/2006/table">
            <a:tbl>
              <a:tblPr firstRow="1" firstCol="1" bandRow="1">
                <a:tableStyleId>{5C22544A-7EE6-4342-B048-85BDC9FD1C3A}</a:tableStyleId>
              </a:tblPr>
              <a:tblGrid>
                <a:gridCol w="1456373">
                  <a:extLst>
                    <a:ext uri="{9D8B030D-6E8A-4147-A177-3AD203B41FA5}">
                      <a16:colId xmlns:a16="http://schemas.microsoft.com/office/drawing/2014/main" val="3791003879"/>
                    </a:ext>
                  </a:extLst>
                </a:gridCol>
                <a:gridCol w="1456373">
                  <a:extLst>
                    <a:ext uri="{9D8B030D-6E8A-4147-A177-3AD203B41FA5}">
                      <a16:colId xmlns:a16="http://schemas.microsoft.com/office/drawing/2014/main" val="3445286806"/>
                    </a:ext>
                  </a:extLst>
                </a:gridCol>
              </a:tblGrid>
              <a:tr h="0">
                <a:tc>
                  <a:txBody>
                    <a:bodyPr/>
                    <a:lstStyle/>
                    <a:p>
                      <a:pPr marL="0" marR="0">
                        <a:lnSpc>
                          <a:spcPct val="107000"/>
                        </a:lnSpc>
                        <a:spcBef>
                          <a:spcPts val="0"/>
                        </a:spcBef>
                        <a:spcAft>
                          <a:spcPts val="800"/>
                        </a:spcAft>
                      </a:pPr>
                      <a:r>
                        <a:rPr lang="en-US" sz="2000">
                          <a:effectLst/>
                        </a:rPr>
                        <a:t>Wave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On Track Cut Point Score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784517"/>
                  </a:ext>
                </a:extLst>
              </a:tr>
              <a:tr h="0">
                <a:tc>
                  <a:txBody>
                    <a:bodyPr/>
                    <a:lstStyle/>
                    <a:p>
                      <a:pPr marL="0" marR="0">
                        <a:lnSpc>
                          <a:spcPct val="107000"/>
                        </a:lnSpc>
                        <a:spcBef>
                          <a:spcPts val="0"/>
                        </a:spcBef>
                        <a:spcAft>
                          <a:spcPts val="8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9033713"/>
                  </a:ext>
                </a:extLst>
              </a:tr>
              <a:tr h="0">
                <a:tc>
                  <a:txBody>
                    <a:bodyPr/>
                    <a:lstStyle/>
                    <a:p>
                      <a:pPr marL="0" marR="0">
                        <a:lnSpc>
                          <a:spcPct val="107000"/>
                        </a:lnSpc>
                        <a:spcBef>
                          <a:spcPts val="0"/>
                        </a:spcBef>
                        <a:spcAft>
                          <a:spcPts val="8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338506"/>
                  </a:ext>
                </a:extLst>
              </a:tr>
              <a:tr h="0">
                <a:tc>
                  <a:txBody>
                    <a:bodyPr/>
                    <a:lstStyle/>
                    <a:p>
                      <a:pPr marL="0" marR="0">
                        <a:lnSpc>
                          <a:spcPct val="107000"/>
                        </a:lnSpc>
                        <a:spcBef>
                          <a:spcPts val="0"/>
                        </a:spcBef>
                        <a:spcAft>
                          <a:spcPts val="8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9224630"/>
                  </a:ext>
                </a:extLst>
              </a:tr>
            </a:tbl>
          </a:graphicData>
        </a:graphic>
      </p:graphicFrame>
      <p:sp>
        <p:nvSpPr>
          <p:cNvPr id="5" name="Arrow: Right 4">
            <a:extLst>
              <a:ext uri="{FF2B5EF4-FFF2-40B4-BE49-F238E27FC236}">
                <a16:creationId xmlns:a16="http://schemas.microsoft.com/office/drawing/2014/main" id="{64EE2ED7-B437-41E4-B8EC-B7E315350E6A}"/>
              </a:ext>
              <a:ext uri="{C183D7F6-B498-43B3-948B-1728B52AA6E4}">
                <adec:decorative xmlns:adec="http://schemas.microsoft.com/office/drawing/2017/decorative" val="1"/>
              </a:ext>
            </a:extLst>
          </p:cNvPr>
          <p:cNvSpPr/>
          <p:nvPr/>
        </p:nvSpPr>
        <p:spPr>
          <a:xfrm>
            <a:off x="1819275" y="48482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529759"/>
      </p:ext>
    </p:extLst>
  </p:cSld>
  <p:clrMapOvr>
    <a:masterClrMapping/>
  </p:clrMapOvr>
  <mc:AlternateContent xmlns:mc="http://schemas.openxmlformats.org/markup-compatibility/2006" xmlns:p14="http://schemas.microsoft.com/office/powerpoint/2010/main">
    <mc:Choice Requires="p14">
      <p:transition spd="slow" p14:dur="2000" advTm="20350"/>
    </mc:Choice>
    <mc:Fallback xmlns="">
      <p:transition spd="slow" advTm="203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A98E-331F-4D7F-8438-1BBD0462C499}"/>
              </a:ext>
            </a:extLst>
          </p:cNvPr>
          <p:cNvSpPr>
            <a:spLocks noGrp="1"/>
          </p:cNvSpPr>
          <p:nvPr>
            <p:ph type="title"/>
          </p:nvPr>
        </p:nvSpPr>
        <p:spPr/>
        <p:txBody>
          <a:bodyPr>
            <a:normAutofit fontScale="90000"/>
          </a:bodyPr>
          <a:lstStyle/>
          <a:p>
            <a:r>
              <a:rPr lang="en-US"/>
              <a:t>TX-KEA and Circle</a:t>
            </a:r>
          </a:p>
        </p:txBody>
      </p:sp>
      <p:graphicFrame>
        <p:nvGraphicFramePr>
          <p:cNvPr id="4" name="Table 4">
            <a:extLst>
              <a:ext uri="{FF2B5EF4-FFF2-40B4-BE49-F238E27FC236}">
                <a16:creationId xmlns:a16="http://schemas.microsoft.com/office/drawing/2014/main" id="{CEA0D913-91D2-4871-822E-8CF694036DA8}"/>
              </a:ext>
            </a:extLst>
          </p:cNvPr>
          <p:cNvGraphicFramePr>
            <a:graphicFrameLocks noGrp="1"/>
          </p:cNvGraphicFramePr>
          <p:nvPr>
            <p:extLst>
              <p:ext uri="{D42A27DB-BD31-4B8C-83A1-F6EECF244321}">
                <p14:modId xmlns:p14="http://schemas.microsoft.com/office/powerpoint/2010/main" val="2256771479"/>
              </p:ext>
            </p:extLst>
          </p:nvPr>
        </p:nvGraphicFramePr>
        <p:xfrm>
          <a:off x="1217036" y="1385860"/>
          <a:ext cx="9757923" cy="3200400"/>
        </p:xfrm>
        <a:graphic>
          <a:graphicData uri="http://schemas.openxmlformats.org/drawingml/2006/table">
            <a:tbl>
              <a:tblPr firstRow="1" bandRow="1">
                <a:tableStyleId>{69CF1AB2-1976-4502-BF36-3FF5EA218861}</a:tableStyleId>
              </a:tblPr>
              <a:tblGrid>
                <a:gridCol w="1966473">
                  <a:extLst>
                    <a:ext uri="{9D8B030D-6E8A-4147-A177-3AD203B41FA5}">
                      <a16:colId xmlns:a16="http://schemas.microsoft.com/office/drawing/2014/main" val="3781085845"/>
                    </a:ext>
                  </a:extLst>
                </a:gridCol>
                <a:gridCol w="3476625">
                  <a:extLst>
                    <a:ext uri="{9D8B030D-6E8A-4147-A177-3AD203B41FA5}">
                      <a16:colId xmlns:a16="http://schemas.microsoft.com/office/drawing/2014/main" val="904717970"/>
                    </a:ext>
                  </a:extLst>
                </a:gridCol>
                <a:gridCol w="4314825">
                  <a:extLst>
                    <a:ext uri="{9D8B030D-6E8A-4147-A177-3AD203B41FA5}">
                      <a16:colId xmlns:a16="http://schemas.microsoft.com/office/drawing/2014/main" val="3484395497"/>
                    </a:ext>
                  </a:extLst>
                </a:gridCol>
              </a:tblGrid>
              <a:tr h="321007">
                <a:tc>
                  <a:txBody>
                    <a:bodyPr/>
                    <a:lstStyle/>
                    <a:p>
                      <a:r>
                        <a:rPr lang="en-US"/>
                        <a:t>What we thought</a:t>
                      </a:r>
                    </a:p>
                  </a:txBody>
                  <a:tcPr/>
                </a:tc>
                <a:tc>
                  <a:txBody>
                    <a:bodyPr/>
                    <a:lstStyle/>
                    <a:p>
                      <a:r>
                        <a:rPr lang="en-US"/>
                        <a:t>What is now true</a:t>
                      </a:r>
                    </a:p>
                  </a:txBody>
                  <a:tcPr/>
                </a:tc>
                <a:tc>
                  <a:txBody>
                    <a:bodyPr/>
                    <a:lstStyle/>
                    <a:p>
                      <a:r>
                        <a:rPr lang="en-US"/>
                        <a:t>TEA’s Response</a:t>
                      </a:r>
                    </a:p>
                  </a:txBody>
                  <a:tcPr/>
                </a:tc>
                <a:extLst>
                  <a:ext uri="{0D108BD9-81ED-4DB2-BD59-A6C34878D82A}">
                    <a16:rowId xmlns:a16="http://schemas.microsoft.com/office/drawing/2014/main" val="3126152590"/>
                  </a:ext>
                </a:extLst>
              </a:tr>
              <a:tr h="370840">
                <a:tc>
                  <a:txBody>
                    <a:bodyPr/>
                    <a:lstStyle/>
                    <a:p>
                      <a:r>
                        <a:rPr lang="en-US"/>
                        <a:t>Circle and TX-KEA set expected growth goals</a:t>
                      </a:r>
                    </a:p>
                    <a:p>
                      <a:endParaRPr lang="en-US"/>
                    </a:p>
                    <a:p>
                      <a:endParaRPr lang="en-US"/>
                    </a:p>
                  </a:txBody>
                  <a:tcPr/>
                </a:tc>
                <a:tc>
                  <a:txBody>
                    <a:bodyPr/>
                    <a:lstStyle/>
                    <a:p>
                      <a:r>
                        <a:rPr lang="en-US"/>
                        <a:t>Circle and TX-KEA DO NOT set expected growth goals</a:t>
                      </a:r>
                    </a:p>
                    <a:p>
                      <a:pPr lvl="0">
                        <a:buNone/>
                      </a:pPr>
                      <a:endParaRPr lang="en-US"/>
                    </a:p>
                    <a:p>
                      <a:pPr lvl="0">
                        <a:buNone/>
                      </a:pPr>
                      <a:r>
                        <a:rPr lang="en-US"/>
                        <a:t>Circle and TX-KEA only set benchmark cut points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Districts now have to determine how they are going to set growth targets locally</a:t>
                      </a:r>
                    </a:p>
                    <a:p>
                      <a:endParaRPr lang="en-US"/>
                    </a:p>
                  </a:txBody>
                  <a:tcPr/>
                </a:tc>
                <a:tc>
                  <a:txBody>
                    <a:bodyPr/>
                    <a:lstStyle/>
                    <a:p>
                      <a:r>
                        <a:rPr lang="en-US" dirty="0">
                          <a:solidFill>
                            <a:schemeClr val="tx1"/>
                          </a:solidFill>
                        </a:rPr>
                        <a:t>Updated all materials on our website</a:t>
                      </a:r>
                    </a:p>
                    <a:p>
                      <a:endParaRPr lang="en-US" dirty="0">
                        <a:solidFill>
                          <a:schemeClr val="tx1"/>
                        </a:solidFill>
                      </a:endParaRPr>
                    </a:p>
                    <a:p>
                      <a:r>
                        <a:rPr lang="en-US" dirty="0">
                          <a:solidFill>
                            <a:schemeClr val="tx1"/>
                          </a:solidFill>
                        </a:rPr>
                        <a:t>Sent an e-mail to all cohort all D districts on Friday, January 14</a:t>
                      </a:r>
                      <a:r>
                        <a:rPr lang="en-US" baseline="30000" dirty="0">
                          <a:solidFill>
                            <a:schemeClr val="tx1"/>
                          </a:solidFill>
                        </a:rPr>
                        <a:t>th</a:t>
                      </a:r>
                      <a:r>
                        <a:rPr lang="en-US" dirty="0">
                          <a:solidFill>
                            <a:schemeClr val="tx1"/>
                          </a:solidFill>
                        </a:rPr>
                        <a:t> with information and office hours</a:t>
                      </a:r>
                    </a:p>
                    <a:p>
                      <a:endParaRPr lang="en-US" dirty="0">
                        <a:solidFill>
                          <a:schemeClr val="tx1"/>
                        </a:solidFill>
                      </a:endParaRPr>
                    </a:p>
                    <a:p>
                      <a:r>
                        <a:rPr lang="en-US" dirty="0">
                          <a:solidFill>
                            <a:schemeClr val="tx1"/>
                          </a:solidFill>
                        </a:rPr>
                        <a:t>Will host office hours on </a:t>
                      </a:r>
                      <a:r>
                        <a:rPr lang="en-US" dirty="0">
                          <a:solidFill>
                            <a:srgbClr val="F16038"/>
                          </a:solidFill>
                          <a:hlinkClick r:id="rId3">
                            <a:extLst>
                              <a:ext uri="{A12FA001-AC4F-418D-AE19-62706E023703}">
                                <ahyp:hlinkClr xmlns:ahyp="http://schemas.microsoft.com/office/drawing/2018/hyperlinkcolor" val="tx"/>
                              </a:ext>
                            </a:extLst>
                          </a:hlinkClick>
                        </a:rPr>
                        <a:t>January 24</a:t>
                      </a:r>
                      <a:r>
                        <a:rPr lang="en-US" baseline="30000" dirty="0">
                          <a:solidFill>
                            <a:srgbClr val="F16038"/>
                          </a:solidFill>
                          <a:hlinkClick r:id="rId3">
                            <a:extLst>
                              <a:ext uri="{A12FA001-AC4F-418D-AE19-62706E023703}">
                                <ahyp:hlinkClr xmlns:ahyp="http://schemas.microsoft.com/office/drawing/2018/hyperlinkcolor" val="tx"/>
                              </a:ext>
                            </a:extLst>
                          </a:hlinkClick>
                        </a:rPr>
                        <a:t>th</a:t>
                      </a:r>
                      <a:r>
                        <a:rPr lang="en-US" dirty="0">
                          <a:solidFill>
                            <a:schemeClr val="tx1"/>
                          </a:solidFill>
                          <a:hlinkClick r:id="rId3">
                            <a:extLst>
                              <a:ext uri="{A12FA001-AC4F-418D-AE19-62706E023703}">
                                <ahyp:hlinkClr xmlns:ahyp="http://schemas.microsoft.com/office/drawing/2018/hyperlinkcolor" val="tx"/>
                              </a:ext>
                            </a:extLst>
                          </a:hlinkClick>
                        </a:rPr>
                        <a:t> from 4-5 p.m.</a:t>
                      </a:r>
                      <a:r>
                        <a:rPr lang="en-US" dirty="0">
                          <a:solidFill>
                            <a:schemeClr val="tx1"/>
                          </a:solidFill>
                        </a:rPr>
                        <a:t> and </a:t>
                      </a:r>
                      <a:r>
                        <a:rPr lang="en-US" dirty="0">
                          <a:solidFill>
                            <a:srgbClr val="F16038"/>
                          </a:solidFill>
                          <a:hlinkClick r:id="rId4">
                            <a:extLst>
                              <a:ext uri="{A12FA001-AC4F-418D-AE19-62706E023703}">
                                <ahyp:hlinkClr xmlns:ahyp="http://schemas.microsoft.com/office/drawing/2018/hyperlinkcolor" val="tx"/>
                              </a:ext>
                            </a:extLst>
                          </a:hlinkClick>
                        </a:rPr>
                        <a:t>January 27</a:t>
                      </a:r>
                      <a:r>
                        <a:rPr lang="en-US" baseline="30000" dirty="0">
                          <a:solidFill>
                            <a:srgbClr val="F16038"/>
                          </a:solidFill>
                          <a:hlinkClick r:id="rId4">
                            <a:extLst>
                              <a:ext uri="{A12FA001-AC4F-418D-AE19-62706E023703}">
                                <ahyp:hlinkClr xmlns:ahyp="http://schemas.microsoft.com/office/drawing/2018/hyperlinkcolor" val="tx"/>
                              </a:ext>
                            </a:extLst>
                          </a:hlinkClick>
                        </a:rPr>
                        <a:t>th</a:t>
                      </a:r>
                      <a:r>
                        <a:rPr lang="en-US" dirty="0">
                          <a:solidFill>
                            <a:schemeClr val="tx1"/>
                          </a:solidFill>
                          <a:hlinkClick r:id="rId4">
                            <a:extLst>
                              <a:ext uri="{A12FA001-AC4F-418D-AE19-62706E023703}">
                                <ahyp:hlinkClr xmlns:ahyp="http://schemas.microsoft.com/office/drawing/2018/hyperlinkcolor" val="tx"/>
                              </a:ext>
                            </a:extLst>
                          </a:hlinkClick>
                        </a:rPr>
                        <a:t> from 4:30-5:30 p.m.</a:t>
                      </a:r>
                      <a:endParaRPr lang="en-US" dirty="0">
                        <a:solidFill>
                          <a:schemeClr val="tx1"/>
                        </a:solidFill>
                      </a:endParaRPr>
                    </a:p>
                  </a:txBody>
                  <a:tcPr/>
                </a:tc>
                <a:extLst>
                  <a:ext uri="{0D108BD9-81ED-4DB2-BD59-A6C34878D82A}">
                    <a16:rowId xmlns:a16="http://schemas.microsoft.com/office/drawing/2014/main" val="590184502"/>
                  </a:ext>
                </a:extLst>
              </a:tr>
            </a:tbl>
          </a:graphicData>
        </a:graphic>
      </p:graphicFrame>
      <p:sp>
        <p:nvSpPr>
          <p:cNvPr id="5" name="TextBox 4">
            <a:extLst>
              <a:ext uri="{FF2B5EF4-FFF2-40B4-BE49-F238E27FC236}">
                <a16:creationId xmlns:a16="http://schemas.microsoft.com/office/drawing/2014/main" id="{0A4F662A-98D2-4781-A471-F462BEE7BBCF}"/>
              </a:ext>
            </a:extLst>
          </p:cNvPr>
          <p:cNvSpPr txBox="1"/>
          <p:nvPr/>
        </p:nvSpPr>
        <p:spPr>
          <a:xfrm>
            <a:off x="1487043" y="4883444"/>
            <a:ext cx="9217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Key Point: Districts will not need to submit an expansions or modification because of this change</a:t>
            </a:r>
          </a:p>
        </p:txBody>
      </p:sp>
    </p:spTree>
    <p:extLst>
      <p:ext uri="{BB962C8B-B14F-4D97-AF65-F5344CB8AC3E}">
        <p14:creationId xmlns:p14="http://schemas.microsoft.com/office/powerpoint/2010/main" val="3466000164"/>
      </p:ext>
    </p:extLst>
  </p:cSld>
  <p:clrMapOvr>
    <a:masterClrMapping/>
  </p:clrMapOvr>
  <mc:AlternateContent xmlns:mc="http://schemas.openxmlformats.org/markup-compatibility/2006" xmlns:p14="http://schemas.microsoft.com/office/powerpoint/2010/main">
    <mc:Choice Requires="p14">
      <p:transition spd="slow" p14:dur="2000" advTm="83787"/>
    </mc:Choice>
    <mc:Fallback xmlns="">
      <p:transition spd="slow" advTm="8378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CC1F-7F62-44FB-9487-4EDCEE2C9E17}"/>
              </a:ext>
            </a:extLst>
          </p:cNvPr>
          <p:cNvSpPr>
            <a:spLocks noGrp="1"/>
          </p:cNvSpPr>
          <p:nvPr>
            <p:ph type="title"/>
          </p:nvPr>
        </p:nvSpPr>
        <p:spPr/>
        <p:txBody>
          <a:bodyPr>
            <a:normAutofit fontScale="90000"/>
          </a:bodyPr>
          <a:lstStyle/>
          <a:p>
            <a:r>
              <a:rPr lang="en-US"/>
              <a:t>Using Wave 1 to Wave 3 Growth Gain (7-point gain)</a:t>
            </a:r>
          </a:p>
        </p:txBody>
      </p:sp>
      <p:graphicFrame>
        <p:nvGraphicFramePr>
          <p:cNvPr id="4" name="Table 3">
            <a:extLst>
              <a:ext uri="{FF2B5EF4-FFF2-40B4-BE49-F238E27FC236}">
                <a16:creationId xmlns:a16="http://schemas.microsoft.com/office/drawing/2014/main" id="{07114867-0FDC-4093-9238-E249F144FC38}"/>
              </a:ext>
            </a:extLst>
          </p:cNvPr>
          <p:cNvGraphicFramePr>
            <a:graphicFrameLocks noGrp="1"/>
          </p:cNvGraphicFramePr>
          <p:nvPr>
            <p:extLst>
              <p:ext uri="{D42A27DB-BD31-4B8C-83A1-F6EECF244321}">
                <p14:modId xmlns:p14="http://schemas.microsoft.com/office/powerpoint/2010/main" val="1862613664"/>
              </p:ext>
            </p:extLst>
          </p:nvPr>
        </p:nvGraphicFramePr>
        <p:xfrm>
          <a:off x="630848" y="1159853"/>
          <a:ext cx="10752260" cy="4045192"/>
        </p:xfrm>
        <a:graphic>
          <a:graphicData uri="http://schemas.openxmlformats.org/drawingml/2006/table">
            <a:tbl>
              <a:tblPr firstRow="1" firstCol="1" bandRow="1">
                <a:tableStyleId>{6E25E649-3F16-4E02-A733-19D2CDBF48F0}</a:tableStyleId>
              </a:tblPr>
              <a:tblGrid>
                <a:gridCol w="2150452">
                  <a:extLst>
                    <a:ext uri="{9D8B030D-6E8A-4147-A177-3AD203B41FA5}">
                      <a16:colId xmlns:a16="http://schemas.microsoft.com/office/drawing/2014/main" val="2406310650"/>
                    </a:ext>
                  </a:extLst>
                </a:gridCol>
                <a:gridCol w="2150452">
                  <a:extLst>
                    <a:ext uri="{9D8B030D-6E8A-4147-A177-3AD203B41FA5}">
                      <a16:colId xmlns:a16="http://schemas.microsoft.com/office/drawing/2014/main" val="3188544844"/>
                    </a:ext>
                  </a:extLst>
                </a:gridCol>
                <a:gridCol w="2150452">
                  <a:extLst>
                    <a:ext uri="{9D8B030D-6E8A-4147-A177-3AD203B41FA5}">
                      <a16:colId xmlns:a16="http://schemas.microsoft.com/office/drawing/2014/main" val="4056568059"/>
                    </a:ext>
                  </a:extLst>
                </a:gridCol>
                <a:gridCol w="2150452">
                  <a:extLst>
                    <a:ext uri="{9D8B030D-6E8A-4147-A177-3AD203B41FA5}">
                      <a16:colId xmlns:a16="http://schemas.microsoft.com/office/drawing/2014/main" val="2810874105"/>
                    </a:ext>
                  </a:extLst>
                </a:gridCol>
                <a:gridCol w="2150452">
                  <a:extLst>
                    <a:ext uri="{9D8B030D-6E8A-4147-A177-3AD203B41FA5}">
                      <a16:colId xmlns:a16="http://schemas.microsoft.com/office/drawing/2014/main" val="2200076593"/>
                    </a:ext>
                  </a:extLst>
                </a:gridCol>
              </a:tblGrid>
              <a:tr h="1494192">
                <a:tc>
                  <a:txBody>
                    <a:bodyPr/>
                    <a:lstStyle/>
                    <a:p>
                      <a:pPr marL="0" marR="0">
                        <a:lnSpc>
                          <a:spcPct val="107000"/>
                        </a:lnSpc>
                        <a:spcBef>
                          <a:spcPts val="0"/>
                        </a:spcBef>
                        <a:spcAft>
                          <a:spcPts val="800"/>
                        </a:spcAft>
                      </a:pPr>
                      <a:r>
                        <a:rPr lang="en-US" sz="2400">
                          <a:effectLst/>
                        </a:rPr>
                        <a:t>Student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dirty="0">
                          <a:effectLst/>
                        </a:rPr>
                        <a:t>Actual Wave 1 Score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Expected Growth Target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Actual Wave 3 Score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Student met expected growth target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593361"/>
                  </a:ext>
                </a:extLst>
              </a:tr>
              <a:tr h="493545">
                <a:tc>
                  <a:txBody>
                    <a:bodyPr/>
                    <a:lstStyle/>
                    <a:p>
                      <a:pPr marL="0" marR="0">
                        <a:lnSpc>
                          <a:spcPct val="107000"/>
                        </a:lnSpc>
                        <a:spcBef>
                          <a:spcPts val="0"/>
                        </a:spcBef>
                        <a:spcAft>
                          <a:spcPts val="800"/>
                        </a:spcAft>
                      </a:pPr>
                      <a:r>
                        <a:rPr lang="en-US" sz="2400">
                          <a:effectLst/>
                        </a:rPr>
                        <a:t>Student 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53627"/>
                  </a:ext>
                </a:extLst>
              </a:tr>
              <a:tr h="493545">
                <a:tc>
                  <a:txBody>
                    <a:bodyPr/>
                    <a:lstStyle/>
                    <a:p>
                      <a:pPr marL="0" marR="0">
                        <a:lnSpc>
                          <a:spcPct val="107000"/>
                        </a:lnSpc>
                        <a:spcBef>
                          <a:spcPts val="0"/>
                        </a:spcBef>
                        <a:spcAft>
                          <a:spcPts val="800"/>
                        </a:spcAft>
                      </a:pPr>
                      <a:r>
                        <a:rPr lang="en-US" sz="2400">
                          <a:effectLst/>
                        </a:rPr>
                        <a:t>Student 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b="1" dirty="0">
                          <a:solidFill>
                            <a:srgbClr val="FF0000"/>
                          </a:solidFill>
                          <a:effectLst/>
                        </a:rPr>
                        <a:t>No</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96882"/>
                  </a:ext>
                </a:extLst>
              </a:tr>
              <a:tr h="493545">
                <a:tc>
                  <a:txBody>
                    <a:bodyPr/>
                    <a:lstStyle/>
                    <a:p>
                      <a:pPr marL="0" marR="0">
                        <a:lnSpc>
                          <a:spcPct val="107000"/>
                        </a:lnSpc>
                        <a:spcBef>
                          <a:spcPts val="0"/>
                        </a:spcBef>
                        <a:spcAft>
                          <a:spcPts val="800"/>
                        </a:spcAft>
                      </a:pPr>
                      <a:r>
                        <a:rPr lang="en-US" sz="2400">
                          <a:effectLst/>
                        </a:rPr>
                        <a:t>Student 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dirty="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139024"/>
                  </a:ext>
                </a:extLst>
              </a:tr>
              <a:tr h="576820">
                <a:tc>
                  <a:txBody>
                    <a:bodyPr/>
                    <a:lstStyle/>
                    <a:p>
                      <a:pPr marL="0" marR="0">
                        <a:lnSpc>
                          <a:spcPct val="107000"/>
                        </a:lnSpc>
                        <a:spcBef>
                          <a:spcPts val="0"/>
                        </a:spcBef>
                        <a:spcAft>
                          <a:spcPts val="800"/>
                        </a:spcAft>
                      </a:pPr>
                      <a:r>
                        <a:rPr lang="en-US" sz="2400">
                          <a:effectLst/>
                        </a:rPr>
                        <a:t>Student 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106"/>
                  </a:ext>
                </a:extLst>
              </a:tr>
              <a:tr h="493545">
                <a:tc>
                  <a:txBody>
                    <a:bodyPr/>
                    <a:lstStyle/>
                    <a:p>
                      <a:pPr marL="0" marR="0">
                        <a:lnSpc>
                          <a:spcPct val="107000"/>
                        </a:lnSpc>
                        <a:spcBef>
                          <a:spcPts val="0"/>
                        </a:spcBef>
                        <a:spcAft>
                          <a:spcPts val="800"/>
                        </a:spcAft>
                      </a:pPr>
                      <a:r>
                        <a:rPr lang="en-US" sz="2400">
                          <a:effectLst/>
                        </a:rPr>
                        <a:t>Student 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45360"/>
                  </a:ext>
                </a:extLst>
              </a:tr>
            </a:tbl>
          </a:graphicData>
        </a:graphic>
      </p:graphicFrame>
    </p:spTree>
    <p:extLst>
      <p:ext uri="{BB962C8B-B14F-4D97-AF65-F5344CB8AC3E}">
        <p14:creationId xmlns:p14="http://schemas.microsoft.com/office/powerpoint/2010/main" val="173135729"/>
      </p:ext>
    </p:extLst>
  </p:cSld>
  <p:clrMapOvr>
    <a:masterClrMapping/>
  </p:clrMapOvr>
  <mc:AlternateContent xmlns:mc="http://schemas.openxmlformats.org/markup-compatibility/2006" xmlns:p14="http://schemas.microsoft.com/office/powerpoint/2010/main">
    <mc:Choice Requires="p14">
      <p:transition spd="slow" p14:dur="2000" advTm="50613"/>
    </mc:Choice>
    <mc:Fallback xmlns="">
      <p:transition spd="slow" advTm="5061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9333-3DC4-4AEA-B55D-3C7632246F4D}"/>
              </a:ext>
            </a:extLst>
          </p:cNvPr>
          <p:cNvSpPr>
            <a:spLocks noGrp="1"/>
          </p:cNvSpPr>
          <p:nvPr>
            <p:ph type="title"/>
          </p:nvPr>
        </p:nvSpPr>
        <p:spPr>
          <a:xfrm>
            <a:off x="1205253" y="136525"/>
            <a:ext cx="10299357" cy="854075"/>
          </a:xfrm>
        </p:spPr>
        <p:txBody>
          <a:bodyPr/>
          <a:lstStyle/>
          <a:p>
            <a:r>
              <a:rPr lang="en-US" dirty="0"/>
              <a:t>Remaining On Track at end of year </a:t>
            </a:r>
          </a:p>
        </p:txBody>
      </p:sp>
      <p:sp>
        <p:nvSpPr>
          <p:cNvPr id="3" name="Text Placeholder 2">
            <a:extLst>
              <a:ext uri="{FF2B5EF4-FFF2-40B4-BE49-F238E27FC236}">
                <a16:creationId xmlns:a16="http://schemas.microsoft.com/office/drawing/2014/main" id="{5CEF783B-F5CF-4DE4-8E61-2EC6B6F56AF4}"/>
              </a:ext>
            </a:extLst>
          </p:cNvPr>
          <p:cNvSpPr>
            <a:spLocks noGrp="1"/>
          </p:cNvSpPr>
          <p:nvPr>
            <p:ph type="body" sz="quarter" idx="14"/>
          </p:nvPr>
        </p:nvSpPr>
        <p:spPr>
          <a:xfrm>
            <a:off x="1309688" y="990599"/>
            <a:ext cx="10299700" cy="4333875"/>
          </a:xfrm>
        </p:spPr>
        <p:txBody>
          <a:bodyPr>
            <a:normAutofit lnSpcReduction="10000"/>
          </a:bodyPr>
          <a:lstStyle/>
          <a:p>
            <a:r>
              <a:rPr lang="en-US" dirty="0"/>
              <a:t>Expected growth could be defined as remaining on track for a student’s specific age band</a:t>
            </a:r>
          </a:p>
          <a:p>
            <a:r>
              <a:rPr lang="en-US" dirty="0"/>
              <a:t>There are four age bands identified via the Circle Assessment, defined as the student’s age as of September 1st</a:t>
            </a:r>
          </a:p>
          <a:p>
            <a:pPr lvl="1"/>
            <a:r>
              <a:rPr lang="en-US" sz="2400" dirty="0"/>
              <a:t>3 years- 3.5 years old</a:t>
            </a:r>
          </a:p>
          <a:p>
            <a:pPr lvl="1"/>
            <a:r>
              <a:rPr lang="en-US" sz="2400" dirty="0"/>
              <a:t>3.5 years- 4 years old</a:t>
            </a:r>
          </a:p>
          <a:p>
            <a:pPr lvl="1"/>
            <a:r>
              <a:rPr lang="en-US" sz="2400" dirty="0"/>
              <a:t>4 years old to 4.5 years old</a:t>
            </a:r>
          </a:p>
          <a:p>
            <a:pPr lvl="1"/>
            <a:r>
              <a:rPr lang="en-US" sz="2400" dirty="0"/>
              <a:t>4.5 years old and above</a:t>
            </a:r>
          </a:p>
          <a:p>
            <a:r>
              <a:rPr lang="en-US" dirty="0"/>
              <a:t>Growth defined as:</a:t>
            </a:r>
          </a:p>
          <a:p>
            <a:pPr lvl="1"/>
            <a:r>
              <a:rPr lang="en-US" sz="2400" dirty="0"/>
              <a:t>Remaining On Track for the student’s respective beginning of year age band by the Wave 3 score</a:t>
            </a:r>
          </a:p>
          <a:p>
            <a:endParaRPr lang="en-US" dirty="0"/>
          </a:p>
        </p:txBody>
      </p:sp>
    </p:spTree>
    <p:extLst>
      <p:ext uri="{BB962C8B-B14F-4D97-AF65-F5344CB8AC3E}">
        <p14:creationId xmlns:p14="http://schemas.microsoft.com/office/powerpoint/2010/main" val="311193824"/>
      </p:ext>
    </p:extLst>
  </p:cSld>
  <p:clrMapOvr>
    <a:masterClrMapping/>
  </p:clrMapOvr>
  <mc:AlternateContent xmlns:mc="http://schemas.openxmlformats.org/markup-compatibility/2006" xmlns:p14="http://schemas.microsoft.com/office/powerpoint/2010/main">
    <mc:Choice Requires="p14">
      <p:transition spd="slow" p14:dur="2000" advTm="23810"/>
    </mc:Choice>
    <mc:Fallback xmlns="">
      <p:transition spd="slow" advTm="2381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C74C-1E14-408A-AE9E-4BB7975E1434}"/>
              </a:ext>
            </a:extLst>
          </p:cNvPr>
          <p:cNvSpPr>
            <a:spLocks noGrp="1"/>
          </p:cNvSpPr>
          <p:nvPr>
            <p:ph type="title"/>
          </p:nvPr>
        </p:nvSpPr>
        <p:spPr/>
        <p:txBody>
          <a:bodyPr>
            <a:normAutofit fontScale="90000"/>
          </a:bodyPr>
          <a:lstStyle/>
          <a:p>
            <a:r>
              <a:rPr lang="en-US"/>
              <a:t>Circle Benchmarks: Rapid Letter Naming Test by Age Band</a:t>
            </a:r>
          </a:p>
        </p:txBody>
      </p:sp>
      <p:graphicFrame>
        <p:nvGraphicFramePr>
          <p:cNvPr id="4" name="Table 3">
            <a:extLst>
              <a:ext uri="{FF2B5EF4-FFF2-40B4-BE49-F238E27FC236}">
                <a16:creationId xmlns:a16="http://schemas.microsoft.com/office/drawing/2014/main" id="{39660577-8894-44AE-95CA-9623317F6D08}"/>
              </a:ext>
            </a:extLst>
          </p:cNvPr>
          <p:cNvGraphicFramePr>
            <a:graphicFrameLocks noGrp="1"/>
          </p:cNvGraphicFramePr>
          <p:nvPr>
            <p:extLst>
              <p:ext uri="{D42A27DB-BD31-4B8C-83A1-F6EECF244321}">
                <p14:modId xmlns:p14="http://schemas.microsoft.com/office/powerpoint/2010/main" val="2936160495"/>
              </p:ext>
            </p:extLst>
          </p:nvPr>
        </p:nvGraphicFramePr>
        <p:xfrm>
          <a:off x="352425" y="1114425"/>
          <a:ext cx="10944224" cy="4238625"/>
        </p:xfrm>
        <a:graphic>
          <a:graphicData uri="http://schemas.openxmlformats.org/drawingml/2006/table">
            <a:tbl>
              <a:tblPr firstRow="1" firstCol="1" bandRow="1">
                <a:tableStyleId>{5C22544A-7EE6-4342-B048-85BDC9FD1C3A}</a:tableStyleId>
              </a:tblPr>
              <a:tblGrid>
                <a:gridCol w="1148065">
                  <a:extLst>
                    <a:ext uri="{9D8B030D-6E8A-4147-A177-3AD203B41FA5}">
                      <a16:colId xmlns:a16="http://schemas.microsoft.com/office/drawing/2014/main" val="2963661511"/>
                    </a:ext>
                  </a:extLst>
                </a:gridCol>
                <a:gridCol w="1149171">
                  <a:extLst>
                    <a:ext uri="{9D8B030D-6E8A-4147-A177-3AD203B41FA5}">
                      <a16:colId xmlns:a16="http://schemas.microsoft.com/office/drawing/2014/main" val="2420479542"/>
                    </a:ext>
                  </a:extLst>
                </a:gridCol>
                <a:gridCol w="1149171">
                  <a:extLst>
                    <a:ext uri="{9D8B030D-6E8A-4147-A177-3AD203B41FA5}">
                      <a16:colId xmlns:a16="http://schemas.microsoft.com/office/drawing/2014/main" val="4143056990"/>
                    </a:ext>
                  </a:extLst>
                </a:gridCol>
                <a:gridCol w="1149171">
                  <a:extLst>
                    <a:ext uri="{9D8B030D-6E8A-4147-A177-3AD203B41FA5}">
                      <a16:colId xmlns:a16="http://schemas.microsoft.com/office/drawing/2014/main" val="2198447694"/>
                    </a:ext>
                  </a:extLst>
                </a:gridCol>
                <a:gridCol w="1149171">
                  <a:extLst>
                    <a:ext uri="{9D8B030D-6E8A-4147-A177-3AD203B41FA5}">
                      <a16:colId xmlns:a16="http://schemas.microsoft.com/office/drawing/2014/main" val="363424200"/>
                    </a:ext>
                  </a:extLst>
                </a:gridCol>
                <a:gridCol w="1149171">
                  <a:extLst>
                    <a:ext uri="{9D8B030D-6E8A-4147-A177-3AD203B41FA5}">
                      <a16:colId xmlns:a16="http://schemas.microsoft.com/office/drawing/2014/main" val="878873433"/>
                    </a:ext>
                  </a:extLst>
                </a:gridCol>
                <a:gridCol w="1149171">
                  <a:extLst>
                    <a:ext uri="{9D8B030D-6E8A-4147-A177-3AD203B41FA5}">
                      <a16:colId xmlns:a16="http://schemas.microsoft.com/office/drawing/2014/main" val="2368582026"/>
                    </a:ext>
                  </a:extLst>
                </a:gridCol>
                <a:gridCol w="1149171">
                  <a:extLst>
                    <a:ext uri="{9D8B030D-6E8A-4147-A177-3AD203B41FA5}">
                      <a16:colId xmlns:a16="http://schemas.microsoft.com/office/drawing/2014/main" val="1741599195"/>
                    </a:ext>
                  </a:extLst>
                </a:gridCol>
                <a:gridCol w="1751962">
                  <a:extLst>
                    <a:ext uri="{9D8B030D-6E8A-4147-A177-3AD203B41FA5}">
                      <a16:colId xmlns:a16="http://schemas.microsoft.com/office/drawing/2014/main" val="3591434586"/>
                    </a:ext>
                  </a:extLst>
                </a:gridCol>
              </a:tblGrid>
              <a:tr h="977805">
                <a:tc gridSpan="9">
                  <a:txBody>
                    <a:bodyPr/>
                    <a:lstStyle/>
                    <a:p>
                      <a:pPr marL="0" marR="0" algn="ctr">
                        <a:lnSpc>
                          <a:spcPct val="107000"/>
                        </a:lnSpc>
                        <a:spcBef>
                          <a:spcPts val="0"/>
                        </a:spcBef>
                        <a:spcAft>
                          <a:spcPts val="0"/>
                        </a:spcAft>
                      </a:pPr>
                      <a:r>
                        <a:rPr lang="en-US" sz="3600">
                          <a:effectLst/>
                        </a:rPr>
                        <a:t>Age as of September 1</a:t>
                      </a:r>
                      <a:r>
                        <a:rPr lang="en-US" sz="3600" baseline="30000">
                          <a:effectLst/>
                        </a:rPr>
                        <a:t>st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8419498"/>
                  </a:ext>
                </a:extLst>
              </a:tr>
              <a:tr h="652164">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US" sz="2000">
                          <a:effectLst/>
                        </a:rPr>
                        <a:t>3.0-3.5 years old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2000">
                          <a:effectLst/>
                        </a:rPr>
                        <a:t>3.5-&lt;4.0 years old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2000">
                          <a:effectLst/>
                        </a:rPr>
                        <a:t>4.0-&lt;4.5 years old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US" sz="2000">
                          <a:effectLst/>
                        </a:rPr>
                        <a:t>4.5 years old or above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830964331"/>
                  </a:ext>
                </a:extLst>
              </a:tr>
              <a:tr h="652164">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English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Spanish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English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Spanish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English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Spanish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English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Spanish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686283"/>
                  </a:ext>
                </a:extLst>
              </a:tr>
              <a:tr h="652164">
                <a:tc>
                  <a:txBody>
                    <a:bodyPr/>
                    <a:lstStyle/>
                    <a:p>
                      <a:pPr marL="0" marR="0">
                        <a:lnSpc>
                          <a:spcPct val="107000"/>
                        </a:lnSpc>
                        <a:spcBef>
                          <a:spcPts val="0"/>
                        </a:spcBef>
                        <a:spcAft>
                          <a:spcPts val="0"/>
                        </a:spcAft>
                      </a:pPr>
                      <a:r>
                        <a:rPr lang="en-US" sz="2000">
                          <a:effectLst/>
                        </a:rPr>
                        <a:t>Wave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831733"/>
                  </a:ext>
                </a:extLst>
              </a:tr>
              <a:tr h="652164">
                <a:tc>
                  <a:txBody>
                    <a:bodyPr/>
                    <a:lstStyle/>
                    <a:p>
                      <a:pPr marL="0" marR="0">
                        <a:lnSpc>
                          <a:spcPct val="107000"/>
                        </a:lnSpc>
                        <a:spcBef>
                          <a:spcPts val="0"/>
                        </a:spcBef>
                        <a:spcAft>
                          <a:spcPts val="0"/>
                        </a:spcAft>
                      </a:pPr>
                      <a:r>
                        <a:rPr lang="en-US" sz="2000">
                          <a:effectLst/>
                        </a:rPr>
                        <a:t>Wave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3050378"/>
                  </a:ext>
                </a:extLst>
              </a:tr>
              <a:tr h="652164">
                <a:tc>
                  <a:txBody>
                    <a:bodyPr/>
                    <a:lstStyle/>
                    <a:p>
                      <a:pPr marL="0" marR="0">
                        <a:lnSpc>
                          <a:spcPct val="107000"/>
                        </a:lnSpc>
                        <a:spcBef>
                          <a:spcPts val="0"/>
                        </a:spcBef>
                        <a:spcAft>
                          <a:spcPts val="0"/>
                        </a:spcAft>
                      </a:pPr>
                      <a:r>
                        <a:rPr lang="en-US" sz="2000">
                          <a:effectLst/>
                        </a:rPr>
                        <a:t>Wave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38348"/>
                  </a:ext>
                </a:extLst>
              </a:tr>
            </a:tbl>
          </a:graphicData>
        </a:graphic>
      </p:graphicFrame>
    </p:spTree>
    <p:extLst>
      <p:ext uri="{BB962C8B-B14F-4D97-AF65-F5344CB8AC3E}">
        <p14:creationId xmlns:p14="http://schemas.microsoft.com/office/powerpoint/2010/main" val="421655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CC1F-7F62-44FB-9487-4EDCEE2C9E17}"/>
              </a:ext>
            </a:extLst>
          </p:cNvPr>
          <p:cNvSpPr>
            <a:spLocks noGrp="1"/>
          </p:cNvSpPr>
          <p:nvPr>
            <p:ph type="title"/>
          </p:nvPr>
        </p:nvSpPr>
        <p:spPr/>
        <p:txBody>
          <a:bodyPr>
            <a:normAutofit fontScale="90000"/>
          </a:bodyPr>
          <a:lstStyle/>
          <a:p>
            <a:r>
              <a:rPr lang="en-US"/>
              <a:t>Moving Up a Band or Staying On Track: Rapid Vocabulary Test</a:t>
            </a:r>
          </a:p>
        </p:txBody>
      </p:sp>
      <p:graphicFrame>
        <p:nvGraphicFramePr>
          <p:cNvPr id="4" name="Table 3">
            <a:extLst>
              <a:ext uri="{FF2B5EF4-FFF2-40B4-BE49-F238E27FC236}">
                <a16:creationId xmlns:a16="http://schemas.microsoft.com/office/drawing/2014/main" id="{07114867-0FDC-4093-9238-E249F144FC38}"/>
              </a:ext>
            </a:extLst>
          </p:cNvPr>
          <p:cNvGraphicFramePr>
            <a:graphicFrameLocks noGrp="1"/>
          </p:cNvGraphicFramePr>
          <p:nvPr>
            <p:extLst>
              <p:ext uri="{D42A27DB-BD31-4B8C-83A1-F6EECF244321}">
                <p14:modId xmlns:p14="http://schemas.microsoft.com/office/powerpoint/2010/main" val="3427645032"/>
              </p:ext>
            </p:extLst>
          </p:nvPr>
        </p:nvGraphicFramePr>
        <p:xfrm>
          <a:off x="540983" y="1171575"/>
          <a:ext cx="10982800" cy="4115534"/>
        </p:xfrm>
        <a:graphic>
          <a:graphicData uri="http://schemas.openxmlformats.org/drawingml/2006/table">
            <a:tbl>
              <a:tblPr firstRow="1" firstCol="1" bandRow="1">
                <a:tableStyleId>{5C22544A-7EE6-4342-B048-85BDC9FD1C3A}</a:tableStyleId>
              </a:tblPr>
              <a:tblGrid>
                <a:gridCol w="2196560">
                  <a:extLst>
                    <a:ext uri="{9D8B030D-6E8A-4147-A177-3AD203B41FA5}">
                      <a16:colId xmlns:a16="http://schemas.microsoft.com/office/drawing/2014/main" val="2406310650"/>
                    </a:ext>
                  </a:extLst>
                </a:gridCol>
                <a:gridCol w="2196560">
                  <a:extLst>
                    <a:ext uri="{9D8B030D-6E8A-4147-A177-3AD203B41FA5}">
                      <a16:colId xmlns:a16="http://schemas.microsoft.com/office/drawing/2014/main" val="3188544844"/>
                    </a:ext>
                  </a:extLst>
                </a:gridCol>
                <a:gridCol w="2196560">
                  <a:extLst>
                    <a:ext uri="{9D8B030D-6E8A-4147-A177-3AD203B41FA5}">
                      <a16:colId xmlns:a16="http://schemas.microsoft.com/office/drawing/2014/main" val="4056568059"/>
                    </a:ext>
                  </a:extLst>
                </a:gridCol>
                <a:gridCol w="2196560">
                  <a:extLst>
                    <a:ext uri="{9D8B030D-6E8A-4147-A177-3AD203B41FA5}">
                      <a16:colId xmlns:a16="http://schemas.microsoft.com/office/drawing/2014/main" val="2810874105"/>
                    </a:ext>
                  </a:extLst>
                </a:gridCol>
                <a:gridCol w="2196560">
                  <a:extLst>
                    <a:ext uri="{9D8B030D-6E8A-4147-A177-3AD203B41FA5}">
                      <a16:colId xmlns:a16="http://schemas.microsoft.com/office/drawing/2014/main" val="2200076593"/>
                    </a:ext>
                  </a:extLst>
                </a:gridCol>
              </a:tblGrid>
              <a:tr h="1822212">
                <a:tc>
                  <a:txBody>
                    <a:bodyPr/>
                    <a:lstStyle/>
                    <a:p>
                      <a:pPr marL="0" marR="0">
                        <a:lnSpc>
                          <a:spcPct val="107000"/>
                        </a:lnSpc>
                        <a:spcBef>
                          <a:spcPts val="0"/>
                        </a:spcBef>
                        <a:spcAft>
                          <a:spcPts val="800"/>
                        </a:spcAft>
                      </a:pPr>
                      <a:r>
                        <a:rPr lang="en-US" sz="2400">
                          <a:effectLst/>
                        </a:rPr>
                        <a:t>Student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1 age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Expected Growth Target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3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Student met expected growth target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593361"/>
                  </a:ext>
                </a:extLst>
              </a:tr>
              <a:tr h="601893">
                <a:tc>
                  <a:txBody>
                    <a:bodyPr/>
                    <a:lstStyle/>
                    <a:p>
                      <a:pPr marL="0" marR="0">
                        <a:lnSpc>
                          <a:spcPct val="107000"/>
                        </a:lnSpc>
                        <a:spcBef>
                          <a:spcPts val="0"/>
                        </a:spcBef>
                        <a:spcAft>
                          <a:spcPts val="800"/>
                        </a:spcAft>
                      </a:pPr>
                      <a:r>
                        <a:rPr lang="en-US" sz="2400">
                          <a:effectLst/>
                        </a:rPr>
                        <a:t>Student 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3.0-3.5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53627"/>
                  </a:ext>
                </a:extLst>
              </a:tr>
              <a:tr h="601893">
                <a:tc>
                  <a:txBody>
                    <a:bodyPr/>
                    <a:lstStyle/>
                    <a:p>
                      <a:pPr marL="0" marR="0">
                        <a:lnSpc>
                          <a:spcPct val="107000"/>
                        </a:lnSpc>
                        <a:spcBef>
                          <a:spcPts val="0"/>
                        </a:spcBef>
                        <a:spcAft>
                          <a:spcPts val="800"/>
                        </a:spcAft>
                      </a:pPr>
                      <a:r>
                        <a:rPr lang="en-US" sz="2400">
                          <a:effectLst/>
                        </a:rPr>
                        <a:t>Student 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3.5-4.0</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96882"/>
                  </a:ext>
                </a:extLst>
              </a:tr>
              <a:tr h="601893">
                <a:tc>
                  <a:txBody>
                    <a:bodyPr/>
                    <a:lstStyle/>
                    <a:p>
                      <a:pPr marL="0" marR="0">
                        <a:lnSpc>
                          <a:spcPct val="107000"/>
                        </a:lnSpc>
                        <a:spcBef>
                          <a:spcPts val="0"/>
                        </a:spcBef>
                        <a:spcAft>
                          <a:spcPts val="800"/>
                        </a:spcAft>
                      </a:pPr>
                      <a:r>
                        <a:rPr lang="en-US" sz="2400">
                          <a:effectLst/>
                        </a:rPr>
                        <a:t>Student 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4.0-4.5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139024"/>
                  </a:ext>
                </a:extLst>
              </a:tr>
              <a:tr h="487643">
                <a:tc>
                  <a:txBody>
                    <a:bodyPr/>
                    <a:lstStyle/>
                    <a:p>
                      <a:pPr marL="0" marR="0">
                        <a:lnSpc>
                          <a:spcPct val="107000"/>
                        </a:lnSpc>
                        <a:spcBef>
                          <a:spcPts val="0"/>
                        </a:spcBef>
                        <a:spcAft>
                          <a:spcPts val="800"/>
                        </a:spcAft>
                      </a:pPr>
                      <a:r>
                        <a:rPr lang="en-US" sz="2400">
                          <a:effectLst/>
                        </a:rPr>
                        <a:t>Student 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45360"/>
                  </a:ext>
                </a:extLst>
              </a:tr>
            </a:tbl>
          </a:graphicData>
        </a:graphic>
      </p:graphicFrame>
    </p:spTree>
    <p:extLst>
      <p:ext uri="{BB962C8B-B14F-4D97-AF65-F5344CB8AC3E}">
        <p14:creationId xmlns:p14="http://schemas.microsoft.com/office/powerpoint/2010/main" val="135903734"/>
      </p:ext>
    </p:extLst>
  </p:cSld>
  <p:clrMapOvr>
    <a:masterClrMapping/>
  </p:clrMapOvr>
  <mc:AlternateContent xmlns:mc="http://schemas.openxmlformats.org/markup-compatibility/2006" xmlns:p14="http://schemas.microsoft.com/office/powerpoint/2010/main">
    <mc:Choice Requires="p14">
      <p:transition spd="slow" p14:dur="2000" advTm="30799"/>
    </mc:Choice>
    <mc:Fallback xmlns="">
      <p:transition spd="slow" advTm="3079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D42F-4F40-45EF-BF24-B83BAE8523B0}"/>
              </a:ext>
            </a:extLst>
          </p:cNvPr>
          <p:cNvSpPr>
            <a:spLocks noGrp="1"/>
          </p:cNvSpPr>
          <p:nvPr>
            <p:ph type="title"/>
          </p:nvPr>
        </p:nvSpPr>
        <p:spPr>
          <a:xfrm>
            <a:off x="1205253" y="193675"/>
            <a:ext cx="10299357" cy="777875"/>
          </a:xfrm>
        </p:spPr>
        <p:txBody>
          <a:bodyPr/>
          <a:lstStyle/>
          <a:p>
            <a:r>
              <a:rPr lang="en-US"/>
              <a:t>Average District Growth</a:t>
            </a:r>
          </a:p>
        </p:txBody>
      </p:sp>
      <p:sp>
        <p:nvSpPr>
          <p:cNvPr id="3" name="Text Placeholder 2">
            <a:extLst>
              <a:ext uri="{FF2B5EF4-FFF2-40B4-BE49-F238E27FC236}">
                <a16:creationId xmlns:a16="http://schemas.microsoft.com/office/drawing/2014/main" id="{85621B48-37A9-4319-AB53-5C57C8C56113}"/>
              </a:ext>
            </a:extLst>
          </p:cNvPr>
          <p:cNvSpPr>
            <a:spLocks noGrp="1"/>
          </p:cNvSpPr>
          <p:nvPr>
            <p:ph type="body" sz="quarter" idx="14"/>
          </p:nvPr>
        </p:nvSpPr>
        <p:spPr>
          <a:xfrm>
            <a:off x="1205253" y="1219200"/>
            <a:ext cx="10299700" cy="3595816"/>
          </a:xfrm>
        </p:spPr>
        <p:txBody>
          <a:bodyPr/>
          <a:lstStyle/>
          <a:p>
            <a:r>
              <a:rPr lang="en-US"/>
              <a:t>Instead of using national cut points, districts calculates their own average growth</a:t>
            </a:r>
          </a:p>
          <a:p>
            <a:r>
              <a:rPr lang="en-US"/>
              <a:t>Involves calculating average growth based on actual district data, on each subtest being used, from BOY to EOY</a:t>
            </a:r>
          </a:p>
          <a:p>
            <a:r>
              <a:rPr lang="en-US"/>
              <a:t>Applies the district average growth points, to students’ BOY scores to determine expected growth (after the fact)</a:t>
            </a:r>
          </a:p>
        </p:txBody>
      </p:sp>
    </p:spTree>
    <p:extLst>
      <p:ext uri="{BB962C8B-B14F-4D97-AF65-F5344CB8AC3E}">
        <p14:creationId xmlns:p14="http://schemas.microsoft.com/office/powerpoint/2010/main" val="1429967014"/>
      </p:ext>
    </p:extLst>
  </p:cSld>
  <p:clrMapOvr>
    <a:masterClrMapping/>
  </p:clrMapOvr>
  <mc:AlternateContent xmlns:mc="http://schemas.openxmlformats.org/markup-compatibility/2006" xmlns:p14="http://schemas.microsoft.com/office/powerpoint/2010/main">
    <mc:Choice Requires="p14">
      <p:transition spd="slow" p14:dur="2000" advTm="11109"/>
    </mc:Choice>
    <mc:Fallback xmlns="">
      <p:transition spd="slow" advTm="1110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912F-ECC5-4732-8B61-00B6F17BBE88}"/>
              </a:ext>
            </a:extLst>
          </p:cNvPr>
          <p:cNvSpPr>
            <a:spLocks noGrp="1"/>
          </p:cNvSpPr>
          <p:nvPr>
            <p:ph type="title"/>
          </p:nvPr>
        </p:nvSpPr>
        <p:spPr>
          <a:xfrm>
            <a:off x="1376703" y="365126"/>
            <a:ext cx="10299357" cy="768350"/>
          </a:xfrm>
        </p:spPr>
        <p:txBody>
          <a:bodyPr/>
          <a:lstStyle/>
          <a:p>
            <a:r>
              <a:rPr lang="en-US"/>
              <a:t>Overall Point District Growth from Wave 1 to Wave 3</a:t>
            </a:r>
          </a:p>
        </p:txBody>
      </p:sp>
      <p:sp>
        <p:nvSpPr>
          <p:cNvPr id="3" name="Text Placeholder 2">
            <a:extLst>
              <a:ext uri="{FF2B5EF4-FFF2-40B4-BE49-F238E27FC236}">
                <a16:creationId xmlns:a16="http://schemas.microsoft.com/office/drawing/2014/main" id="{DC33862F-0894-4FF5-B92D-92CDE51D148C}"/>
              </a:ext>
            </a:extLst>
          </p:cNvPr>
          <p:cNvSpPr>
            <a:spLocks noGrp="1"/>
          </p:cNvSpPr>
          <p:nvPr>
            <p:ph type="body" sz="quarter" idx="14"/>
          </p:nvPr>
        </p:nvSpPr>
        <p:spPr>
          <a:xfrm>
            <a:off x="1376703" y="1238250"/>
            <a:ext cx="10299700" cy="4248150"/>
          </a:xfrm>
        </p:spPr>
        <p:txBody>
          <a:bodyPr>
            <a:normAutofit lnSpcReduction="10000"/>
          </a:bodyPr>
          <a:lstStyle/>
          <a:p>
            <a:pPr marL="0" indent="0">
              <a:buNone/>
            </a:pPr>
            <a:r>
              <a:rPr lang="en-US"/>
              <a:t>Example</a:t>
            </a:r>
          </a:p>
          <a:p>
            <a:pPr marL="0" indent="0">
              <a:buNone/>
            </a:pPr>
            <a:r>
              <a:rPr lang="en-US"/>
              <a:t>Rapid Letter Naming Test District Average Scores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Average district growth from Wave 1 to Wave 3: </a:t>
            </a:r>
            <a:r>
              <a:rPr lang="en-US">
                <a:highlight>
                  <a:srgbClr val="FFFF00"/>
                </a:highlight>
              </a:rPr>
              <a:t>10-point gain</a:t>
            </a:r>
          </a:p>
        </p:txBody>
      </p:sp>
      <p:graphicFrame>
        <p:nvGraphicFramePr>
          <p:cNvPr id="4" name="Table 3">
            <a:extLst>
              <a:ext uri="{FF2B5EF4-FFF2-40B4-BE49-F238E27FC236}">
                <a16:creationId xmlns:a16="http://schemas.microsoft.com/office/drawing/2014/main" id="{35577889-FFB0-49EE-94AA-CD0CA67FBF31}"/>
              </a:ext>
            </a:extLst>
          </p:cNvPr>
          <p:cNvGraphicFramePr>
            <a:graphicFrameLocks noGrp="1"/>
          </p:cNvGraphicFramePr>
          <p:nvPr/>
        </p:nvGraphicFramePr>
        <p:xfrm>
          <a:off x="1554480" y="2279491"/>
          <a:ext cx="3627120" cy="1572768"/>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3791003879"/>
                    </a:ext>
                  </a:extLst>
                </a:gridCol>
                <a:gridCol w="1813560">
                  <a:extLst>
                    <a:ext uri="{9D8B030D-6E8A-4147-A177-3AD203B41FA5}">
                      <a16:colId xmlns:a16="http://schemas.microsoft.com/office/drawing/2014/main" val="3445286806"/>
                    </a:ext>
                  </a:extLst>
                </a:gridCol>
              </a:tblGrid>
              <a:tr h="0">
                <a:tc>
                  <a:txBody>
                    <a:bodyPr/>
                    <a:lstStyle/>
                    <a:p>
                      <a:pPr marL="0" marR="0">
                        <a:lnSpc>
                          <a:spcPct val="107000"/>
                        </a:lnSpc>
                        <a:spcBef>
                          <a:spcPts val="0"/>
                        </a:spcBef>
                        <a:spcAft>
                          <a:spcPts val="800"/>
                        </a:spcAft>
                      </a:pPr>
                      <a:r>
                        <a:rPr lang="en-US" sz="2000">
                          <a:effectLst/>
                        </a:rPr>
                        <a:t>Wave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District Average Score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784517"/>
                  </a:ext>
                </a:extLst>
              </a:tr>
              <a:tr h="0">
                <a:tc>
                  <a:txBody>
                    <a:bodyPr/>
                    <a:lstStyle/>
                    <a:p>
                      <a:pPr marL="0" marR="0">
                        <a:lnSpc>
                          <a:spcPct val="107000"/>
                        </a:lnSpc>
                        <a:spcBef>
                          <a:spcPts val="0"/>
                        </a:spcBef>
                        <a:spcAft>
                          <a:spcPts val="8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extLst>
                  <a:ext uri="{0D108BD9-81ED-4DB2-BD59-A6C34878D82A}">
                    <a16:rowId xmlns:a16="http://schemas.microsoft.com/office/drawing/2014/main" val="2569033713"/>
                  </a:ext>
                </a:extLst>
              </a:tr>
              <a:tr h="0">
                <a:tc>
                  <a:txBody>
                    <a:bodyPr/>
                    <a:lstStyle/>
                    <a:p>
                      <a:pPr marL="0" marR="0">
                        <a:lnSpc>
                          <a:spcPct val="107000"/>
                        </a:lnSpc>
                        <a:spcBef>
                          <a:spcPts val="0"/>
                        </a:spcBef>
                        <a:spcAft>
                          <a:spcPts val="8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338506"/>
                  </a:ext>
                </a:extLst>
              </a:tr>
              <a:tr h="0">
                <a:tc>
                  <a:txBody>
                    <a:bodyPr/>
                    <a:lstStyle/>
                    <a:p>
                      <a:pPr marL="0" marR="0">
                        <a:lnSpc>
                          <a:spcPct val="107000"/>
                        </a:lnSpc>
                        <a:spcBef>
                          <a:spcPts val="0"/>
                        </a:spcBef>
                        <a:spcAft>
                          <a:spcPts val="8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9224630"/>
                  </a:ext>
                </a:extLst>
              </a:tr>
            </a:tbl>
          </a:graphicData>
        </a:graphic>
      </p:graphicFrame>
      <p:sp>
        <p:nvSpPr>
          <p:cNvPr id="5" name="Arrow: Right 4">
            <a:extLst>
              <a:ext uri="{FF2B5EF4-FFF2-40B4-BE49-F238E27FC236}">
                <a16:creationId xmlns:a16="http://schemas.microsoft.com/office/drawing/2014/main" id="{64EE2ED7-B437-41E4-B8EC-B7E315350E6A}"/>
              </a:ext>
              <a:ext uri="{C183D7F6-B498-43B3-948B-1728B52AA6E4}">
                <adec:decorative xmlns:adec="http://schemas.microsoft.com/office/drawing/2017/decorative" val="1"/>
              </a:ext>
            </a:extLst>
          </p:cNvPr>
          <p:cNvSpPr/>
          <p:nvPr/>
        </p:nvSpPr>
        <p:spPr>
          <a:xfrm>
            <a:off x="1819275" y="48482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609733"/>
      </p:ext>
    </p:extLst>
  </p:cSld>
  <p:clrMapOvr>
    <a:masterClrMapping/>
  </p:clrMapOvr>
  <mc:AlternateContent xmlns:mc="http://schemas.openxmlformats.org/markup-compatibility/2006" xmlns:p14="http://schemas.microsoft.com/office/powerpoint/2010/main">
    <mc:Choice Requires="p14">
      <p:transition spd="slow" p14:dur="2000" advTm="22788"/>
    </mc:Choice>
    <mc:Fallback xmlns="">
      <p:transition spd="slow" advTm="2278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CC1F-7F62-44FB-9487-4EDCEE2C9E17}"/>
              </a:ext>
            </a:extLst>
          </p:cNvPr>
          <p:cNvSpPr>
            <a:spLocks noGrp="1"/>
          </p:cNvSpPr>
          <p:nvPr>
            <p:ph type="title"/>
          </p:nvPr>
        </p:nvSpPr>
        <p:spPr/>
        <p:txBody>
          <a:bodyPr>
            <a:normAutofit fontScale="90000"/>
          </a:bodyPr>
          <a:lstStyle/>
          <a:p>
            <a:r>
              <a:rPr lang="en-US"/>
              <a:t>Average District Growth (10-point gain)</a:t>
            </a:r>
          </a:p>
        </p:txBody>
      </p:sp>
      <p:graphicFrame>
        <p:nvGraphicFramePr>
          <p:cNvPr id="4" name="Table 3">
            <a:extLst>
              <a:ext uri="{FF2B5EF4-FFF2-40B4-BE49-F238E27FC236}">
                <a16:creationId xmlns:a16="http://schemas.microsoft.com/office/drawing/2014/main" id="{07114867-0FDC-4093-9238-E249F144FC38}"/>
              </a:ext>
            </a:extLst>
          </p:cNvPr>
          <p:cNvGraphicFramePr>
            <a:graphicFrameLocks noGrp="1"/>
          </p:cNvGraphicFramePr>
          <p:nvPr>
            <p:extLst>
              <p:ext uri="{D42A27DB-BD31-4B8C-83A1-F6EECF244321}">
                <p14:modId xmlns:p14="http://schemas.microsoft.com/office/powerpoint/2010/main" val="3584784669"/>
              </p:ext>
            </p:extLst>
          </p:nvPr>
        </p:nvGraphicFramePr>
        <p:xfrm>
          <a:off x="540983" y="1171576"/>
          <a:ext cx="11135200" cy="4021748"/>
        </p:xfrm>
        <a:graphic>
          <a:graphicData uri="http://schemas.openxmlformats.org/drawingml/2006/table">
            <a:tbl>
              <a:tblPr firstRow="1" firstCol="1" bandRow="1">
                <a:tableStyleId>{5C22544A-7EE6-4342-B048-85BDC9FD1C3A}</a:tableStyleId>
              </a:tblPr>
              <a:tblGrid>
                <a:gridCol w="2227040">
                  <a:extLst>
                    <a:ext uri="{9D8B030D-6E8A-4147-A177-3AD203B41FA5}">
                      <a16:colId xmlns:a16="http://schemas.microsoft.com/office/drawing/2014/main" val="2406310650"/>
                    </a:ext>
                  </a:extLst>
                </a:gridCol>
                <a:gridCol w="2227040">
                  <a:extLst>
                    <a:ext uri="{9D8B030D-6E8A-4147-A177-3AD203B41FA5}">
                      <a16:colId xmlns:a16="http://schemas.microsoft.com/office/drawing/2014/main" val="3188544844"/>
                    </a:ext>
                  </a:extLst>
                </a:gridCol>
                <a:gridCol w="2227040">
                  <a:extLst>
                    <a:ext uri="{9D8B030D-6E8A-4147-A177-3AD203B41FA5}">
                      <a16:colId xmlns:a16="http://schemas.microsoft.com/office/drawing/2014/main" val="4056568059"/>
                    </a:ext>
                  </a:extLst>
                </a:gridCol>
                <a:gridCol w="2227040">
                  <a:extLst>
                    <a:ext uri="{9D8B030D-6E8A-4147-A177-3AD203B41FA5}">
                      <a16:colId xmlns:a16="http://schemas.microsoft.com/office/drawing/2014/main" val="2810874105"/>
                    </a:ext>
                  </a:extLst>
                </a:gridCol>
                <a:gridCol w="2227040">
                  <a:extLst>
                    <a:ext uri="{9D8B030D-6E8A-4147-A177-3AD203B41FA5}">
                      <a16:colId xmlns:a16="http://schemas.microsoft.com/office/drawing/2014/main" val="2200076593"/>
                    </a:ext>
                  </a:extLst>
                </a:gridCol>
              </a:tblGrid>
              <a:tr h="1520752">
                <a:tc>
                  <a:txBody>
                    <a:bodyPr/>
                    <a:lstStyle/>
                    <a:p>
                      <a:pPr marL="0" marR="0">
                        <a:lnSpc>
                          <a:spcPct val="107000"/>
                        </a:lnSpc>
                        <a:spcBef>
                          <a:spcPts val="0"/>
                        </a:spcBef>
                        <a:spcAft>
                          <a:spcPts val="800"/>
                        </a:spcAft>
                      </a:pPr>
                      <a:r>
                        <a:rPr lang="en-US" sz="2400">
                          <a:effectLst/>
                        </a:rPr>
                        <a:t>Student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1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dirty="0">
                          <a:effectLst/>
                        </a:rPr>
                        <a:t>Expected Growth Target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3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Student met expected growth target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593361"/>
                  </a:ext>
                </a:extLst>
              </a:tr>
              <a:tr h="502318">
                <a:tc>
                  <a:txBody>
                    <a:bodyPr/>
                    <a:lstStyle/>
                    <a:p>
                      <a:pPr marL="0" marR="0">
                        <a:lnSpc>
                          <a:spcPct val="107000"/>
                        </a:lnSpc>
                        <a:spcBef>
                          <a:spcPts val="0"/>
                        </a:spcBef>
                        <a:spcAft>
                          <a:spcPts val="800"/>
                        </a:spcAft>
                      </a:pPr>
                      <a:r>
                        <a:rPr lang="en-US" sz="2400">
                          <a:effectLst/>
                        </a:rPr>
                        <a:t>Student 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53627"/>
                  </a:ext>
                </a:extLst>
              </a:tr>
              <a:tr h="502318">
                <a:tc>
                  <a:txBody>
                    <a:bodyPr/>
                    <a:lstStyle/>
                    <a:p>
                      <a:pPr marL="0" marR="0">
                        <a:lnSpc>
                          <a:spcPct val="107000"/>
                        </a:lnSpc>
                        <a:spcBef>
                          <a:spcPts val="0"/>
                        </a:spcBef>
                        <a:spcAft>
                          <a:spcPts val="800"/>
                        </a:spcAft>
                      </a:pPr>
                      <a:r>
                        <a:rPr lang="en-US" sz="2400">
                          <a:effectLst/>
                        </a:rPr>
                        <a:t>Student 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tc>
                <a:tc>
                  <a:txBody>
                    <a:bodyPr/>
                    <a:lstStyle/>
                    <a:p>
                      <a:pPr marL="0" marR="0">
                        <a:lnSpc>
                          <a:spcPct val="107000"/>
                        </a:lnSpc>
                        <a:spcBef>
                          <a:spcPts val="0"/>
                        </a:spcBef>
                        <a:spcAft>
                          <a:spcPts val="800"/>
                        </a:spcAft>
                      </a:pPr>
                      <a:r>
                        <a:rPr lang="en-US" sz="2400" b="1" dirty="0">
                          <a:solidFill>
                            <a:srgbClr val="FF0000"/>
                          </a:solidFill>
                          <a:effectLst/>
                        </a:rPr>
                        <a:t>No</a:t>
                      </a:r>
                      <a:endPar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96882"/>
                  </a:ext>
                </a:extLst>
              </a:tr>
              <a:tr h="502318">
                <a:tc>
                  <a:txBody>
                    <a:bodyPr/>
                    <a:lstStyle/>
                    <a:p>
                      <a:pPr marL="0" marR="0">
                        <a:lnSpc>
                          <a:spcPct val="107000"/>
                        </a:lnSpc>
                        <a:spcBef>
                          <a:spcPts val="0"/>
                        </a:spcBef>
                        <a:spcAft>
                          <a:spcPts val="800"/>
                        </a:spcAft>
                      </a:pPr>
                      <a:r>
                        <a:rPr lang="en-US" sz="2400">
                          <a:effectLst/>
                        </a:rPr>
                        <a:t>Student 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139024"/>
                  </a:ext>
                </a:extLst>
              </a:tr>
              <a:tr h="587073">
                <a:tc>
                  <a:txBody>
                    <a:bodyPr/>
                    <a:lstStyle/>
                    <a:p>
                      <a:pPr marL="0" marR="0">
                        <a:lnSpc>
                          <a:spcPct val="107000"/>
                        </a:lnSpc>
                        <a:spcBef>
                          <a:spcPts val="0"/>
                        </a:spcBef>
                        <a:spcAft>
                          <a:spcPts val="800"/>
                        </a:spcAft>
                      </a:pPr>
                      <a:r>
                        <a:rPr lang="en-US" sz="2400">
                          <a:effectLst/>
                        </a:rPr>
                        <a:t>Student 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106"/>
                  </a:ext>
                </a:extLst>
              </a:tr>
              <a:tr h="406969">
                <a:tc>
                  <a:txBody>
                    <a:bodyPr/>
                    <a:lstStyle/>
                    <a:p>
                      <a:pPr marL="0" marR="0">
                        <a:lnSpc>
                          <a:spcPct val="107000"/>
                        </a:lnSpc>
                        <a:spcBef>
                          <a:spcPts val="0"/>
                        </a:spcBef>
                        <a:spcAft>
                          <a:spcPts val="800"/>
                        </a:spcAft>
                      </a:pPr>
                      <a:r>
                        <a:rPr lang="en-US" sz="2400">
                          <a:effectLst/>
                        </a:rPr>
                        <a:t>Student 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45360"/>
                  </a:ext>
                </a:extLst>
              </a:tr>
            </a:tbl>
          </a:graphicData>
        </a:graphic>
      </p:graphicFrame>
    </p:spTree>
    <p:extLst>
      <p:ext uri="{BB962C8B-B14F-4D97-AF65-F5344CB8AC3E}">
        <p14:creationId xmlns:p14="http://schemas.microsoft.com/office/powerpoint/2010/main" val="2778116872"/>
      </p:ext>
    </p:extLst>
  </p:cSld>
  <p:clrMapOvr>
    <a:masterClrMapping/>
  </p:clrMapOvr>
  <mc:AlternateContent xmlns:mc="http://schemas.openxmlformats.org/markup-compatibility/2006" xmlns:p14="http://schemas.microsoft.com/office/powerpoint/2010/main">
    <mc:Choice Requires="p14">
      <p:transition spd="slow" p14:dur="2000" advTm="20530"/>
    </mc:Choice>
    <mc:Fallback xmlns="">
      <p:transition spd="slow" advTm="2053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3E5-885F-4522-B893-5051E0488EB0}"/>
              </a:ext>
            </a:extLst>
          </p:cNvPr>
          <p:cNvSpPr>
            <a:spLocks noGrp="1"/>
          </p:cNvSpPr>
          <p:nvPr>
            <p:ph type="ctrTitle"/>
          </p:nvPr>
        </p:nvSpPr>
        <p:spPr>
          <a:xfrm>
            <a:off x="2047873" y="1951038"/>
            <a:ext cx="9848851" cy="2387600"/>
          </a:xfrm>
        </p:spPr>
        <p:txBody>
          <a:bodyPr/>
          <a:lstStyle/>
          <a:p>
            <a:r>
              <a:rPr lang="en-US"/>
              <a:t>Using TX-KEA for ECDS and TIA</a:t>
            </a:r>
          </a:p>
        </p:txBody>
      </p:sp>
    </p:spTree>
    <p:extLst>
      <p:ext uri="{BB962C8B-B14F-4D97-AF65-F5344CB8AC3E}">
        <p14:creationId xmlns:p14="http://schemas.microsoft.com/office/powerpoint/2010/main" val="3454287375"/>
      </p:ext>
    </p:extLst>
  </p:cSld>
  <p:clrMapOvr>
    <a:masterClrMapping/>
  </p:clrMapOvr>
  <mc:AlternateContent xmlns:mc="http://schemas.openxmlformats.org/markup-compatibility/2006" xmlns:p14="http://schemas.microsoft.com/office/powerpoint/2010/main">
    <mc:Choice Requires="p14">
      <p:transition spd="slow" p14:dur="2000" advTm="5791"/>
    </mc:Choice>
    <mc:Fallback xmlns="">
      <p:transition spd="slow" advTm="579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C95C-FF53-4C0B-817E-01B0542DE7D5}"/>
              </a:ext>
            </a:extLst>
          </p:cNvPr>
          <p:cNvSpPr>
            <a:spLocks noGrp="1"/>
          </p:cNvSpPr>
          <p:nvPr>
            <p:ph type="title"/>
          </p:nvPr>
        </p:nvSpPr>
        <p:spPr/>
        <p:txBody>
          <a:bodyPr>
            <a:normAutofit fontScale="90000"/>
          </a:bodyPr>
          <a:lstStyle/>
          <a:p>
            <a:r>
              <a:rPr lang="en-US"/>
              <a:t>Required Literacy Screener for ECDS (Using TX-KEA)</a:t>
            </a:r>
          </a:p>
        </p:txBody>
      </p:sp>
      <p:graphicFrame>
        <p:nvGraphicFramePr>
          <p:cNvPr id="5" name="Table 5">
            <a:extLst>
              <a:ext uri="{FF2B5EF4-FFF2-40B4-BE49-F238E27FC236}">
                <a16:creationId xmlns:a16="http://schemas.microsoft.com/office/drawing/2014/main" id="{003903FF-99AA-405C-864A-1A6F4361E8B9}"/>
              </a:ext>
            </a:extLst>
          </p:cNvPr>
          <p:cNvGraphicFramePr>
            <a:graphicFrameLocks noGrp="1"/>
          </p:cNvGraphicFramePr>
          <p:nvPr>
            <p:extLst>
              <p:ext uri="{D42A27DB-BD31-4B8C-83A1-F6EECF244321}">
                <p14:modId xmlns:p14="http://schemas.microsoft.com/office/powerpoint/2010/main" val="3832656166"/>
              </p:ext>
            </p:extLst>
          </p:nvPr>
        </p:nvGraphicFramePr>
        <p:xfrm>
          <a:off x="514349" y="2110315"/>
          <a:ext cx="11056328" cy="2120318"/>
        </p:xfrm>
        <a:graphic>
          <a:graphicData uri="http://schemas.openxmlformats.org/drawingml/2006/table">
            <a:tbl>
              <a:tblPr firstRow="1" bandRow="1">
                <a:tableStyleId>{5C22544A-7EE6-4342-B048-85BDC9FD1C3A}</a:tableStyleId>
              </a:tblPr>
              <a:tblGrid>
                <a:gridCol w="3466482">
                  <a:extLst>
                    <a:ext uri="{9D8B030D-6E8A-4147-A177-3AD203B41FA5}">
                      <a16:colId xmlns:a16="http://schemas.microsoft.com/office/drawing/2014/main" val="2145934033"/>
                    </a:ext>
                  </a:extLst>
                </a:gridCol>
                <a:gridCol w="3794923">
                  <a:extLst>
                    <a:ext uri="{9D8B030D-6E8A-4147-A177-3AD203B41FA5}">
                      <a16:colId xmlns:a16="http://schemas.microsoft.com/office/drawing/2014/main" val="3556015992"/>
                    </a:ext>
                  </a:extLst>
                </a:gridCol>
                <a:gridCol w="3794923">
                  <a:extLst>
                    <a:ext uri="{9D8B030D-6E8A-4147-A177-3AD203B41FA5}">
                      <a16:colId xmlns:a16="http://schemas.microsoft.com/office/drawing/2014/main" val="2696476236"/>
                    </a:ext>
                  </a:extLst>
                </a:gridCol>
              </a:tblGrid>
              <a:tr h="526151">
                <a:tc>
                  <a:txBody>
                    <a:bodyPr/>
                    <a:lstStyle/>
                    <a:p>
                      <a:r>
                        <a:rPr lang="en-US" sz="2400" dirty="0"/>
                        <a:t>ECDS Domain</a:t>
                      </a:r>
                    </a:p>
                  </a:txBody>
                  <a:tcPr/>
                </a:tc>
                <a:tc>
                  <a:txBody>
                    <a:bodyPr/>
                    <a:lstStyle/>
                    <a:p>
                      <a:r>
                        <a:rPr lang="en-US" sz="2400"/>
                        <a:t>English Measure (Test Name)</a:t>
                      </a:r>
                    </a:p>
                  </a:txBody>
                  <a:tcPr/>
                </a:tc>
                <a:tc>
                  <a:txBody>
                    <a:bodyPr/>
                    <a:lstStyle/>
                    <a:p>
                      <a:r>
                        <a:rPr lang="en-US" sz="2400"/>
                        <a:t>Spanish Measure (Test Name</a:t>
                      </a:r>
                    </a:p>
                  </a:txBody>
                  <a:tcPr/>
                </a:tc>
                <a:extLst>
                  <a:ext uri="{0D108BD9-81ED-4DB2-BD59-A6C34878D82A}">
                    <a16:rowId xmlns:a16="http://schemas.microsoft.com/office/drawing/2014/main" val="3074166590"/>
                  </a:ext>
                </a:extLst>
              </a:tr>
              <a:tr h="1297358">
                <a:tc>
                  <a:txBody>
                    <a:bodyPr/>
                    <a:lstStyle/>
                    <a:p>
                      <a:r>
                        <a:rPr lang="en-US" sz="2400"/>
                        <a:t>Statewide Literacy Screener</a:t>
                      </a:r>
                    </a:p>
                  </a:txBody>
                  <a:tcPr/>
                </a:tc>
                <a:tc>
                  <a:txBody>
                    <a:bodyPr/>
                    <a:lstStyle/>
                    <a:p>
                      <a:r>
                        <a:rPr lang="en-US" sz="2400"/>
                        <a:t>Vocabulary</a:t>
                      </a:r>
                    </a:p>
                    <a:p>
                      <a:r>
                        <a:rPr lang="en-US" sz="2400"/>
                        <a:t>Letter Names</a:t>
                      </a:r>
                    </a:p>
                    <a:p>
                      <a:r>
                        <a:rPr lang="en-US" sz="2400"/>
                        <a:t>Spelling</a:t>
                      </a:r>
                    </a:p>
                  </a:txBody>
                  <a:tcPr/>
                </a:tc>
                <a:tc>
                  <a:txBody>
                    <a:bodyPr/>
                    <a:lstStyle/>
                    <a:p>
                      <a:r>
                        <a:rPr lang="en-US" sz="2400" dirty="0" err="1"/>
                        <a:t>Vocabulario</a:t>
                      </a:r>
                      <a:endParaRPr lang="en-US" sz="2400" dirty="0"/>
                    </a:p>
                    <a:p>
                      <a:r>
                        <a:rPr lang="en-US" sz="2400" dirty="0" err="1"/>
                        <a:t>Nombres</a:t>
                      </a:r>
                      <a:r>
                        <a:rPr lang="en-US" sz="2400" dirty="0"/>
                        <a:t> de las </a:t>
                      </a:r>
                      <a:r>
                        <a:rPr lang="en-US" sz="2400" dirty="0" err="1"/>
                        <a:t>Letras</a:t>
                      </a:r>
                      <a:endParaRPr lang="en-US" sz="2400" dirty="0"/>
                    </a:p>
                    <a:p>
                      <a:r>
                        <a:rPr lang="en-US" sz="2400" dirty="0" err="1"/>
                        <a:t>Ortografía</a:t>
                      </a:r>
                      <a:endParaRPr lang="en-US" sz="2400" dirty="0"/>
                    </a:p>
                  </a:txBody>
                  <a:tcPr/>
                </a:tc>
                <a:extLst>
                  <a:ext uri="{0D108BD9-81ED-4DB2-BD59-A6C34878D82A}">
                    <a16:rowId xmlns:a16="http://schemas.microsoft.com/office/drawing/2014/main" val="3018247269"/>
                  </a:ext>
                </a:extLst>
              </a:tr>
            </a:tbl>
          </a:graphicData>
        </a:graphic>
      </p:graphicFrame>
    </p:spTree>
    <p:extLst>
      <p:ext uri="{BB962C8B-B14F-4D97-AF65-F5344CB8AC3E}">
        <p14:creationId xmlns:p14="http://schemas.microsoft.com/office/powerpoint/2010/main" val="4041512016"/>
      </p:ext>
    </p:extLst>
  </p:cSld>
  <p:clrMapOvr>
    <a:masterClrMapping/>
  </p:clrMapOvr>
  <mc:AlternateContent xmlns:mc="http://schemas.openxmlformats.org/markup-compatibility/2006" xmlns:p14="http://schemas.microsoft.com/office/powerpoint/2010/main">
    <mc:Choice Requires="p14">
      <p:transition spd="slow" p14:dur="2000" advTm="11666"/>
    </mc:Choice>
    <mc:Fallback xmlns="">
      <p:transition spd="slow" advTm="1166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9A49-1374-43AE-897E-304D17AEFC1C}"/>
              </a:ext>
            </a:extLst>
          </p:cNvPr>
          <p:cNvSpPr>
            <a:spLocks noGrp="1"/>
          </p:cNvSpPr>
          <p:nvPr>
            <p:ph type="title"/>
          </p:nvPr>
        </p:nvSpPr>
        <p:spPr>
          <a:xfrm>
            <a:off x="540982" y="277014"/>
            <a:ext cx="11146925" cy="626996"/>
          </a:xfrm>
        </p:spPr>
        <p:txBody>
          <a:bodyPr>
            <a:noAutofit/>
          </a:bodyPr>
          <a:lstStyle/>
          <a:p>
            <a:r>
              <a:rPr lang="en-US" sz="2800" dirty="0"/>
              <a:t>Recommended TX-KEA Measures for ECDS </a:t>
            </a:r>
            <a:br>
              <a:rPr lang="en-US" sz="2800" dirty="0"/>
            </a:br>
            <a:r>
              <a:rPr lang="en-US" sz="2800" dirty="0"/>
              <a:t>(in addition to literacy screener)</a:t>
            </a:r>
          </a:p>
        </p:txBody>
      </p:sp>
      <p:graphicFrame>
        <p:nvGraphicFramePr>
          <p:cNvPr id="7" name="Table 7">
            <a:extLst>
              <a:ext uri="{FF2B5EF4-FFF2-40B4-BE49-F238E27FC236}">
                <a16:creationId xmlns:a16="http://schemas.microsoft.com/office/drawing/2014/main" id="{5C52D2C6-236E-41AF-BDCD-312C59BB5EB7}"/>
              </a:ext>
            </a:extLst>
          </p:cNvPr>
          <p:cNvGraphicFramePr>
            <a:graphicFrameLocks noGrp="1"/>
          </p:cNvGraphicFramePr>
          <p:nvPr>
            <p:ph type="chart" sz="quarter" idx="4294967295"/>
            <p:extLst>
              <p:ext uri="{D42A27DB-BD31-4B8C-83A1-F6EECF244321}">
                <p14:modId xmlns:p14="http://schemas.microsoft.com/office/powerpoint/2010/main" val="973920411"/>
              </p:ext>
            </p:extLst>
          </p:nvPr>
        </p:nvGraphicFramePr>
        <p:xfrm>
          <a:off x="540984" y="1322388"/>
          <a:ext cx="11146925" cy="4054132"/>
        </p:xfrm>
        <a:graphic>
          <a:graphicData uri="http://schemas.openxmlformats.org/drawingml/2006/table">
            <a:tbl>
              <a:tblPr firstRow="1" bandRow="1">
                <a:tableStyleId>{69CF1AB2-1976-4502-BF36-3FF5EA218861}</a:tableStyleId>
              </a:tblPr>
              <a:tblGrid>
                <a:gridCol w="3713577">
                  <a:extLst>
                    <a:ext uri="{9D8B030D-6E8A-4147-A177-3AD203B41FA5}">
                      <a16:colId xmlns:a16="http://schemas.microsoft.com/office/drawing/2014/main" val="3871833557"/>
                    </a:ext>
                  </a:extLst>
                </a:gridCol>
                <a:gridCol w="3716674">
                  <a:extLst>
                    <a:ext uri="{9D8B030D-6E8A-4147-A177-3AD203B41FA5}">
                      <a16:colId xmlns:a16="http://schemas.microsoft.com/office/drawing/2014/main" val="3988553893"/>
                    </a:ext>
                  </a:extLst>
                </a:gridCol>
                <a:gridCol w="3716674">
                  <a:extLst>
                    <a:ext uri="{9D8B030D-6E8A-4147-A177-3AD203B41FA5}">
                      <a16:colId xmlns:a16="http://schemas.microsoft.com/office/drawing/2014/main" val="3599146934"/>
                    </a:ext>
                  </a:extLst>
                </a:gridCol>
              </a:tblGrid>
              <a:tr h="735691">
                <a:tc>
                  <a:txBody>
                    <a:bodyPr/>
                    <a:lstStyle/>
                    <a:p>
                      <a:r>
                        <a:rPr lang="en-US" sz="2000"/>
                        <a:t>EDCS Domain</a:t>
                      </a:r>
                    </a:p>
                  </a:txBody>
                  <a:tcPr/>
                </a:tc>
                <a:tc>
                  <a:txBody>
                    <a:bodyPr/>
                    <a:lstStyle/>
                    <a:p>
                      <a:r>
                        <a:rPr lang="en-US" sz="2000" dirty="0"/>
                        <a:t>English Measure (Test Name)</a:t>
                      </a:r>
                    </a:p>
                  </a:txBody>
                  <a:tcPr/>
                </a:tc>
                <a:tc>
                  <a:txBody>
                    <a:bodyPr/>
                    <a:lstStyle/>
                    <a:p>
                      <a:r>
                        <a:rPr lang="en-US" sz="2000"/>
                        <a:t>Spanish Measure (Test Name</a:t>
                      </a:r>
                    </a:p>
                  </a:txBody>
                  <a:tcPr/>
                </a:tc>
                <a:extLst>
                  <a:ext uri="{0D108BD9-81ED-4DB2-BD59-A6C34878D82A}">
                    <a16:rowId xmlns:a16="http://schemas.microsoft.com/office/drawing/2014/main" val="2671690951"/>
                  </a:ext>
                </a:extLst>
              </a:tr>
              <a:tr h="735691">
                <a:tc>
                  <a:txBody>
                    <a:bodyPr/>
                    <a:lstStyle/>
                    <a:p>
                      <a:r>
                        <a:rPr lang="en-US" sz="2000"/>
                        <a:t>Language and Communication</a:t>
                      </a:r>
                    </a:p>
                  </a:txBody>
                  <a:tcPr/>
                </a:tc>
                <a:tc>
                  <a:txBody>
                    <a:bodyPr/>
                    <a:lstStyle/>
                    <a:p>
                      <a:r>
                        <a:rPr lang="en-US" sz="2000"/>
                        <a:t>Vocabulary</a:t>
                      </a:r>
                    </a:p>
                    <a:p>
                      <a:r>
                        <a:rPr lang="en-US" sz="2000"/>
                        <a:t>Listening Comprehension</a:t>
                      </a:r>
                    </a:p>
                  </a:txBody>
                  <a:tcPr/>
                </a:tc>
                <a:tc>
                  <a:txBody>
                    <a:bodyPr/>
                    <a:lstStyle/>
                    <a:p>
                      <a:r>
                        <a:rPr lang="en-US" sz="2000" err="1"/>
                        <a:t>Vocabulario</a:t>
                      </a:r>
                      <a:r>
                        <a:rPr lang="en-US" sz="2000"/>
                        <a:t> </a:t>
                      </a:r>
                    </a:p>
                    <a:p>
                      <a:r>
                        <a:rPr lang="en-US" sz="2000" err="1"/>
                        <a:t>Comprensión</a:t>
                      </a:r>
                      <a:r>
                        <a:rPr lang="en-US" sz="2000"/>
                        <a:t> </a:t>
                      </a:r>
                      <a:r>
                        <a:rPr lang="en-US" sz="2000" err="1"/>
                        <a:t>Auditiva</a:t>
                      </a:r>
                      <a:endParaRPr lang="en-US" sz="2000"/>
                    </a:p>
                  </a:txBody>
                  <a:tcPr/>
                </a:tc>
                <a:extLst>
                  <a:ext uri="{0D108BD9-81ED-4DB2-BD59-A6C34878D82A}">
                    <a16:rowId xmlns:a16="http://schemas.microsoft.com/office/drawing/2014/main" val="1679102678"/>
                  </a:ext>
                </a:extLst>
              </a:tr>
              <a:tr h="939874">
                <a:tc>
                  <a:txBody>
                    <a:bodyPr/>
                    <a:lstStyle/>
                    <a:p>
                      <a:r>
                        <a:rPr lang="en-US" sz="2000"/>
                        <a:t>Emergent Literacy: Reading</a:t>
                      </a:r>
                    </a:p>
                  </a:txBody>
                  <a:tcPr/>
                </a:tc>
                <a:tc>
                  <a:txBody>
                    <a:bodyPr/>
                    <a:lstStyle/>
                    <a:p>
                      <a:r>
                        <a:rPr lang="en-US" sz="2000"/>
                        <a:t>Letter Names</a:t>
                      </a:r>
                    </a:p>
                    <a:p>
                      <a:r>
                        <a:rPr lang="en-US" sz="2000"/>
                        <a:t>Letter Sounds</a:t>
                      </a:r>
                    </a:p>
                    <a:p>
                      <a:r>
                        <a:rPr lang="en-US" sz="2000"/>
                        <a:t>Blending</a:t>
                      </a:r>
                    </a:p>
                  </a:txBody>
                  <a:tcPr/>
                </a:tc>
                <a:tc>
                  <a:txBody>
                    <a:bodyPr/>
                    <a:lstStyle/>
                    <a:p>
                      <a:r>
                        <a:rPr lang="en-US" sz="2000" err="1"/>
                        <a:t>Nombres</a:t>
                      </a:r>
                      <a:r>
                        <a:rPr lang="en-US" sz="2000"/>
                        <a:t> de las </a:t>
                      </a:r>
                      <a:r>
                        <a:rPr lang="en-US" sz="2000" err="1"/>
                        <a:t>Letras</a:t>
                      </a:r>
                      <a:endParaRPr lang="en-US" sz="2000"/>
                    </a:p>
                    <a:p>
                      <a:r>
                        <a:rPr lang="en-US" sz="2000" err="1"/>
                        <a:t>Sonidos</a:t>
                      </a:r>
                      <a:r>
                        <a:rPr lang="en-US" sz="2000"/>
                        <a:t> de las </a:t>
                      </a:r>
                      <a:r>
                        <a:rPr lang="en-US" sz="2000" err="1"/>
                        <a:t>Letras</a:t>
                      </a:r>
                      <a:endParaRPr lang="en-US" sz="2000"/>
                    </a:p>
                    <a:p>
                      <a:r>
                        <a:rPr lang="en-US" sz="2000" err="1"/>
                        <a:t>Combinación</a:t>
                      </a:r>
                      <a:r>
                        <a:rPr lang="en-US" sz="2000"/>
                        <a:t> de </a:t>
                      </a:r>
                      <a:r>
                        <a:rPr lang="en-US" sz="2000" err="1"/>
                        <a:t>Sonidos</a:t>
                      </a:r>
                      <a:endParaRPr lang="en-US" sz="2000"/>
                    </a:p>
                  </a:txBody>
                  <a:tcPr/>
                </a:tc>
                <a:extLst>
                  <a:ext uri="{0D108BD9-81ED-4DB2-BD59-A6C34878D82A}">
                    <a16:rowId xmlns:a16="http://schemas.microsoft.com/office/drawing/2014/main" val="3051812332"/>
                  </a:ext>
                </a:extLst>
              </a:tr>
              <a:tr h="539858">
                <a:tc>
                  <a:txBody>
                    <a:bodyPr/>
                    <a:lstStyle/>
                    <a:p>
                      <a:r>
                        <a:rPr lang="en-US" sz="2000"/>
                        <a:t>Emergent Literacy: Writing</a:t>
                      </a:r>
                    </a:p>
                  </a:txBody>
                  <a:tcPr/>
                </a:tc>
                <a:tc>
                  <a:txBody>
                    <a:bodyPr/>
                    <a:lstStyle/>
                    <a:p>
                      <a:r>
                        <a:rPr lang="en-US" sz="2000"/>
                        <a:t>Spelling</a:t>
                      </a:r>
                    </a:p>
                  </a:txBody>
                  <a:tcPr/>
                </a:tc>
                <a:tc>
                  <a:txBody>
                    <a:bodyPr/>
                    <a:lstStyle/>
                    <a:p>
                      <a:r>
                        <a:rPr lang="en-US" sz="2000" err="1"/>
                        <a:t>Ortografía</a:t>
                      </a:r>
                      <a:endParaRPr lang="en-US" sz="2000"/>
                    </a:p>
                  </a:txBody>
                  <a:tcPr/>
                </a:tc>
                <a:extLst>
                  <a:ext uri="{0D108BD9-81ED-4DB2-BD59-A6C34878D82A}">
                    <a16:rowId xmlns:a16="http://schemas.microsoft.com/office/drawing/2014/main" val="1625605955"/>
                  </a:ext>
                </a:extLst>
              </a:tr>
              <a:tr h="426233">
                <a:tc>
                  <a:txBody>
                    <a:bodyPr/>
                    <a:lstStyle/>
                    <a:p>
                      <a:r>
                        <a:rPr lang="en-US" sz="2000"/>
                        <a:t>Mathematics</a:t>
                      </a:r>
                    </a:p>
                  </a:txBody>
                  <a:tcPr/>
                </a:tc>
                <a:tc>
                  <a:txBody>
                    <a:bodyPr/>
                    <a:lstStyle/>
                    <a:p>
                      <a:r>
                        <a:rPr lang="en-US" sz="2000"/>
                        <a:t>Mathematics</a:t>
                      </a:r>
                    </a:p>
                  </a:txBody>
                  <a:tcPr/>
                </a:tc>
                <a:tc>
                  <a:txBody>
                    <a:bodyPr/>
                    <a:lstStyle/>
                    <a:p>
                      <a:r>
                        <a:rPr lang="en-US" sz="2000" err="1"/>
                        <a:t>Matemáticas</a:t>
                      </a:r>
                      <a:endParaRPr lang="en-US" sz="2000"/>
                    </a:p>
                  </a:txBody>
                  <a:tcPr/>
                </a:tc>
                <a:extLst>
                  <a:ext uri="{0D108BD9-81ED-4DB2-BD59-A6C34878D82A}">
                    <a16:rowId xmlns:a16="http://schemas.microsoft.com/office/drawing/2014/main" val="1685584680"/>
                  </a:ext>
                </a:extLst>
              </a:tr>
              <a:tr h="610819">
                <a:tc>
                  <a:txBody>
                    <a:bodyPr/>
                    <a:lstStyle/>
                    <a:p>
                      <a:r>
                        <a:rPr lang="en-US" sz="2000"/>
                        <a:t>Health and Wellness</a:t>
                      </a:r>
                    </a:p>
                  </a:txBody>
                  <a:tcPr/>
                </a:tc>
                <a:tc>
                  <a:txBody>
                    <a:bodyPr/>
                    <a:lstStyle/>
                    <a:p>
                      <a:r>
                        <a:rPr lang="en-US" sz="2000"/>
                        <a:t>Social and Emotional</a:t>
                      </a:r>
                    </a:p>
                  </a:txBody>
                  <a:tcPr/>
                </a:tc>
                <a:tc>
                  <a:txBody>
                    <a:bodyPr/>
                    <a:lstStyle/>
                    <a:p>
                      <a:r>
                        <a:rPr lang="en-US" sz="2000" dirty="0"/>
                        <a:t>Socio-</a:t>
                      </a:r>
                      <a:r>
                        <a:rPr lang="en-US" sz="2000" dirty="0" err="1"/>
                        <a:t>Emocional</a:t>
                      </a:r>
                      <a:endParaRPr lang="en-US" sz="2000" dirty="0"/>
                    </a:p>
                  </a:txBody>
                  <a:tcPr/>
                </a:tc>
                <a:extLst>
                  <a:ext uri="{0D108BD9-81ED-4DB2-BD59-A6C34878D82A}">
                    <a16:rowId xmlns:a16="http://schemas.microsoft.com/office/drawing/2014/main" val="2419973041"/>
                  </a:ext>
                </a:extLst>
              </a:tr>
            </a:tbl>
          </a:graphicData>
        </a:graphic>
      </p:graphicFrame>
    </p:spTree>
    <p:extLst>
      <p:ext uri="{BB962C8B-B14F-4D97-AF65-F5344CB8AC3E}">
        <p14:creationId xmlns:p14="http://schemas.microsoft.com/office/powerpoint/2010/main" val="4124643044"/>
      </p:ext>
    </p:extLst>
  </p:cSld>
  <p:clrMapOvr>
    <a:masterClrMapping/>
  </p:clrMapOvr>
  <mc:AlternateContent xmlns:mc="http://schemas.openxmlformats.org/markup-compatibility/2006" xmlns:p14="http://schemas.microsoft.com/office/powerpoint/2010/main">
    <mc:Choice Requires="p14">
      <p:transition spd="slow" p14:dur="2000" advTm="13593"/>
    </mc:Choice>
    <mc:Fallback xmlns="">
      <p:transition spd="slow" advTm="1359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A1A5-4C8A-4277-93BA-02AB6506E7AB}"/>
              </a:ext>
            </a:extLst>
          </p:cNvPr>
          <p:cNvSpPr>
            <a:spLocks noGrp="1"/>
          </p:cNvSpPr>
          <p:nvPr>
            <p:ph type="title"/>
          </p:nvPr>
        </p:nvSpPr>
        <p:spPr/>
        <p:txBody>
          <a:bodyPr anchor="ctr">
            <a:normAutofit/>
          </a:bodyPr>
          <a:lstStyle/>
          <a:p>
            <a:r>
              <a:rPr lang="en-US"/>
              <a:t>Regions Affected</a:t>
            </a:r>
          </a:p>
        </p:txBody>
      </p:sp>
      <p:pic>
        <p:nvPicPr>
          <p:cNvPr id="5" name="Picture 2" descr="T-TESS Contacts Map">
            <a:extLst>
              <a:ext uri="{FF2B5EF4-FFF2-40B4-BE49-F238E27FC236}">
                <a16:creationId xmlns:a16="http://schemas.microsoft.com/office/drawing/2014/main" id="{1BA44003-602C-40C0-8080-E97093636E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230821"/>
            <a:ext cx="5029200" cy="4501133"/>
          </a:xfrm>
          <a:prstGeom prst="rect">
            <a:avLst/>
          </a:prstGeom>
          <a:solidFill>
            <a:srgbClr val="FFFFFF"/>
          </a:solidFill>
        </p:spPr>
      </p:pic>
      <p:sp>
        <p:nvSpPr>
          <p:cNvPr id="4" name="Text Placeholder 3">
            <a:extLst>
              <a:ext uri="{FF2B5EF4-FFF2-40B4-BE49-F238E27FC236}">
                <a16:creationId xmlns:a16="http://schemas.microsoft.com/office/drawing/2014/main" id="{F7B3509A-0CAA-435F-AF20-C5330CE6C376}"/>
              </a:ext>
            </a:extLst>
          </p:cNvPr>
          <p:cNvSpPr>
            <a:spLocks noGrp="1"/>
          </p:cNvSpPr>
          <p:nvPr>
            <p:ph type="body" sz="quarter" idx="14"/>
          </p:nvPr>
        </p:nvSpPr>
        <p:spPr/>
        <p:txBody>
          <a:bodyPr anchor="ctr">
            <a:normAutofit/>
          </a:bodyPr>
          <a:lstStyle/>
          <a:p>
            <a:r>
              <a:rPr lang="en-US"/>
              <a:t>All 20 Regions have at least one district with this issue</a:t>
            </a:r>
          </a:p>
        </p:txBody>
      </p:sp>
    </p:spTree>
    <p:extLst>
      <p:ext uri="{BB962C8B-B14F-4D97-AF65-F5344CB8AC3E}">
        <p14:creationId xmlns:p14="http://schemas.microsoft.com/office/powerpoint/2010/main" val="2412862680"/>
      </p:ext>
    </p:extLst>
  </p:cSld>
  <p:clrMapOvr>
    <a:masterClrMapping/>
  </p:clrMapOvr>
  <mc:AlternateContent xmlns:mc="http://schemas.openxmlformats.org/markup-compatibility/2006">
    <mc:Choice xmlns:p14="http://schemas.microsoft.com/office/powerpoint/2010/main" Requires="p14">
      <p:transition spd="slow" p14:dur="2000" advTm="5861"/>
    </mc:Choice>
    <mc:Fallback>
      <p:transition spd="slow" advTm="586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49BB-C33D-4164-A7B1-2DA25CEE7016}"/>
              </a:ext>
            </a:extLst>
          </p:cNvPr>
          <p:cNvSpPr>
            <a:spLocks noGrp="1"/>
          </p:cNvSpPr>
          <p:nvPr>
            <p:ph type="title"/>
          </p:nvPr>
        </p:nvSpPr>
        <p:spPr>
          <a:xfrm>
            <a:off x="1176678" y="127000"/>
            <a:ext cx="10299357" cy="815975"/>
          </a:xfrm>
        </p:spPr>
        <p:txBody>
          <a:bodyPr/>
          <a:lstStyle/>
          <a:p>
            <a:r>
              <a:rPr lang="en-US" dirty="0"/>
              <a:t>Decisions to Make First</a:t>
            </a:r>
          </a:p>
        </p:txBody>
      </p:sp>
      <p:sp>
        <p:nvSpPr>
          <p:cNvPr id="7" name="TextBox 6">
            <a:extLst>
              <a:ext uri="{FF2B5EF4-FFF2-40B4-BE49-F238E27FC236}">
                <a16:creationId xmlns:a16="http://schemas.microsoft.com/office/drawing/2014/main" id="{F71FE0C8-72A1-4718-8565-FEDF16672823}"/>
              </a:ext>
            </a:extLst>
          </p:cNvPr>
          <p:cNvSpPr txBox="1"/>
          <p:nvPr/>
        </p:nvSpPr>
        <p:spPr>
          <a:xfrm>
            <a:off x="1290638" y="1263105"/>
            <a:ext cx="6774839" cy="461665"/>
          </a:xfrm>
          <a:prstGeom prst="rect">
            <a:avLst/>
          </a:prstGeom>
          <a:noFill/>
        </p:spPr>
        <p:txBody>
          <a:bodyPr wrap="square">
            <a:spAutoFit/>
          </a:bodyPr>
          <a:lstStyle/>
          <a:p>
            <a:pPr marL="0" indent="0">
              <a:buNone/>
            </a:pPr>
            <a:r>
              <a:rPr lang="en-US" sz="2400" b="1" dirty="0">
                <a:solidFill>
                  <a:schemeClr val="accent1">
                    <a:lumMod val="75000"/>
                  </a:schemeClr>
                </a:solidFill>
              </a:rPr>
              <a:t>Which of the various subtests will the district use?</a:t>
            </a:r>
          </a:p>
        </p:txBody>
      </p:sp>
      <p:sp>
        <p:nvSpPr>
          <p:cNvPr id="3" name="Text Placeholder 2">
            <a:extLst>
              <a:ext uri="{FF2B5EF4-FFF2-40B4-BE49-F238E27FC236}">
                <a16:creationId xmlns:a16="http://schemas.microsoft.com/office/drawing/2014/main" id="{30A4DF84-70F8-4762-B29A-912941785E93}"/>
              </a:ext>
            </a:extLst>
          </p:cNvPr>
          <p:cNvSpPr>
            <a:spLocks noGrp="1"/>
          </p:cNvSpPr>
          <p:nvPr>
            <p:ph type="body" sz="quarter" idx="14"/>
          </p:nvPr>
        </p:nvSpPr>
        <p:spPr>
          <a:xfrm>
            <a:off x="1290638" y="1817076"/>
            <a:ext cx="9740777" cy="4011881"/>
          </a:xfrm>
        </p:spPr>
        <p:txBody>
          <a:bodyPr numCol="2">
            <a:normAutofit fontScale="85000" lnSpcReduction="20000"/>
          </a:bodyPr>
          <a:lstStyle/>
          <a:p>
            <a:r>
              <a:rPr lang="en-US" sz="2600" dirty="0"/>
              <a:t>Literacy subtests</a:t>
            </a:r>
          </a:p>
          <a:p>
            <a:pPr lvl="1"/>
            <a:r>
              <a:rPr lang="en-US" sz="2100" dirty="0"/>
              <a:t>Letter Names</a:t>
            </a:r>
          </a:p>
          <a:p>
            <a:pPr lvl="1"/>
            <a:r>
              <a:rPr lang="en-US" sz="2100" dirty="0"/>
              <a:t>Decoding</a:t>
            </a:r>
          </a:p>
          <a:p>
            <a:pPr lvl="1"/>
            <a:r>
              <a:rPr lang="en-US" sz="2100" dirty="0"/>
              <a:t>Spelling</a:t>
            </a:r>
          </a:p>
          <a:p>
            <a:pPr lvl="1"/>
            <a:r>
              <a:rPr lang="en-US" sz="2100" dirty="0"/>
              <a:t>Letter Sounds (Receptive)</a:t>
            </a:r>
          </a:p>
          <a:p>
            <a:pPr lvl="1"/>
            <a:r>
              <a:rPr lang="en-US" sz="2100" dirty="0"/>
              <a:t>Letter Sounds (Expressive)</a:t>
            </a:r>
          </a:p>
          <a:p>
            <a:pPr lvl="1"/>
            <a:r>
              <a:rPr lang="en-US" sz="2100" dirty="0"/>
              <a:t>Blending (Receptive)</a:t>
            </a:r>
          </a:p>
          <a:p>
            <a:pPr lvl="1"/>
            <a:r>
              <a:rPr lang="en-US" sz="2100" dirty="0"/>
              <a:t>Blending (Expressive)</a:t>
            </a:r>
          </a:p>
          <a:p>
            <a:r>
              <a:rPr lang="en-US" sz="2600" dirty="0"/>
              <a:t>STEM subtests</a:t>
            </a:r>
          </a:p>
          <a:p>
            <a:pPr lvl="1"/>
            <a:r>
              <a:rPr lang="en-US" sz="2100" dirty="0"/>
              <a:t>Math Part 1</a:t>
            </a:r>
          </a:p>
          <a:p>
            <a:pPr lvl="1"/>
            <a:r>
              <a:rPr lang="en-US" sz="2100" dirty="0"/>
              <a:t>Math Part 2</a:t>
            </a:r>
          </a:p>
          <a:p>
            <a:pPr lvl="1"/>
            <a:r>
              <a:rPr lang="en-US" sz="2100" dirty="0"/>
              <a:t>Science</a:t>
            </a:r>
          </a:p>
          <a:p>
            <a:endParaRPr lang="en-US" sz="2600" dirty="0"/>
          </a:p>
          <a:p>
            <a:r>
              <a:rPr lang="en-US" sz="2600" dirty="0"/>
              <a:t>Language subtests</a:t>
            </a:r>
          </a:p>
          <a:p>
            <a:pPr lvl="1"/>
            <a:r>
              <a:rPr lang="en-US" sz="2100" dirty="0"/>
              <a:t>Vocabulary</a:t>
            </a:r>
          </a:p>
          <a:p>
            <a:pPr lvl="1"/>
            <a:r>
              <a:rPr lang="en-US" sz="2100" dirty="0"/>
              <a:t>Listening Comprehension</a:t>
            </a:r>
          </a:p>
          <a:p>
            <a:r>
              <a:rPr lang="en-US" sz="2600" b="1" dirty="0"/>
              <a:t>The Literacy Screener is a </a:t>
            </a:r>
            <a:r>
              <a:rPr lang="en-US" sz="2600" b="1" u="sng" dirty="0"/>
              <a:t>combination</a:t>
            </a:r>
            <a:r>
              <a:rPr lang="en-US" sz="2600" b="1" dirty="0"/>
              <a:t> of three subtests</a:t>
            </a:r>
          </a:p>
          <a:p>
            <a:pPr lvl="1"/>
            <a:r>
              <a:rPr lang="en-US" sz="2100" b="1" dirty="0"/>
              <a:t>Vocabulary</a:t>
            </a:r>
          </a:p>
          <a:p>
            <a:pPr lvl="1"/>
            <a:r>
              <a:rPr lang="en-US" sz="2100" b="1" dirty="0"/>
              <a:t>Letter Names</a:t>
            </a:r>
          </a:p>
          <a:p>
            <a:pPr lvl="1"/>
            <a:r>
              <a:rPr lang="en-US" sz="2100" b="1" dirty="0"/>
              <a:t>Spelling</a:t>
            </a:r>
          </a:p>
          <a:p>
            <a:r>
              <a:rPr lang="en-US" dirty="0"/>
              <a:t>Social Emotional</a:t>
            </a:r>
          </a:p>
          <a:p>
            <a:r>
              <a:rPr lang="en-US" dirty="0"/>
              <a:t>Executive Function</a:t>
            </a:r>
          </a:p>
          <a:p>
            <a:r>
              <a:rPr lang="en-US" dirty="0"/>
              <a:t>Academic Motor Skills subtests</a:t>
            </a:r>
          </a:p>
        </p:txBody>
      </p:sp>
      <p:sp>
        <p:nvSpPr>
          <p:cNvPr id="6" name="TextBox 5">
            <a:extLst>
              <a:ext uri="{FF2B5EF4-FFF2-40B4-BE49-F238E27FC236}">
                <a16:creationId xmlns:a16="http://schemas.microsoft.com/office/drawing/2014/main" id="{1D5F6644-DA2D-4073-A97F-5FA6B260CB86}"/>
              </a:ext>
            </a:extLst>
          </p:cNvPr>
          <p:cNvSpPr txBox="1"/>
          <p:nvPr/>
        </p:nvSpPr>
        <p:spPr>
          <a:xfrm>
            <a:off x="6173561" y="142783"/>
            <a:ext cx="6018439" cy="707886"/>
          </a:xfrm>
          <a:prstGeom prst="rect">
            <a:avLst/>
          </a:prstGeom>
          <a:solidFill>
            <a:schemeClr val="accent1">
              <a:alpha val="50196"/>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rPr>
              <a:t>Best practice is to use a combination of subtests</a:t>
            </a:r>
            <a:r>
              <a:rPr lang="en-US" sz="2000" dirty="0">
                <a:solidFill>
                  <a:srgbClr val="000000"/>
                </a:solidFill>
                <a:latin typeface="Calibri" panose="020F0502020204030204"/>
              </a:rPr>
              <a:t> in addition to the required screener</a:t>
            </a:r>
            <a:endParaRPr kumimoji="0" lang="en-US" sz="2000" b="0" i="0" u="none" strike="noStrike" kern="1200" cap="none" spc="0" normalizeH="0" baseline="0" noProof="0" dirty="0">
              <a:ln>
                <a:noFill/>
              </a:ln>
              <a:solidFill>
                <a:srgbClr val="000000"/>
              </a:solidFill>
              <a:effectLst/>
              <a:uLnTx/>
              <a:uFillTx/>
              <a:latin typeface="Calibri" panose="020F0502020204030204"/>
            </a:endParaRPr>
          </a:p>
        </p:txBody>
      </p:sp>
      <p:sp>
        <p:nvSpPr>
          <p:cNvPr id="5" name="TextBox 4">
            <a:extLst>
              <a:ext uri="{FF2B5EF4-FFF2-40B4-BE49-F238E27FC236}">
                <a16:creationId xmlns:a16="http://schemas.microsoft.com/office/drawing/2014/main" id="{8A2429A3-FC53-4CF1-B9CC-E5CB0FD7B722}"/>
              </a:ext>
            </a:extLst>
          </p:cNvPr>
          <p:cNvSpPr txBox="1"/>
          <p:nvPr/>
        </p:nvSpPr>
        <p:spPr>
          <a:xfrm>
            <a:off x="1334861" y="5990567"/>
            <a:ext cx="4838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TX KEA Subtests</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28048273"/>
      </p:ext>
    </p:extLst>
  </p:cSld>
  <p:clrMapOvr>
    <a:masterClrMapping/>
  </p:clrMapOvr>
  <mc:AlternateContent xmlns:mc="http://schemas.openxmlformats.org/markup-compatibility/2006">
    <mc:Choice xmlns:p14="http://schemas.microsoft.com/office/powerpoint/2010/main" Requires="p14">
      <p:transition spd="slow" p14:dur="2000" advTm="42572"/>
    </mc:Choice>
    <mc:Fallback>
      <p:transition spd="slow" advTm="42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D355F45-569D-44A1-94D9-A647B16AFF7A}"/>
              </a:ext>
            </a:extLst>
          </p:cNvPr>
          <p:cNvSpPr>
            <a:spLocks noGrp="1"/>
          </p:cNvSpPr>
          <p:nvPr>
            <p:ph type="title"/>
          </p:nvPr>
        </p:nvSpPr>
        <p:spPr/>
        <p:txBody>
          <a:bodyPr/>
          <a:lstStyle/>
          <a:p>
            <a:r>
              <a:rPr lang="en-US"/>
              <a:t>TX KEA Domains and Subtests</a:t>
            </a:r>
          </a:p>
        </p:txBody>
      </p:sp>
      <p:pic>
        <p:nvPicPr>
          <p:cNvPr id="9" name="Picture 8" descr="Chart&#10;&#10;Description automatically generated with medium confidence">
            <a:extLst>
              <a:ext uri="{FF2B5EF4-FFF2-40B4-BE49-F238E27FC236}">
                <a16:creationId xmlns:a16="http://schemas.microsoft.com/office/drawing/2014/main" id="{0A4822A9-BC22-47F9-8C98-05B7E2245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703" y="1828800"/>
            <a:ext cx="2255977" cy="4676774"/>
          </a:xfrm>
          <a:prstGeom prst="rect">
            <a:avLst/>
          </a:prstGeom>
          <a:noFill/>
        </p:spPr>
      </p:pic>
      <p:sp>
        <p:nvSpPr>
          <p:cNvPr id="16" name="Text Placeholder 3">
            <a:extLst>
              <a:ext uri="{FF2B5EF4-FFF2-40B4-BE49-F238E27FC236}">
                <a16:creationId xmlns:a16="http://schemas.microsoft.com/office/drawing/2014/main" id="{06C8B6A8-25A5-453F-9B41-255198554E54}"/>
              </a:ext>
            </a:extLst>
          </p:cNvPr>
          <p:cNvSpPr>
            <a:spLocks noGrp="1"/>
          </p:cNvSpPr>
          <p:nvPr>
            <p:ph type="body" sz="quarter" idx="14"/>
          </p:nvPr>
        </p:nvSpPr>
        <p:spPr>
          <a:xfrm>
            <a:off x="3445329" y="1828800"/>
            <a:ext cx="8230734" cy="3595816"/>
          </a:xfrm>
        </p:spPr>
        <p:txBody>
          <a:bodyPr/>
          <a:lstStyle/>
          <a:p>
            <a:r>
              <a:rPr lang="en-US"/>
              <a:t>Domains include multiple subtests</a:t>
            </a:r>
          </a:p>
        </p:txBody>
      </p:sp>
    </p:spTree>
    <p:extLst>
      <p:ext uri="{BB962C8B-B14F-4D97-AF65-F5344CB8AC3E}">
        <p14:creationId xmlns:p14="http://schemas.microsoft.com/office/powerpoint/2010/main" val="559552934"/>
      </p:ext>
    </p:extLst>
  </p:cSld>
  <p:clrMapOvr>
    <a:masterClrMapping/>
  </p:clrMapOvr>
  <mc:AlternateContent xmlns:mc="http://schemas.openxmlformats.org/markup-compatibility/2006">
    <mc:Choice xmlns:p14="http://schemas.microsoft.com/office/powerpoint/2010/main" Requires="p14">
      <p:transition spd="slow" p14:dur="2000" advTm="16751"/>
    </mc:Choice>
    <mc:Fallback>
      <p:transition spd="slow" advTm="1675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387C-9986-45C2-9197-22A671326AE8}"/>
              </a:ext>
            </a:extLst>
          </p:cNvPr>
          <p:cNvSpPr>
            <a:spLocks noGrp="1"/>
          </p:cNvSpPr>
          <p:nvPr>
            <p:ph type="title"/>
          </p:nvPr>
        </p:nvSpPr>
        <p:spPr/>
        <p:txBody>
          <a:bodyPr/>
          <a:lstStyle/>
          <a:p>
            <a:r>
              <a:rPr lang="en-US"/>
              <a:t>Sample Combinations of TX-KEA subtests to use</a:t>
            </a:r>
          </a:p>
        </p:txBody>
      </p:sp>
      <p:sp>
        <p:nvSpPr>
          <p:cNvPr id="3" name="Text Placeholder 2">
            <a:extLst>
              <a:ext uri="{FF2B5EF4-FFF2-40B4-BE49-F238E27FC236}">
                <a16:creationId xmlns:a16="http://schemas.microsoft.com/office/drawing/2014/main" id="{A5217E58-9326-4963-857E-33F9D139923D}"/>
              </a:ext>
            </a:extLst>
          </p:cNvPr>
          <p:cNvSpPr>
            <a:spLocks noGrp="1"/>
          </p:cNvSpPr>
          <p:nvPr>
            <p:ph type="body" sz="quarter" idx="14"/>
          </p:nvPr>
        </p:nvSpPr>
        <p:spPr/>
        <p:txBody>
          <a:bodyPr/>
          <a:lstStyle/>
          <a:p>
            <a:r>
              <a:rPr lang="en-US"/>
              <a:t>Use the 3 subtests in the Literacy Screener, and add Listening Comprehension</a:t>
            </a:r>
          </a:p>
          <a:p>
            <a:r>
              <a:rPr lang="en-US"/>
              <a:t>Use the 3 subtests in the Literacy Screener and add one of the STEM subtests</a:t>
            </a:r>
          </a:p>
          <a:p>
            <a:r>
              <a:rPr lang="en-US"/>
              <a:t>Use all of Language and all of Literacy ( a total of 9 subtests)</a:t>
            </a:r>
          </a:p>
          <a:p>
            <a:r>
              <a:rPr lang="en-US"/>
              <a:t>Use the Literacy Screener and one of the Executive Function subtests</a:t>
            </a:r>
          </a:p>
        </p:txBody>
      </p:sp>
    </p:spTree>
    <p:extLst>
      <p:ext uri="{BB962C8B-B14F-4D97-AF65-F5344CB8AC3E}">
        <p14:creationId xmlns:p14="http://schemas.microsoft.com/office/powerpoint/2010/main" val="529855251"/>
      </p:ext>
    </p:extLst>
  </p:cSld>
  <p:clrMapOvr>
    <a:masterClrMapping/>
  </p:clrMapOvr>
  <mc:AlternateContent xmlns:mc="http://schemas.openxmlformats.org/markup-compatibility/2006" xmlns:p14="http://schemas.microsoft.com/office/powerpoint/2010/main">
    <mc:Choice Requires="p14">
      <p:transition spd="slow" p14:dur="2000" advTm="46101"/>
    </mc:Choice>
    <mc:Fallback xmlns="">
      <p:transition spd="slow" advTm="4610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68F7-5115-4E3E-BFB0-9A416BFB80E1}"/>
              </a:ext>
            </a:extLst>
          </p:cNvPr>
          <p:cNvSpPr>
            <a:spLocks noGrp="1"/>
          </p:cNvSpPr>
          <p:nvPr>
            <p:ph type="title"/>
          </p:nvPr>
        </p:nvSpPr>
        <p:spPr>
          <a:xfrm>
            <a:off x="1290978" y="193676"/>
            <a:ext cx="10299357" cy="844550"/>
          </a:xfrm>
        </p:spPr>
        <p:txBody>
          <a:bodyPr/>
          <a:lstStyle/>
          <a:p>
            <a:r>
              <a:rPr lang="en-US"/>
              <a:t>Scenario: Hydrangea ISD</a:t>
            </a:r>
          </a:p>
        </p:txBody>
      </p:sp>
      <p:sp>
        <p:nvSpPr>
          <p:cNvPr id="3" name="Text Placeholder 2">
            <a:extLst>
              <a:ext uri="{FF2B5EF4-FFF2-40B4-BE49-F238E27FC236}">
                <a16:creationId xmlns:a16="http://schemas.microsoft.com/office/drawing/2014/main" id="{9EE1A005-A7E6-4378-8458-F2F55B3A753D}"/>
              </a:ext>
            </a:extLst>
          </p:cNvPr>
          <p:cNvSpPr>
            <a:spLocks noGrp="1"/>
          </p:cNvSpPr>
          <p:nvPr>
            <p:ph type="body" sz="quarter" idx="14"/>
          </p:nvPr>
        </p:nvSpPr>
        <p:spPr>
          <a:xfrm>
            <a:off x="1176338" y="1304925"/>
            <a:ext cx="10299700" cy="3595816"/>
          </a:xfrm>
        </p:spPr>
        <p:txBody>
          <a:bodyPr>
            <a:normAutofit lnSpcReduction="10000"/>
          </a:bodyPr>
          <a:lstStyle/>
          <a:p>
            <a:pPr marL="0" indent="0">
              <a:buNone/>
            </a:pPr>
            <a:r>
              <a:rPr lang="en-US"/>
              <a:t>Hydrangea ISD plans to use the BOY and EOY results of the required Literacy Screener test from TX-KEA (Vocabulary, Letter Names, Spelling) as well as all three Executive Function subtests (Working Memory, Inhibition and Attention) as their student growth measure for kindergarten for purposes of TIA. They believe that teaching students “how to do school” is a key part of kindergarten and felt strongly that these subtests should be included, beyond just the literacy screener.</a:t>
            </a:r>
          </a:p>
          <a:p>
            <a:pPr marL="0" indent="0">
              <a:buNone/>
            </a:pPr>
            <a:endParaRPr lang="en-US"/>
          </a:p>
          <a:p>
            <a:pPr marL="0" indent="0">
              <a:buNone/>
            </a:pPr>
            <a:endParaRPr lang="en-US"/>
          </a:p>
          <a:p>
            <a:pPr marL="0" indent="0">
              <a:buNone/>
            </a:pPr>
            <a:r>
              <a:rPr lang="en-US"/>
              <a:t>What are the benefits and considerations of choosing this option?</a:t>
            </a:r>
          </a:p>
        </p:txBody>
      </p:sp>
    </p:spTree>
    <p:extLst>
      <p:ext uri="{BB962C8B-B14F-4D97-AF65-F5344CB8AC3E}">
        <p14:creationId xmlns:p14="http://schemas.microsoft.com/office/powerpoint/2010/main" val="25822840"/>
      </p:ext>
    </p:extLst>
  </p:cSld>
  <p:clrMapOvr>
    <a:masterClrMapping/>
  </p:clrMapOvr>
  <mc:AlternateContent xmlns:mc="http://schemas.openxmlformats.org/markup-compatibility/2006" xmlns:p14="http://schemas.microsoft.com/office/powerpoint/2010/main">
    <mc:Choice Requires="p14">
      <p:transition spd="slow" p14:dur="2000" advTm="20884"/>
    </mc:Choice>
    <mc:Fallback xmlns="">
      <p:transition spd="slow" advTm="2088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E791-E914-4CF3-9E6D-D4AE2353C306}"/>
              </a:ext>
            </a:extLst>
          </p:cNvPr>
          <p:cNvSpPr>
            <a:spLocks noGrp="1"/>
          </p:cNvSpPr>
          <p:nvPr>
            <p:ph type="title"/>
          </p:nvPr>
        </p:nvSpPr>
        <p:spPr/>
        <p:txBody>
          <a:bodyPr/>
          <a:lstStyle/>
          <a:p>
            <a:r>
              <a:rPr lang="en-US"/>
              <a:t>Hydrangea ISD’s Plan</a:t>
            </a:r>
          </a:p>
        </p:txBody>
      </p:sp>
      <p:sp>
        <p:nvSpPr>
          <p:cNvPr id="3" name="Text Placeholder 2">
            <a:extLst>
              <a:ext uri="{FF2B5EF4-FFF2-40B4-BE49-F238E27FC236}">
                <a16:creationId xmlns:a16="http://schemas.microsoft.com/office/drawing/2014/main" id="{969477F4-CFEF-436D-AA49-0244B033DBEB}"/>
              </a:ext>
            </a:extLst>
          </p:cNvPr>
          <p:cNvSpPr>
            <a:spLocks noGrp="1"/>
          </p:cNvSpPr>
          <p:nvPr>
            <p:ph type="body" sz="quarter" idx="13"/>
          </p:nvPr>
        </p:nvSpPr>
        <p:spPr/>
        <p:txBody>
          <a:bodyPr>
            <a:normAutofit lnSpcReduction="10000"/>
          </a:bodyPr>
          <a:lstStyle/>
          <a:p>
            <a:r>
              <a:rPr lang="en-US"/>
              <a:t>Benefits</a:t>
            </a:r>
          </a:p>
        </p:txBody>
      </p:sp>
      <p:sp>
        <p:nvSpPr>
          <p:cNvPr id="4" name="Content Placeholder 3">
            <a:extLst>
              <a:ext uri="{FF2B5EF4-FFF2-40B4-BE49-F238E27FC236}">
                <a16:creationId xmlns:a16="http://schemas.microsoft.com/office/drawing/2014/main" id="{37B1C508-2949-4F78-B3F8-E7A3C4C4F769}"/>
              </a:ext>
            </a:extLst>
          </p:cNvPr>
          <p:cNvSpPr>
            <a:spLocks noGrp="1"/>
          </p:cNvSpPr>
          <p:nvPr>
            <p:ph sz="quarter" idx="15"/>
          </p:nvPr>
        </p:nvSpPr>
        <p:spPr/>
        <p:txBody>
          <a:bodyPr/>
          <a:lstStyle/>
          <a:p>
            <a:r>
              <a:rPr lang="en-US"/>
              <a:t>Aligns to district goals for kindergarten literacy</a:t>
            </a:r>
          </a:p>
          <a:p>
            <a:r>
              <a:rPr lang="en-US"/>
              <a:t>Aligns to district goals for kindergarten social emotional development and building skills to be successful in school overall</a:t>
            </a:r>
          </a:p>
          <a:p>
            <a:r>
              <a:rPr lang="en-US"/>
              <a:t>Makes use of required screener that they have to give anyway</a:t>
            </a:r>
          </a:p>
          <a:p>
            <a:pPr marL="0" indent="0">
              <a:buNone/>
            </a:pPr>
            <a:endParaRPr lang="en-US"/>
          </a:p>
        </p:txBody>
      </p:sp>
      <p:sp>
        <p:nvSpPr>
          <p:cNvPr id="5" name="Text Placeholder 4">
            <a:extLst>
              <a:ext uri="{FF2B5EF4-FFF2-40B4-BE49-F238E27FC236}">
                <a16:creationId xmlns:a16="http://schemas.microsoft.com/office/drawing/2014/main" id="{8E347E07-8779-4975-B3F3-5CFC09D24FA4}"/>
              </a:ext>
            </a:extLst>
          </p:cNvPr>
          <p:cNvSpPr>
            <a:spLocks noGrp="1"/>
          </p:cNvSpPr>
          <p:nvPr>
            <p:ph type="body" sz="quarter" idx="14"/>
          </p:nvPr>
        </p:nvSpPr>
        <p:spPr/>
        <p:txBody>
          <a:bodyPr>
            <a:normAutofit lnSpcReduction="10000"/>
          </a:bodyPr>
          <a:lstStyle/>
          <a:p>
            <a:r>
              <a:rPr lang="en-US"/>
              <a:t>Considerations</a:t>
            </a:r>
          </a:p>
        </p:txBody>
      </p:sp>
      <p:sp>
        <p:nvSpPr>
          <p:cNvPr id="6" name="Content Placeholder 5">
            <a:extLst>
              <a:ext uri="{FF2B5EF4-FFF2-40B4-BE49-F238E27FC236}">
                <a16:creationId xmlns:a16="http://schemas.microsoft.com/office/drawing/2014/main" id="{B5F79E98-AF4D-4760-B0B9-216959463332}"/>
              </a:ext>
            </a:extLst>
          </p:cNvPr>
          <p:cNvSpPr>
            <a:spLocks noGrp="1"/>
          </p:cNvSpPr>
          <p:nvPr>
            <p:ph sz="half" idx="2"/>
          </p:nvPr>
        </p:nvSpPr>
        <p:spPr/>
        <p:txBody>
          <a:bodyPr/>
          <a:lstStyle/>
          <a:p>
            <a:r>
              <a:rPr lang="en-US"/>
              <a:t>What are the implications of the additional tests?</a:t>
            </a:r>
          </a:p>
          <a:p>
            <a:r>
              <a:rPr lang="en-US"/>
              <a:t>What is the additional training and monitoring load for a) teachers and b) campus leaders?</a:t>
            </a:r>
          </a:p>
          <a:p>
            <a:r>
              <a:rPr lang="en-US"/>
              <a:t>How can the district ensure reliable results?</a:t>
            </a:r>
          </a:p>
        </p:txBody>
      </p:sp>
    </p:spTree>
    <p:extLst>
      <p:ext uri="{BB962C8B-B14F-4D97-AF65-F5344CB8AC3E}">
        <p14:creationId xmlns:p14="http://schemas.microsoft.com/office/powerpoint/2010/main" val="3566131268"/>
      </p:ext>
    </p:extLst>
  </p:cSld>
  <p:clrMapOvr>
    <a:masterClrMapping/>
  </p:clrMapOvr>
  <mc:AlternateContent xmlns:mc="http://schemas.openxmlformats.org/markup-compatibility/2006" xmlns:p14="http://schemas.microsoft.com/office/powerpoint/2010/main">
    <mc:Choice Requires="p14">
      <p:transition spd="slow" p14:dur="2000" advTm="29296"/>
    </mc:Choice>
    <mc:Fallback xmlns="">
      <p:transition spd="slow" advTm="2929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16E3-B25F-40B5-93D4-6F8B570F66BA}"/>
              </a:ext>
            </a:extLst>
          </p:cNvPr>
          <p:cNvSpPr>
            <a:spLocks noGrp="1"/>
          </p:cNvSpPr>
          <p:nvPr>
            <p:ph type="ctrTitle"/>
          </p:nvPr>
        </p:nvSpPr>
        <p:spPr/>
        <p:txBody>
          <a:bodyPr/>
          <a:lstStyle/>
          <a:p>
            <a:r>
              <a:rPr lang="en-US"/>
              <a:t>Setting Expected Growth Using TX KEA</a:t>
            </a:r>
          </a:p>
        </p:txBody>
      </p:sp>
      <p:sp>
        <p:nvSpPr>
          <p:cNvPr id="3" name="Subtitle 2">
            <a:extLst>
              <a:ext uri="{FF2B5EF4-FFF2-40B4-BE49-F238E27FC236}">
                <a16:creationId xmlns:a16="http://schemas.microsoft.com/office/drawing/2014/main" id="{876C4A13-3485-463F-8F99-12D6BDBD7B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1711269"/>
      </p:ext>
    </p:extLst>
  </p:cSld>
  <p:clrMapOvr>
    <a:masterClrMapping/>
  </p:clrMapOvr>
  <mc:AlternateContent xmlns:mc="http://schemas.openxmlformats.org/markup-compatibility/2006" xmlns:p14="http://schemas.microsoft.com/office/powerpoint/2010/main">
    <mc:Choice Requires="p14">
      <p:transition spd="slow" p14:dur="2000" advTm="5003"/>
    </mc:Choice>
    <mc:Fallback xmlns="">
      <p:transition spd="slow" advTm="500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E60B-761A-489F-935D-94798D810E43}"/>
              </a:ext>
            </a:extLst>
          </p:cNvPr>
          <p:cNvSpPr>
            <a:spLocks noGrp="1"/>
          </p:cNvSpPr>
          <p:nvPr>
            <p:ph type="title"/>
          </p:nvPr>
        </p:nvSpPr>
        <p:spPr/>
        <p:txBody>
          <a:bodyPr/>
          <a:lstStyle/>
          <a:p>
            <a:r>
              <a:rPr lang="en-US" dirty="0"/>
              <a:t>TX-KEA Benchmark Cut Points</a:t>
            </a:r>
          </a:p>
        </p:txBody>
      </p:sp>
      <p:sp>
        <p:nvSpPr>
          <p:cNvPr id="3" name="Text Placeholder 2">
            <a:extLst>
              <a:ext uri="{FF2B5EF4-FFF2-40B4-BE49-F238E27FC236}">
                <a16:creationId xmlns:a16="http://schemas.microsoft.com/office/drawing/2014/main" id="{4C525197-6C26-4F75-B2CA-A8234E293F77}"/>
              </a:ext>
            </a:extLst>
          </p:cNvPr>
          <p:cNvSpPr>
            <a:spLocks noGrp="1"/>
          </p:cNvSpPr>
          <p:nvPr>
            <p:ph type="body" sz="quarter" idx="14"/>
          </p:nvPr>
        </p:nvSpPr>
        <p:spPr/>
        <p:txBody>
          <a:bodyPr/>
          <a:lstStyle/>
          <a:p>
            <a:pPr marL="0" indent="0">
              <a:buNone/>
            </a:pPr>
            <a:r>
              <a:rPr lang="en-US" dirty="0">
                <a:hlinkClick r:id="rId3"/>
              </a:rPr>
              <a:t>View TX_KEA Benchmarks</a:t>
            </a:r>
            <a:endParaRPr lang="en-US" dirty="0"/>
          </a:p>
        </p:txBody>
      </p:sp>
    </p:spTree>
    <p:extLst>
      <p:ext uri="{BB962C8B-B14F-4D97-AF65-F5344CB8AC3E}">
        <p14:creationId xmlns:p14="http://schemas.microsoft.com/office/powerpoint/2010/main" val="4148266585"/>
      </p:ext>
    </p:extLst>
  </p:cSld>
  <p:clrMapOvr>
    <a:masterClrMapping/>
  </p:clrMapOvr>
  <mc:AlternateContent xmlns:mc="http://schemas.openxmlformats.org/markup-compatibility/2006">
    <mc:Choice xmlns:p14="http://schemas.microsoft.com/office/powerpoint/2010/main" Requires="p14">
      <p:transition spd="slow" p14:dur="2000" advTm="12549"/>
    </mc:Choice>
    <mc:Fallback>
      <p:transition spd="slow" advTm="1254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C493-9A01-420F-87DF-39E25A40E661}"/>
              </a:ext>
            </a:extLst>
          </p:cNvPr>
          <p:cNvSpPr>
            <a:spLocks noGrp="1"/>
          </p:cNvSpPr>
          <p:nvPr>
            <p:ph type="title"/>
          </p:nvPr>
        </p:nvSpPr>
        <p:spPr/>
        <p:txBody>
          <a:bodyPr/>
          <a:lstStyle/>
          <a:p>
            <a:r>
              <a:rPr lang="en-US"/>
              <a:t>Options for districts to consider…</a:t>
            </a:r>
          </a:p>
        </p:txBody>
      </p:sp>
      <p:sp>
        <p:nvSpPr>
          <p:cNvPr id="3" name="Text Placeholder 2">
            <a:extLst>
              <a:ext uri="{FF2B5EF4-FFF2-40B4-BE49-F238E27FC236}">
                <a16:creationId xmlns:a16="http://schemas.microsoft.com/office/drawing/2014/main" id="{0C3E512B-A719-480D-95E5-8D8D78B64F8E}"/>
              </a:ext>
            </a:extLst>
          </p:cNvPr>
          <p:cNvSpPr>
            <a:spLocks noGrp="1"/>
          </p:cNvSpPr>
          <p:nvPr>
            <p:ph type="body" sz="quarter" idx="14"/>
          </p:nvPr>
        </p:nvSpPr>
        <p:spPr/>
        <p:txBody>
          <a:bodyPr/>
          <a:lstStyle/>
          <a:p>
            <a:pPr marL="457200" indent="-457200">
              <a:buAutoNum type="arabicPeriod"/>
            </a:pPr>
            <a:r>
              <a:rPr lang="en-US"/>
              <a:t>Moving up a band or remaining On Track</a:t>
            </a:r>
          </a:p>
          <a:p>
            <a:pPr marL="457200" indent="-457200">
              <a:buAutoNum type="arabicPeriod"/>
            </a:pPr>
            <a:r>
              <a:rPr lang="en-US"/>
              <a:t>Determining average growth on the selected subtests and calculate district average growth from BOY to EOY</a:t>
            </a:r>
          </a:p>
        </p:txBody>
      </p:sp>
    </p:spTree>
    <p:extLst>
      <p:ext uri="{BB962C8B-B14F-4D97-AF65-F5344CB8AC3E}">
        <p14:creationId xmlns:p14="http://schemas.microsoft.com/office/powerpoint/2010/main" val="1178057566"/>
      </p:ext>
    </p:extLst>
  </p:cSld>
  <p:clrMapOvr>
    <a:masterClrMapping/>
  </p:clrMapOvr>
  <mc:AlternateContent xmlns:mc="http://schemas.openxmlformats.org/markup-compatibility/2006" xmlns:p14="http://schemas.microsoft.com/office/powerpoint/2010/main">
    <mc:Choice Requires="p14">
      <p:transition spd="slow" p14:dur="2000" advTm="17773"/>
    </mc:Choice>
    <mc:Fallback xmlns="">
      <p:transition spd="slow" advTm="1777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9333-3DC4-4AEA-B55D-3C7632246F4D}"/>
              </a:ext>
            </a:extLst>
          </p:cNvPr>
          <p:cNvSpPr>
            <a:spLocks noGrp="1"/>
          </p:cNvSpPr>
          <p:nvPr>
            <p:ph type="title"/>
          </p:nvPr>
        </p:nvSpPr>
        <p:spPr>
          <a:xfrm>
            <a:off x="1205253" y="136525"/>
            <a:ext cx="10299357" cy="854075"/>
          </a:xfrm>
        </p:spPr>
        <p:txBody>
          <a:bodyPr/>
          <a:lstStyle/>
          <a:p>
            <a:r>
              <a:rPr lang="en-US"/>
              <a:t>Moving Up a Band or Remaining On Track</a:t>
            </a:r>
          </a:p>
        </p:txBody>
      </p:sp>
      <p:sp>
        <p:nvSpPr>
          <p:cNvPr id="3" name="Text Placeholder 2">
            <a:extLst>
              <a:ext uri="{FF2B5EF4-FFF2-40B4-BE49-F238E27FC236}">
                <a16:creationId xmlns:a16="http://schemas.microsoft.com/office/drawing/2014/main" id="{5CEF783B-F5CF-4DE4-8E61-2EC6B6F56AF4}"/>
              </a:ext>
            </a:extLst>
          </p:cNvPr>
          <p:cNvSpPr>
            <a:spLocks noGrp="1"/>
          </p:cNvSpPr>
          <p:nvPr>
            <p:ph type="body" sz="quarter" idx="14"/>
          </p:nvPr>
        </p:nvSpPr>
        <p:spPr>
          <a:xfrm>
            <a:off x="1309688" y="990599"/>
            <a:ext cx="10299700" cy="4333875"/>
          </a:xfrm>
        </p:spPr>
        <p:txBody>
          <a:bodyPr/>
          <a:lstStyle/>
          <a:p>
            <a:r>
              <a:rPr lang="en-US" dirty="0"/>
              <a:t>Expected growth defined as moving up a band, or remaining on track</a:t>
            </a:r>
          </a:p>
          <a:p>
            <a:r>
              <a:rPr lang="en-US" dirty="0"/>
              <a:t>There are three bands identified via the TX-KEA Assessment</a:t>
            </a:r>
          </a:p>
          <a:p>
            <a:pPr lvl="1"/>
            <a:r>
              <a:rPr lang="en-US" sz="2400" dirty="0"/>
              <a:t>Needs Support</a:t>
            </a:r>
          </a:p>
          <a:p>
            <a:pPr lvl="1"/>
            <a:r>
              <a:rPr lang="en-US" sz="2400" dirty="0"/>
              <a:t>Monitor</a:t>
            </a:r>
          </a:p>
          <a:p>
            <a:pPr lvl="1"/>
            <a:r>
              <a:rPr lang="en-US" sz="2400" dirty="0"/>
              <a:t>On Track</a:t>
            </a:r>
          </a:p>
          <a:p>
            <a:r>
              <a:rPr lang="en-US" dirty="0"/>
              <a:t>Growth defined as:</a:t>
            </a:r>
          </a:p>
          <a:p>
            <a:pPr lvl="1"/>
            <a:r>
              <a:rPr lang="en-US" sz="2400" dirty="0"/>
              <a:t>Moving from Needs Support to Monitor</a:t>
            </a:r>
          </a:p>
          <a:p>
            <a:pPr lvl="1"/>
            <a:r>
              <a:rPr lang="en-US" sz="2400" dirty="0"/>
              <a:t>Moving from Monitor to On Track</a:t>
            </a:r>
          </a:p>
          <a:p>
            <a:pPr lvl="1"/>
            <a:r>
              <a:rPr lang="en-US" sz="2400" dirty="0"/>
              <a:t>Remaining On Track</a:t>
            </a:r>
          </a:p>
          <a:p>
            <a:endParaRPr lang="en-US" dirty="0"/>
          </a:p>
        </p:txBody>
      </p:sp>
    </p:spTree>
    <p:extLst>
      <p:ext uri="{BB962C8B-B14F-4D97-AF65-F5344CB8AC3E}">
        <p14:creationId xmlns:p14="http://schemas.microsoft.com/office/powerpoint/2010/main" val="3716441186"/>
      </p:ext>
    </p:extLst>
  </p:cSld>
  <p:clrMapOvr>
    <a:masterClrMapping/>
  </p:clrMapOvr>
  <mc:AlternateContent xmlns:mc="http://schemas.openxmlformats.org/markup-compatibility/2006" xmlns:p14="http://schemas.microsoft.com/office/powerpoint/2010/main">
    <mc:Choice Requires="p14">
      <p:transition spd="slow" p14:dur="2000" advTm="35582"/>
    </mc:Choice>
    <mc:Fallback xmlns="">
      <p:transition spd="slow" advTm="3558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DB81-692D-4428-A32C-5DFF3ADDD256}"/>
              </a:ext>
            </a:extLst>
          </p:cNvPr>
          <p:cNvSpPr>
            <a:spLocks noGrp="1"/>
          </p:cNvSpPr>
          <p:nvPr>
            <p:ph type="title"/>
          </p:nvPr>
        </p:nvSpPr>
        <p:spPr/>
        <p:txBody>
          <a:bodyPr/>
          <a:lstStyle/>
          <a:p>
            <a:r>
              <a:rPr lang="en-US"/>
              <a:t>FAQ</a:t>
            </a:r>
          </a:p>
        </p:txBody>
      </p:sp>
      <p:sp>
        <p:nvSpPr>
          <p:cNvPr id="3" name="Text Placeholder 2">
            <a:extLst>
              <a:ext uri="{FF2B5EF4-FFF2-40B4-BE49-F238E27FC236}">
                <a16:creationId xmlns:a16="http://schemas.microsoft.com/office/drawing/2014/main" id="{4369DAC1-8A3C-4082-80E3-E3853ED9F636}"/>
              </a:ext>
            </a:extLst>
          </p:cNvPr>
          <p:cNvSpPr>
            <a:spLocks noGrp="1"/>
          </p:cNvSpPr>
          <p:nvPr>
            <p:ph type="body" sz="quarter" idx="15"/>
          </p:nvPr>
        </p:nvSpPr>
        <p:spPr/>
        <p:txBody>
          <a:bodyPr/>
          <a:lstStyle/>
          <a:p>
            <a:r>
              <a:rPr lang="en-US"/>
              <a:t>Why are the cut points for some of the TX-KEA subtest lower in Wave 3 than they were in Wave 1?</a:t>
            </a:r>
          </a:p>
        </p:txBody>
      </p:sp>
      <p:sp>
        <p:nvSpPr>
          <p:cNvPr id="4" name="Text Placeholder 3">
            <a:extLst>
              <a:ext uri="{FF2B5EF4-FFF2-40B4-BE49-F238E27FC236}">
                <a16:creationId xmlns:a16="http://schemas.microsoft.com/office/drawing/2014/main" id="{520D4CD9-ECAA-470F-ABB8-BA05CE723C60}"/>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180FA09B-9754-43FD-A1B8-BA22E384218C}"/>
              </a:ext>
            </a:extLst>
          </p:cNvPr>
          <p:cNvSpPr>
            <a:spLocks noGrp="1"/>
          </p:cNvSpPr>
          <p:nvPr>
            <p:ph type="body" sz="quarter" idx="13"/>
          </p:nvPr>
        </p:nvSpPr>
        <p:spPr/>
        <p:txBody>
          <a:bodyPr/>
          <a:lstStyle/>
          <a:p>
            <a:r>
              <a:rPr lang="en-US"/>
              <a:t>The Wave 3 tests are at a higher level of difficulty, so even though for some tests the Wave 3 score to be On Track is lower than the Wave 1 score to be On Track, the Wave 3 On Track represents student mastery of more complicated material</a:t>
            </a:r>
          </a:p>
        </p:txBody>
      </p:sp>
    </p:spTree>
    <p:custDataLst>
      <p:tags r:id="rId1"/>
    </p:custDataLst>
    <p:extLst>
      <p:ext uri="{BB962C8B-B14F-4D97-AF65-F5344CB8AC3E}">
        <p14:creationId xmlns:p14="http://schemas.microsoft.com/office/powerpoint/2010/main" val="4247435492"/>
      </p:ext>
    </p:extLst>
  </p:cSld>
  <p:clrMapOvr>
    <a:masterClrMapping/>
  </p:clrMapOvr>
  <mc:AlternateContent xmlns:mc="http://schemas.openxmlformats.org/markup-compatibility/2006" xmlns:p14="http://schemas.microsoft.com/office/powerpoint/2010/main">
    <mc:Choice Requires="p14">
      <p:transition spd="slow" p14:dur="2000" advTm="30172"/>
    </mc:Choice>
    <mc:Fallback xmlns="">
      <p:transition spd="slow" advTm="301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1C70-F447-4066-8EB0-6A5CE2CB2AE9}"/>
              </a:ext>
            </a:extLst>
          </p:cNvPr>
          <p:cNvSpPr>
            <a:spLocks noGrp="1"/>
          </p:cNvSpPr>
          <p:nvPr>
            <p:ph type="title"/>
          </p:nvPr>
        </p:nvSpPr>
        <p:spPr/>
        <p:txBody>
          <a:bodyPr/>
          <a:lstStyle/>
          <a:p>
            <a:r>
              <a:rPr lang="en-US"/>
              <a:t>Districts not required to use Circle/TX KEA</a:t>
            </a:r>
          </a:p>
        </p:txBody>
      </p:sp>
      <p:sp>
        <p:nvSpPr>
          <p:cNvPr id="3" name="Text Placeholder 2">
            <a:extLst>
              <a:ext uri="{FF2B5EF4-FFF2-40B4-BE49-F238E27FC236}">
                <a16:creationId xmlns:a16="http://schemas.microsoft.com/office/drawing/2014/main" id="{5A6593E7-5218-47A0-830B-84CB64D370F2}"/>
              </a:ext>
            </a:extLst>
          </p:cNvPr>
          <p:cNvSpPr>
            <a:spLocks noGrp="1"/>
          </p:cNvSpPr>
          <p:nvPr>
            <p:ph type="body" sz="quarter" idx="14"/>
          </p:nvPr>
        </p:nvSpPr>
        <p:spPr/>
        <p:txBody>
          <a:bodyPr/>
          <a:lstStyle/>
          <a:p>
            <a:r>
              <a:rPr lang="en-US"/>
              <a:t>Districts can decide which growth measure to use for pre-kindergarten and kindergarten</a:t>
            </a:r>
          </a:p>
          <a:p>
            <a:r>
              <a:rPr lang="en-US"/>
              <a:t>Does not have to be Circle/TX KEA</a:t>
            </a:r>
          </a:p>
          <a:p>
            <a:r>
              <a:rPr lang="en-US"/>
              <a:t>Early childhood literacy requirements and growth measure for purposes of TIA can be different</a:t>
            </a:r>
          </a:p>
        </p:txBody>
      </p:sp>
    </p:spTree>
    <p:extLst>
      <p:ext uri="{BB962C8B-B14F-4D97-AF65-F5344CB8AC3E}">
        <p14:creationId xmlns:p14="http://schemas.microsoft.com/office/powerpoint/2010/main" val="2761983623"/>
      </p:ext>
    </p:extLst>
  </p:cSld>
  <p:clrMapOvr>
    <a:masterClrMapping/>
  </p:clrMapOvr>
  <mc:AlternateContent xmlns:mc="http://schemas.openxmlformats.org/markup-compatibility/2006" xmlns:p14="http://schemas.microsoft.com/office/powerpoint/2010/main">
    <mc:Choice Requires="p14">
      <p:transition spd="slow" p14:dur="2000" advTm="17587"/>
    </mc:Choice>
    <mc:Fallback xmlns="">
      <p:transition spd="slow" advTm="1758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E4E3-A772-4378-951C-9B40935E69F3}"/>
              </a:ext>
            </a:extLst>
          </p:cNvPr>
          <p:cNvSpPr>
            <a:spLocks noGrp="1"/>
          </p:cNvSpPr>
          <p:nvPr>
            <p:ph type="title"/>
          </p:nvPr>
        </p:nvSpPr>
        <p:spPr/>
        <p:txBody>
          <a:bodyPr/>
          <a:lstStyle/>
          <a:p>
            <a:r>
              <a:rPr lang="en-US"/>
              <a:t>Using TX-KEA Benchmark Performance Bands</a:t>
            </a:r>
          </a:p>
        </p:txBody>
      </p:sp>
      <p:sp>
        <p:nvSpPr>
          <p:cNvPr id="3" name="Text Placeholder 2">
            <a:extLst>
              <a:ext uri="{FF2B5EF4-FFF2-40B4-BE49-F238E27FC236}">
                <a16:creationId xmlns:a16="http://schemas.microsoft.com/office/drawing/2014/main" id="{2C6B4465-3988-4EEB-8CE3-6F4FB14F35FE}"/>
              </a:ext>
            </a:extLst>
          </p:cNvPr>
          <p:cNvSpPr>
            <a:spLocks noGrp="1"/>
          </p:cNvSpPr>
          <p:nvPr>
            <p:ph type="body" sz="quarter" idx="14"/>
          </p:nvPr>
        </p:nvSpPr>
        <p:spPr/>
        <p:txBody>
          <a:bodyPr/>
          <a:lstStyle/>
          <a:p>
            <a:pPr marL="0" indent="0">
              <a:buNone/>
            </a:pPr>
            <a:r>
              <a:rPr lang="en-US"/>
              <a:t>Vocabulary Subtest</a:t>
            </a:r>
          </a:p>
          <a:p>
            <a:pPr marL="0" indent="0">
              <a:buNone/>
            </a:pPr>
            <a:endParaRPr lang="en-US"/>
          </a:p>
        </p:txBody>
      </p:sp>
      <p:graphicFrame>
        <p:nvGraphicFramePr>
          <p:cNvPr id="4" name="Table 4">
            <a:extLst>
              <a:ext uri="{FF2B5EF4-FFF2-40B4-BE49-F238E27FC236}">
                <a16:creationId xmlns:a16="http://schemas.microsoft.com/office/drawing/2014/main" id="{6EBF6679-6621-4FEB-8BA3-AE7183359176}"/>
              </a:ext>
            </a:extLst>
          </p:cNvPr>
          <p:cNvGraphicFramePr>
            <a:graphicFrameLocks noGrp="1"/>
          </p:cNvGraphicFramePr>
          <p:nvPr/>
        </p:nvGraphicFramePr>
        <p:xfrm>
          <a:off x="1222375" y="2434166"/>
          <a:ext cx="3902076" cy="2026920"/>
        </p:xfrm>
        <a:graphic>
          <a:graphicData uri="http://schemas.openxmlformats.org/drawingml/2006/table">
            <a:tbl>
              <a:tblPr firstRow="1" bandRow="1">
                <a:tableStyleId>{69CF1AB2-1976-4502-BF36-3FF5EA218861}</a:tableStyleId>
              </a:tblPr>
              <a:tblGrid>
                <a:gridCol w="975519">
                  <a:extLst>
                    <a:ext uri="{9D8B030D-6E8A-4147-A177-3AD203B41FA5}">
                      <a16:colId xmlns:a16="http://schemas.microsoft.com/office/drawing/2014/main" val="1829024772"/>
                    </a:ext>
                  </a:extLst>
                </a:gridCol>
                <a:gridCol w="975519">
                  <a:extLst>
                    <a:ext uri="{9D8B030D-6E8A-4147-A177-3AD203B41FA5}">
                      <a16:colId xmlns:a16="http://schemas.microsoft.com/office/drawing/2014/main" val="3837598663"/>
                    </a:ext>
                  </a:extLst>
                </a:gridCol>
                <a:gridCol w="975519">
                  <a:extLst>
                    <a:ext uri="{9D8B030D-6E8A-4147-A177-3AD203B41FA5}">
                      <a16:colId xmlns:a16="http://schemas.microsoft.com/office/drawing/2014/main" val="1060388231"/>
                    </a:ext>
                  </a:extLst>
                </a:gridCol>
                <a:gridCol w="975519">
                  <a:extLst>
                    <a:ext uri="{9D8B030D-6E8A-4147-A177-3AD203B41FA5}">
                      <a16:colId xmlns:a16="http://schemas.microsoft.com/office/drawing/2014/main" val="2592646726"/>
                    </a:ext>
                  </a:extLst>
                </a:gridCol>
              </a:tblGrid>
              <a:tr h="370840">
                <a:tc>
                  <a:txBody>
                    <a:bodyPr/>
                    <a:lstStyle/>
                    <a:p>
                      <a:r>
                        <a:rPr lang="en-US"/>
                        <a:t>Wave</a:t>
                      </a:r>
                    </a:p>
                  </a:txBody>
                  <a:tcPr/>
                </a:tc>
                <a:tc>
                  <a:txBody>
                    <a:bodyPr/>
                    <a:lstStyle/>
                    <a:p>
                      <a:r>
                        <a:rPr lang="en-US"/>
                        <a:t>Needs Support Score</a:t>
                      </a:r>
                    </a:p>
                  </a:txBody>
                  <a:tcPr/>
                </a:tc>
                <a:tc>
                  <a:txBody>
                    <a:bodyPr/>
                    <a:lstStyle/>
                    <a:p>
                      <a:r>
                        <a:rPr lang="en-US"/>
                        <a:t>Monitor Score</a:t>
                      </a:r>
                    </a:p>
                  </a:txBody>
                  <a:tcPr/>
                </a:tc>
                <a:tc>
                  <a:txBody>
                    <a:bodyPr/>
                    <a:lstStyle/>
                    <a:p>
                      <a:r>
                        <a:rPr lang="en-US"/>
                        <a:t>On Track Score</a:t>
                      </a:r>
                    </a:p>
                  </a:txBody>
                  <a:tcPr/>
                </a:tc>
                <a:extLst>
                  <a:ext uri="{0D108BD9-81ED-4DB2-BD59-A6C34878D82A}">
                    <a16:rowId xmlns:a16="http://schemas.microsoft.com/office/drawing/2014/main" val="1325767080"/>
                  </a:ext>
                </a:extLst>
              </a:tr>
              <a:tr h="370840">
                <a:tc>
                  <a:txBody>
                    <a:bodyPr/>
                    <a:lstStyle/>
                    <a:p>
                      <a:r>
                        <a:rPr lang="en-US"/>
                        <a:t>Wave 1</a:t>
                      </a:r>
                    </a:p>
                  </a:txBody>
                  <a:tcPr/>
                </a:tc>
                <a:tc>
                  <a:txBody>
                    <a:bodyPr/>
                    <a:lstStyle/>
                    <a:p>
                      <a:r>
                        <a:rPr lang="en-US"/>
                        <a:t>8</a:t>
                      </a:r>
                    </a:p>
                  </a:txBody>
                  <a:tcPr/>
                </a:tc>
                <a:tc>
                  <a:txBody>
                    <a:bodyPr/>
                    <a:lstStyle/>
                    <a:p>
                      <a:r>
                        <a:rPr lang="en-US"/>
                        <a:t>9</a:t>
                      </a:r>
                    </a:p>
                  </a:txBody>
                  <a:tcPr/>
                </a:tc>
                <a:tc>
                  <a:txBody>
                    <a:bodyPr/>
                    <a:lstStyle/>
                    <a:p>
                      <a:r>
                        <a:rPr lang="en-US"/>
                        <a:t>10</a:t>
                      </a:r>
                    </a:p>
                  </a:txBody>
                  <a:tcPr/>
                </a:tc>
                <a:extLst>
                  <a:ext uri="{0D108BD9-81ED-4DB2-BD59-A6C34878D82A}">
                    <a16:rowId xmlns:a16="http://schemas.microsoft.com/office/drawing/2014/main" val="1160731998"/>
                  </a:ext>
                </a:extLst>
              </a:tr>
              <a:tr h="370840">
                <a:tc>
                  <a:txBody>
                    <a:bodyPr/>
                    <a:lstStyle/>
                    <a:p>
                      <a:r>
                        <a:rPr lang="en-US"/>
                        <a:t>Wave 2</a:t>
                      </a:r>
                    </a:p>
                  </a:txBody>
                  <a:tcPr/>
                </a:tc>
                <a:tc>
                  <a:txBody>
                    <a:bodyPr/>
                    <a:lstStyle/>
                    <a:p>
                      <a:r>
                        <a:rPr lang="en-US"/>
                        <a:t>5</a:t>
                      </a:r>
                    </a:p>
                  </a:txBody>
                  <a:tcPr/>
                </a:tc>
                <a:tc>
                  <a:txBody>
                    <a:bodyPr/>
                    <a:lstStyle/>
                    <a:p>
                      <a:r>
                        <a:rPr lang="en-US"/>
                        <a:t>6</a:t>
                      </a:r>
                    </a:p>
                  </a:txBody>
                  <a:tcPr/>
                </a:tc>
                <a:tc>
                  <a:txBody>
                    <a:bodyPr/>
                    <a:lstStyle/>
                    <a:p>
                      <a:r>
                        <a:rPr lang="en-US"/>
                        <a:t>7</a:t>
                      </a:r>
                    </a:p>
                  </a:txBody>
                  <a:tcPr/>
                </a:tc>
                <a:extLst>
                  <a:ext uri="{0D108BD9-81ED-4DB2-BD59-A6C34878D82A}">
                    <a16:rowId xmlns:a16="http://schemas.microsoft.com/office/drawing/2014/main" val="3550952321"/>
                  </a:ext>
                </a:extLst>
              </a:tr>
              <a:tr h="370840">
                <a:tc>
                  <a:txBody>
                    <a:bodyPr/>
                    <a:lstStyle/>
                    <a:p>
                      <a:r>
                        <a:rPr lang="en-US"/>
                        <a:t>Wave 3</a:t>
                      </a:r>
                    </a:p>
                  </a:txBody>
                  <a:tcPr/>
                </a:tc>
                <a:tc>
                  <a:txBody>
                    <a:bodyPr/>
                    <a:lstStyle/>
                    <a:p>
                      <a:r>
                        <a:rPr lang="en-US"/>
                        <a:t>4</a:t>
                      </a:r>
                    </a:p>
                  </a:txBody>
                  <a:tcPr/>
                </a:tc>
                <a:tc>
                  <a:txBody>
                    <a:bodyPr/>
                    <a:lstStyle/>
                    <a:p>
                      <a:r>
                        <a:rPr lang="en-US"/>
                        <a:t>5</a:t>
                      </a:r>
                    </a:p>
                  </a:txBody>
                  <a:tcPr/>
                </a:tc>
                <a:tc>
                  <a:txBody>
                    <a:bodyPr/>
                    <a:lstStyle/>
                    <a:p>
                      <a:r>
                        <a:rPr lang="en-US"/>
                        <a:t>6</a:t>
                      </a:r>
                    </a:p>
                  </a:txBody>
                  <a:tcPr/>
                </a:tc>
                <a:extLst>
                  <a:ext uri="{0D108BD9-81ED-4DB2-BD59-A6C34878D82A}">
                    <a16:rowId xmlns:a16="http://schemas.microsoft.com/office/drawing/2014/main" val="1898581570"/>
                  </a:ext>
                </a:extLst>
              </a:tr>
            </a:tbl>
          </a:graphicData>
        </a:graphic>
      </p:graphicFrame>
      <p:graphicFrame>
        <p:nvGraphicFramePr>
          <p:cNvPr id="5" name="Table 4">
            <a:extLst>
              <a:ext uri="{FF2B5EF4-FFF2-40B4-BE49-F238E27FC236}">
                <a16:creationId xmlns:a16="http://schemas.microsoft.com/office/drawing/2014/main" id="{F22DB4C5-77F5-4758-8CA0-F8D0986D018A}"/>
              </a:ext>
            </a:extLst>
          </p:cNvPr>
          <p:cNvGraphicFramePr>
            <a:graphicFrameLocks noGrp="1"/>
          </p:cNvGraphicFramePr>
          <p:nvPr/>
        </p:nvGraphicFramePr>
        <p:xfrm>
          <a:off x="6856412" y="2382307"/>
          <a:ext cx="3902076" cy="2026920"/>
        </p:xfrm>
        <a:graphic>
          <a:graphicData uri="http://schemas.openxmlformats.org/drawingml/2006/table">
            <a:tbl>
              <a:tblPr firstRow="1" bandRow="1">
                <a:tableStyleId>{69CF1AB2-1976-4502-BF36-3FF5EA218861}</a:tableStyleId>
              </a:tblPr>
              <a:tblGrid>
                <a:gridCol w="975519">
                  <a:extLst>
                    <a:ext uri="{9D8B030D-6E8A-4147-A177-3AD203B41FA5}">
                      <a16:colId xmlns:a16="http://schemas.microsoft.com/office/drawing/2014/main" val="1829024772"/>
                    </a:ext>
                  </a:extLst>
                </a:gridCol>
                <a:gridCol w="975519">
                  <a:extLst>
                    <a:ext uri="{9D8B030D-6E8A-4147-A177-3AD203B41FA5}">
                      <a16:colId xmlns:a16="http://schemas.microsoft.com/office/drawing/2014/main" val="386856263"/>
                    </a:ext>
                  </a:extLst>
                </a:gridCol>
                <a:gridCol w="975519">
                  <a:extLst>
                    <a:ext uri="{9D8B030D-6E8A-4147-A177-3AD203B41FA5}">
                      <a16:colId xmlns:a16="http://schemas.microsoft.com/office/drawing/2014/main" val="834414789"/>
                    </a:ext>
                  </a:extLst>
                </a:gridCol>
                <a:gridCol w="975519">
                  <a:extLst>
                    <a:ext uri="{9D8B030D-6E8A-4147-A177-3AD203B41FA5}">
                      <a16:colId xmlns:a16="http://schemas.microsoft.com/office/drawing/2014/main" val="2592646726"/>
                    </a:ext>
                  </a:extLst>
                </a:gridCol>
              </a:tblGrid>
              <a:tr h="370840">
                <a:tc>
                  <a:txBody>
                    <a:bodyPr/>
                    <a:lstStyle/>
                    <a:p>
                      <a:r>
                        <a:rPr lang="en-US"/>
                        <a:t>Wave</a:t>
                      </a:r>
                    </a:p>
                  </a:txBody>
                  <a:tcPr/>
                </a:tc>
                <a:tc>
                  <a:txBody>
                    <a:bodyPr/>
                    <a:lstStyle/>
                    <a:p>
                      <a:r>
                        <a:rPr lang="en-US"/>
                        <a:t>Needs Support Score</a:t>
                      </a:r>
                    </a:p>
                  </a:txBody>
                  <a:tcPr/>
                </a:tc>
                <a:tc>
                  <a:txBody>
                    <a:bodyPr/>
                    <a:lstStyle/>
                    <a:p>
                      <a:r>
                        <a:rPr lang="en-US"/>
                        <a:t>Monitor Score</a:t>
                      </a:r>
                    </a:p>
                  </a:txBody>
                  <a:tcPr/>
                </a:tc>
                <a:tc>
                  <a:txBody>
                    <a:bodyPr/>
                    <a:lstStyle/>
                    <a:p>
                      <a:r>
                        <a:rPr lang="en-US"/>
                        <a:t>On Track Score</a:t>
                      </a:r>
                    </a:p>
                  </a:txBody>
                  <a:tcPr/>
                </a:tc>
                <a:extLst>
                  <a:ext uri="{0D108BD9-81ED-4DB2-BD59-A6C34878D82A}">
                    <a16:rowId xmlns:a16="http://schemas.microsoft.com/office/drawing/2014/main" val="1325767080"/>
                  </a:ext>
                </a:extLst>
              </a:tr>
              <a:tr h="370840">
                <a:tc>
                  <a:txBody>
                    <a:bodyPr/>
                    <a:lstStyle/>
                    <a:p>
                      <a:r>
                        <a:rPr lang="en-US"/>
                        <a:t>Wave 1</a:t>
                      </a:r>
                    </a:p>
                  </a:txBody>
                  <a:tcPr/>
                </a:tc>
                <a:tc>
                  <a:txBody>
                    <a:bodyPr/>
                    <a:lstStyle/>
                    <a:p>
                      <a:r>
                        <a:rPr lang="en-US"/>
                        <a:t>9</a:t>
                      </a:r>
                    </a:p>
                  </a:txBody>
                  <a:tcPr/>
                </a:tc>
                <a:tc>
                  <a:txBody>
                    <a:bodyPr/>
                    <a:lstStyle/>
                    <a:p>
                      <a:r>
                        <a:rPr lang="en-US"/>
                        <a:t>10</a:t>
                      </a:r>
                    </a:p>
                  </a:txBody>
                  <a:tcPr/>
                </a:tc>
                <a:tc>
                  <a:txBody>
                    <a:bodyPr/>
                    <a:lstStyle/>
                    <a:p>
                      <a:r>
                        <a:rPr lang="en-US"/>
                        <a:t>11</a:t>
                      </a:r>
                    </a:p>
                  </a:txBody>
                  <a:tcPr/>
                </a:tc>
                <a:extLst>
                  <a:ext uri="{0D108BD9-81ED-4DB2-BD59-A6C34878D82A}">
                    <a16:rowId xmlns:a16="http://schemas.microsoft.com/office/drawing/2014/main" val="1160731998"/>
                  </a:ext>
                </a:extLst>
              </a:tr>
              <a:tr h="370840">
                <a:tc>
                  <a:txBody>
                    <a:bodyPr/>
                    <a:lstStyle/>
                    <a:p>
                      <a:r>
                        <a:rPr lang="en-US"/>
                        <a:t>Wave 2</a:t>
                      </a:r>
                    </a:p>
                  </a:txBody>
                  <a:tcPr/>
                </a:tc>
                <a:tc>
                  <a:txBody>
                    <a:bodyPr/>
                    <a:lstStyle/>
                    <a:p>
                      <a:r>
                        <a:rPr lang="en-US"/>
                        <a:t>-</a:t>
                      </a:r>
                    </a:p>
                  </a:txBody>
                  <a:tcPr/>
                </a:tc>
                <a:tc>
                  <a:txBody>
                    <a:bodyPr/>
                    <a:lstStyle/>
                    <a:p>
                      <a:endParaRPr lang="en-US"/>
                    </a:p>
                  </a:txBody>
                  <a:tcPr/>
                </a:tc>
                <a:tc>
                  <a:txBody>
                    <a:bodyPr/>
                    <a:lstStyle/>
                    <a:p>
                      <a:r>
                        <a:rPr lang="en-US"/>
                        <a:t>-</a:t>
                      </a:r>
                    </a:p>
                  </a:txBody>
                  <a:tcPr/>
                </a:tc>
                <a:extLst>
                  <a:ext uri="{0D108BD9-81ED-4DB2-BD59-A6C34878D82A}">
                    <a16:rowId xmlns:a16="http://schemas.microsoft.com/office/drawing/2014/main" val="3550952321"/>
                  </a:ext>
                </a:extLst>
              </a:tr>
              <a:tr h="370840">
                <a:tc>
                  <a:txBody>
                    <a:bodyPr/>
                    <a:lstStyle/>
                    <a:p>
                      <a:r>
                        <a:rPr lang="en-US"/>
                        <a:t>Wave 3</a:t>
                      </a:r>
                    </a:p>
                  </a:txBody>
                  <a:tcPr/>
                </a:tc>
                <a:tc>
                  <a:txBody>
                    <a:bodyPr/>
                    <a:lstStyle/>
                    <a:p>
                      <a:r>
                        <a:rPr lang="en-US"/>
                        <a:t>12</a:t>
                      </a:r>
                    </a:p>
                  </a:txBody>
                  <a:tcPr/>
                </a:tc>
                <a:tc>
                  <a:txBody>
                    <a:bodyPr/>
                    <a:lstStyle/>
                    <a:p>
                      <a:r>
                        <a:rPr lang="en-US"/>
                        <a:t>13</a:t>
                      </a:r>
                    </a:p>
                  </a:txBody>
                  <a:tcPr/>
                </a:tc>
                <a:tc>
                  <a:txBody>
                    <a:bodyPr/>
                    <a:lstStyle/>
                    <a:p>
                      <a:r>
                        <a:rPr lang="en-US"/>
                        <a:t>14</a:t>
                      </a:r>
                    </a:p>
                  </a:txBody>
                  <a:tcPr/>
                </a:tc>
                <a:extLst>
                  <a:ext uri="{0D108BD9-81ED-4DB2-BD59-A6C34878D82A}">
                    <a16:rowId xmlns:a16="http://schemas.microsoft.com/office/drawing/2014/main" val="1898581570"/>
                  </a:ext>
                </a:extLst>
              </a:tr>
            </a:tbl>
          </a:graphicData>
        </a:graphic>
      </p:graphicFrame>
      <p:sp>
        <p:nvSpPr>
          <p:cNvPr id="6" name="TextBox 5">
            <a:extLst>
              <a:ext uri="{FF2B5EF4-FFF2-40B4-BE49-F238E27FC236}">
                <a16:creationId xmlns:a16="http://schemas.microsoft.com/office/drawing/2014/main" id="{0596B35B-DBC6-47F0-A31D-2729341D8889}"/>
              </a:ext>
            </a:extLst>
          </p:cNvPr>
          <p:cNvSpPr txBox="1"/>
          <p:nvPr/>
        </p:nvSpPr>
        <p:spPr>
          <a:xfrm>
            <a:off x="6924675" y="1828800"/>
            <a:ext cx="38909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Listening Comprehension Test</a:t>
            </a:r>
          </a:p>
        </p:txBody>
      </p:sp>
    </p:spTree>
    <p:extLst>
      <p:ext uri="{BB962C8B-B14F-4D97-AF65-F5344CB8AC3E}">
        <p14:creationId xmlns:p14="http://schemas.microsoft.com/office/powerpoint/2010/main" val="1441762473"/>
      </p:ext>
    </p:extLst>
  </p:cSld>
  <p:clrMapOvr>
    <a:masterClrMapping/>
  </p:clrMapOvr>
  <mc:AlternateContent xmlns:mc="http://schemas.openxmlformats.org/markup-compatibility/2006" xmlns:p14="http://schemas.microsoft.com/office/powerpoint/2010/main">
    <mc:Choice Requires="p14">
      <p:transition spd="slow" p14:dur="2000" advTm="37069"/>
    </mc:Choice>
    <mc:Fallback xmlns="">
      <p:transition spd="slow" advTm="37069"/>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CC1F-7F62-44FB-9487-4EDCEE2C9E17}"/>
              </a:ext>
            </a:extLst>
          </p:cNvPr>
          <p:cNvSpPr>
            <a:spLocks noGrp="1"/>
          </p:cNvSpPr>
          <p:nvPr>
            <p:ph type="title"/>
          </p:nvPr>
        </p:nvSpPr>
        <p:spPr/>
        <p:txBody>
          <a:bodyPr>
            <a:normAutofit fontScale="90000"/>
          </a:bodyPr>
          <a:lstStyle/>
          <a:p>
            <a:r>
              <a:rPr lang="en-US"/>
              <a:t>Moving Up a Band or Staying On Track</a:t>
            </a:r>
          </a:p>
        </p:txBody>
      </p:sp>
      <p:graphicFrame>
        <p:nvGraphicFramePr>
          <p:cNvPr id="4" name="Table 3">
            <a:extLst>
              <a:ext uri="{FF2B5EF4-FFF2-40B4-BE49-F238E27FC236}">
                <a16:creationId xmlns:a16="http://schemas.microsoft.com/office/drawing/2014/main" id="{07114867-0FDC-4093-9238-E249F144FC38}"/>
              </a:ext>
            </a:extLst>
          </p:cNvPr>
          <p:cNvGraphicFramePr>
            <a:graphicFrameLocks noGrp="1"/>
          </p:cNvGraphicFramePr>
          <p:nvPr>
            <p:extLst>
              <p:ext uri="{D42A27DB-BD31-4B8C-83A1-F6EECF244321}">
                <p14:modId xmlns:p14="http://schemas.microsoft.com/office/powerpoint/2010/main" val="2912087626"/>
              </p:ext>
            </p:extLst>
          </p:nvPr>
        </p:nvGraphicFramePr>
        <p:xfrm>
          <a:off x="540983" y="1171575"/>
          <a:ext cx="11123475" cy="3927963"/>
        </p:xfrm>
        <a:graphic>
          <a:graphicData uri="http://schemas.openxmlformats.org/drawingml/2006/table">
            <a:tbl>
              <a:tblPr firstRow="1" firstCol="1" bandRow="1">
                <a:tableStyleId>{5C22544A-7EE6-4342-B048-85BDC9FD1C3A}</a:tableStyleId>
              </a:tblPr>
              <a:tblGrid>
                <a:gridCol w="2224695">
                  <a:extLst>
                    <a:ext uri="{9D8B030D-6E8A-4147-A177-3AD203B41FA5}">
                      <a16:colId xmlns:a16="http://schemas.microsoft.com/office/drawing/2014/main" val="2406310650"/>
                    </a:ext>
                  </a:extLst>
                </a:gridCol>
                <a:gridCol w="2224695">
                  <a:extLst>
                    <a:ext uri="{9D8B030D-6E8A-4147-A177-3AD203B41FA5}">
                      <a16:colId xmlns:a16="http://schemas.microsoft.com/office/drawing/2014/main" val="3188544844"/>
                    </a:ext>
                  </a:extLst>
                </a:gridCol>
                <a:gridCol w="2224695">
                  <a:extLst>
                    <a:ext uri="{9D8B030D-6E8A-4147-A177-3AD203B41FA5}">
                      <a16:colId xmlns:a16="http://schemas.microsoft.com/office/drawing/2014/main" val="4056568059"/>
                    </a:ext>
                  </a:extLst>
                </a:gridCol>
                <a:gridCol w="2224695">
                  <a:extLst>
                    <a:ext uri="{9D8B030D-6E8A-4147-A177-3AD203B41FA5}">
                      <a16:colId xmlns:a16="http://schemas.microsoft.com/office/drawing/2014/main" val="2810874105"/>
                    </a:ext>
                  </a:extLst>
                </a:gridCol>
                <a:gridCol w="2224695">
                  <a:extLst>
                    <a:ext uri="{9D8B030D-6E8A-4147-A177-3AD203B41FA5}">
                      <a16:colId xmlns:a16="http://schemas.microsoft.com/office/drawing/2014/main" val="2200076593"/>
                    </a:ext>
                  </a:extLst>
                </a:gridCol>
              </a:tblGrid>
              <a:tr h="1485289">
                <a:tc>
                  <a:txBody>
                    <a:bodyPr/>
                    <a:lstStyle/>
                    <a:p>
                      <a:pPr marL="0" marR="0">
                        <a:lnSpc>
                          <a:spcPct val="107000"/>
                        </a:lnSpc>
                        <a:spcBef>
                          <a:spcPts val="0"/>
                        </a:spcBef>
                        <a:spcAft>
                          <a:spcPts val="800"/>
                        </a:spcAft>
                      </a:pPr>
                      <a:r>
                        <a:rPr lang="en-US" sz="2400">
                          <a:effectLst/>
                        </a:rPr>
                        <a:t>Student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1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Expected Growth Target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3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Student met expected growth target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593361"/>
                  </a:ext>
                </a:extLst>
              </a:tr>
              <a:tr h="490604">
                <a:tc>
                  <a:txBody>
                    <a:bodyPr/>
                    <a:lstStyle/>
                    <a:p>
                      <a:pPr marL="0" marR="0">
                        <a:lnSpc>
                          <a:spcPct val="107000"/>
                        </a:lnSpc>
                        <a:spcBef>
                          <a:spcPts val="0"/>
                        </a:spcBef>
                        <a:spcAft>
                          <a:spcPts val="800"/>
                        </a:spcAft>
                      </a:pPr>
                      <a:r>
                        <a:rPr lang="en-US" sz="2400">
                          <a:effectLst/>
                        </a:rPr>
                        <a:t>Student 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Needs Support</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53627"/>
                  </a:ext>
                </a:extLst>
              </a:tr>
              <a:tr h="490604">
                <a:tc>
                  <a:txBody>
                    <a:bodyPr/>
                    <a:lstStyle/>
                    <a:p>
                      <a:pPr marL="0" marR="0">
                        <a:lnSpc>
                          <a:spcPct val="107000"/>
                        </a:lnSpc>
                        <a:spcBef>
                          <a:spcPts val="0"/>
                        </a:spcBef>
                        <a:spcAft>
                          <a:spcPts val="800"/>
                        </a:spcAft>
                      </a:pPr>
                      <a:r>
                        <a:rPr lang="en-US" sz="2400">
                          <a:effectLst/>
                        </a:rPr>
                        <a:t>Student 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On Track</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96882"/>
                  </a:ext>
                </a:extLst>
              </a:tr>
              <a:tr h="490604">
                <a:tc>
                  <a:txBody>
                    <a:bodyPr/>
                    <a:lstStyle/>
                    <a:p>
                      <a:pPr marL="0" marR="0">
                        <a:lnSpc>
                          <a:spcPct val="107000"/>
                        </a:lnSpc>
                        <a:spcBef>
                          <a:spcPts val="0"/>
                        </a:spcBef>
                        <a:spcAft>
                          <a:spcPts val="800"/>
                        </a:spcAft>
                      </a:pPr>
                      <a:r>
                        <a:rPr lang="en-US" sz="2400">
                          <a:effectLst/>
                        </a:rPr>
                        <a:t>Student 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Needs Support</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139024"/>
                  </a:ext>
                </a:extLst>
              </a:tr>
              <a:tr h="573383">
                <a:tc>
                  <a:txBody>
                    <a:bodyPr/>
                    <a:lstStyle/>
                    <a:p>
                      <a:pPr marL="0" marR="0">
                        <a:lnSpc>
                          <a:spcPct val="107000"/>
                        </a:lnSpc>
                        <a:spcBef>
                          <a:spcPts val="0"/>
                        </a:spcBef>
                        <a:spcAft>
                          <a:spcPts val="800"/>
                        </a:spcAft>
                      </a:pPr>
                      <a:r>
                        <a:rPr lang="en-US" sz="2400">
                          <a:effectLst/>
                        </a:rPr>
                        <a:t>Student 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On Track</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On Track</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Monitor</a:t>
                      </a: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106"/>
                  </a:ext>
                </a:extLst>
              </a:tr>
              <a:tr h="397479">
                <a:tc>
                  <a:txBody>
                    <a:bodyPr/>
                    <a:lstStyle/>
                    <a:p>
                      <a:pPr marL="0" marR="0">
                        <a:lnSpc>
                          <a:spcPct val="107000"/>
                        </a:lnSpc>
                        <a:spcBef>
                          <a:spcPts val="0"/>
                        </a:spcBef>
                        <a:spcAft>
                          <a:spcPts val="800"/>
                        </a:spcAft>
                      </a:pPr>
                      <a:r>
                        <a:rPr lang="en-US" sz="2400">
                          <a:effectLst/>
                        </a:rPr>
                        <a:t>Student 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On Track</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On Track</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On Track</a:t>
                      </a: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45360"/>
                  </a:ext>
                </a:extLst>
              </a:tr>
            </a:tbl>
          </a:graphicData>
        </a:graphic>
      </p:graphicFrame>
    </p:spTree>
    <p:extLst>
      <p:ext uri="{BB962C8B-B14F-4D97-AF65-F5344CB8AC3E}">
        <p14:creationId xmlns:p14="http://schemas.microsoft.com/office/powerpoint/2010/main" val="79440157"/>
      </p:ext>
    </p:extLst>
  </p:cSld>
  <p:clrMapOvr>
    <a:masterClrMapping/>
  </p:clrMapOvr>
  <mc:AlternateContent xmlns:mc="http://schemas.openxmlformats.org/markup-compatibility/2006" xmlns:p14="http://schemas.microsoft.com/office/powerpoint/2010/main">
    <mc:Choice Requires="p14">
      <p:transition spd="slow" p14:dur="2000" advTm="59545"/>
    </mc:Choice>
    <mc:Fallback xmlns="">
      <p:transition spd="slow" advTm="5954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5989-E626-4F41-BDF4-3429C88F7A2E}"/>
              </a:ext>
            </a:extLst>
          </p:cNvPr>
          <p:cNvSpPr>
            <a:spLocks noGrp="1"/>
          </p:cNvSpPr>
          <p:nvPr>
            <p:ph type="title"/>
          </p:nvPr>
        </p:nvSpPr>
        <p:spPr>
          <a:xfrm>
            <a:off x="1376363" y="365125"/>
            <a:ext cx="10299357" cy="1325563"/>
          </a:xfrm>
        </p:spPr>
        <p:txBody>
          <a:bodyPr/>
          <a:lstStyle/>
          <a:p>
            <a:r>
              <a:rPr lang="en-US"/>
              <a:t>In Other Words…</a:t>
            </a:r>
          </a:p>
        </p:txBody>
      </p:sp>
      <p:sp>
        <p:nvSpPr>
          <p:cNvPr id="3" name="Text Placeholder 2">
            <a:extLst>
              <a:ext uri="{FF2B5EF4-FFF2-40B4-BE49-F238E27FC236}">
                <a16:creationId xmlns:a16="http://schemas.microsoft.com/office/drawing/2014/main" id="{D8DC3672-3611-4158-A685-95EEE7EBAE56}"/>
              </a:ext>
            </a:extLst>
          </p:cNvPr>
          <p:cNvSpPr>
            <a:spLocks noGrp="1"/>
          </p:cNvSpPr>
          <p:nvPr>
            <p:ph type="body" sz="quarter" idx="14"/>
          </p:nvPr>
        </p:nvSpPr>
        <p:spPr>
          <a:xfrm>
            <a:off x="1376363" y="1581150"/>
            <a:ext cx="10299700" cy="3843466"/>
          </a:xfrm>
        </p:spPr>
        <p:txBody>
          <a:bodyPr/>
          <a:lstStyle/>
          <a:p>
            <a:endParaRPr lang="en-US"/>
          </a:p>
          <a:p>
            <a:r>
              <a:rPr lang="en-US"/>
              <a:t>Moving from </a:t>
            </a:r>
          </a:p>
          <a:p>
            <a:pPr marL="0" indent="0">
              <a:buNone/>
            </a:pPr>
            <a:endParaRPr lang="en-US"/>
          </a:p>
          <a:p>
            <a:r>
              <a:rPr lang="en-US"/>
              <a:t>Moving from</a:t>
            </a:r>
          </a:p>
          <a:p>
            <a:endParaRPr lang="en-US"/>
          </a:p>
          <a:p>
            <a:r>
              <a:rPr lang="en-US"/>
              <a:t>Remaining </a:t>
            </a:r>
          </a:p>
        </p:txBody>
      </p:sp>
      <p:sp>
        <p:nvSpPr>
          <p:cNvPr id="4" name="Circle: Hollow 3" descr="red circle">
            <a:extLst>
              <a:ext uri="{FF2B5EF4-FFF2-40B4-BE49-F238E27FC236}">
                <a16:creationId xmlns:a16="http://schemas.microsoft.com/office/drawing/2014/main" id="{24E55B45-3A9A-4386-92DA-5B0E6B14D252}"/>
              </a:ext>
            </a:extLst>
          </p:cNvPr>
          <p:cNvSpPr/>
          <p:nvPr/>
        </p:nvSpPr>
        <p:spPr>
          <a:xfrm>
            <a:off x="3686175" y="1690688"/>
            <a:ext cx="914400" cy="9144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Circle: Hollow 4" descr="yellow circle">
            <a:extLst>
              <a:ext uri="{FF2B5EF4-FFF2-40B4-BE49-F238E27FC236}">
                <a16:creationId xmlns:a16="http://schemas.microsoft.com/office/drawing/2014/main" id="{0D286236-0A17-4B6A-97FD-007B7A8DD9AF}"/>
              </a:ext>
            </a:extLst>
          </p:cNvPr>
          <p:cNvSpPr/>
          <p:nvPr/>
        </p:nvSpPr>
        <p:spPr>
          <a:xfrm>
            <a:off x="3686175" y="2861017"/>
            <a:ext cx="914400" cy="9144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2262832-C04F-4F8E-A204-1141DC4FF5B7}"/>
              </a:ext>
            </a:extLst>
          </p:cNvPr>
          <p:cNvSpPr txBox="1"/>
          <p:nvPr/>
        </p:nvSpPr>
        <p:spPr>
          <a:xfrm>
            <a:off x="5281954" y="2147888"/>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to</a:t>
            </a:r>
          </a:p>
        </p:txBody>
      </p:sp>
      <p:sp>
        <p:nvSpPr>
          <p:cNvPr id="7" name="TextBox 6">
            <a:extLst>
              <a:ext uri="{FF2B5EF4-FFF2-40B4-BE49-F238E27FC236}">
                <a16:creationId xmlns:a16="http://schemas.microsoft.com/office/drawing/2014/main" id="{E3572378-4F74-4EE6-A7D4-DA02E0258D3E}"/>
              </a:ext>
            </a:extLst>
          </p:cNvPr>
          <p:cNvSpPr txBox="1"/>
          <p:nvPr/>
        </p:nvSpPr>
        <p:spPr>
          <a:xfrm>
            <a:off x="5281954" y="3133551"/>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to</a:t>
            </a:r>
          </a:p>
        </p:txBody>
      </p:sp>
      <p:sp>
        <p:nvSpPr>
          <p:cNvPr id="8" name="Circle: Hollow 7" descr="Yellow circle">
            <a:extLst>
              <a:ext uri="{FF2B5EF4-FFF2-40B4-BE49-F238E27FC236}">
                <a16:creationId xmlns:a16="http://schemas.microsoft.com/office/drawing/2014/main" id="{AE22E810-18F7-4669-A5F1-2A02FCED249C}"/>
              </a:ext>
            </a:extLst>
          </p:cNvPr>
          <p:cNvSpPr/>
          <p:nvPr/>
        </p:nvSpPr>
        <p:spPr>
          <a:xfrm>
            <a:off x="6677027" y="1690688"/>
            <a:ext cx="914400" cy="9144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Circle: Hollow 8" descr="green circle">
            <a:extLst>
              <a:ext uri="{FF2B5EF4-FFF2-40B4-BE49-F238E27FC236}">
                <a16:creationId xmlns:a16="http://schemas.microsoft.com/office/drawing/2014/main" id="{A5E8AD7D-04DA-47C1-BB94-B9B91D993B98}"/>
              </a:ext>
            </a:extLst>
          </p:cNvPr>
          <p:cNvSpPr/>
          <p:nvPr/>
        </p:nvSpPr>
        <p:spPr>
          <a:xfrm>
            <a:off x="6677027" y="2861017"/>
            <a:ext cx="914400" cy="914400"/>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Circle: Hollow 9" descr="green circle">
            <a:extLst>
              <a:ext uri="{FF2B5EF4-FFF2-40B4-BE49-F238E27FC236}">
                <a16:creationId xmlns:a16="http://schemas.microsoft.com/office/drawing/2014/main" id="{738251B7-DF40-461D-B614-7E7C909B4A4C}"/>
              </a:ext>
            </a:extLst>
          </p:cNvPr>
          <p:cNvSpPr/>
          <p:nvPr/>
        </p:nvSpPr>
        <p:spPr>
          <a:xfrm>
            <a:off x="3686175" y="3975504"/>
            <a:ext cx="914400" cy="914400"/>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EB7D0D2-DAED-4467-A172-F16234EB5E9A}"/>
              </a:ext>
            </a:extLst>
          </p:cNvPr>
          <p:cNvSpPr txBox="1"/>
          <p:nvPr/>
        </p:nvSpPr>
        <p:spPr>
          <a:xfrm>
            <a:off x="8667750" y="1771650"/>
            <a:ext cx="300797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All of these conditions could signal meeting expected growth </a:t>
            </a:r>
          </a:p>
        </p:txBody>
      </p:sp>
    </p:spTree>
    <p:extLst>
      <p:ext uri="{BB962C8B-B14F-4D97-AF65-F5344CB8AC3E}">
        <p14:creationId xmlns:p14="http://schemas.microsoft.com/office/powerpoint/2010/main" val="903022454"/>
      </p:ext>
    </p:extLst>
  </p:cSld>
  <p:clrMapOvr>
    <a:masterClrMapping/>
  </p:clrMapOvr>
  <mc:AlternateContent xmlns:mc="http://schemas.openxmlformats.org/markup-compatibility/2006" xmlns:p14="http://schemas.microsoft.com/office/powerpoint/2010/main">
    <mc:Choice Requires="p14">
      <p:transition spd="slow" p14:dur="2000" advTm="27502"/>
    </mc:Choice>
    <mc:Fallback xmlns="">
      <p:transition spd="slow" advTm="2750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D42F-4F40-45EF-BF24-B83BAE8523B0}"/>
              </a:ext>
            </a:extLst>
          </p:cNvPr>
          <p:cNvSpPr>
            <a:spLocks noGrp="1"/>
          </p:cNvSpPr>
          <p:nvPr>
            <p:ph type="title"/>
          </p:nvPr>
        </p:nvSpPr>
        <p:spPr>
          <a:xfrm>
            <a:off x="1205253" y="193675"/>
            <a:ext cx="10299357" cy="777875"/>
          </a:xfrm>
        </p:spPr>
        <p:txBody>
          <a:bodyPr/>
          <a:lstStyle/>
          <a:p>
            <a:r>
              <a:rPr lang="en-US"/>
              <a:t>Average District Growth</a:t>
            </a:r>
          </a:p>
        </p:txBody>
      </p:sp>
      <p:sp>
        <p:nvSpPr>
          <p:cNvPr id="3" name="Text Placeholder 2">
            <a:extLst>
              <a:ext uri="{FF2B5EF4-FFF2-40B4-BE49-F238E27FC236}">
                <a16:creationId xmlns:a16="http://schemas.microsoft.com/office/drawing/2014/main" id="{85621B48-37A9-4319-AB53-5C57C8C56113}"/>
              </a:ext>
            </a:extLst>
          </p:cNvPr>
          <p:cNvSpPr>
            <a:spLocks noGrp="1"/>
          </p:cNvSpPr>
          <p:nvPr>
            <p:ph type="body" sz="quarter" idx="14"/>
          </p:nvPr>
        </p:nvSpPr>
        <p:spPr>
          <a:xfrm>
            <a:off x="1205253" y="1219200"/>
            <a:ext cx="10299700" cy="3595816"/>
          </a:xfrm>
        </p:spPr>
        <p:txBody>
          <a:bodyPr/>
          <a:lstStyle/>
          <a:p>
            <a:r>
              <a:rPr lang="en-US"/>
              <a:t>Instead of using national cut points, districts calculates their own average growth on the series of subtests selected</a:t>
            </a:r>
          </a:p>
          <a:p>
            <a:r>
              <a:rPr lang="en-US"/>
              <a:t>Involves calculating average growth based on actual district data, on each subtest being used, from BOY to EOY</a:t>
            </a:r>
          </a:p>
          <a:p>
            <a:r>
              <a:rPr lang="en-US"/>
              <a:t>Applies the district average growth points, to students’ BOY scores to determine expected growth (after the fact)</a:t>
            </a:r>
          </a:p>
        </p:txBody>
      </p:sp>
    </p:spTree>
    <p:extLst>
      <p:ext uri="{BB962C8B-B14F-4D97-AF65-F5344CB8AC3E}">
        <p14:creationId xmlns:p14="http://schemas.microsoft.com/office/powerpoint/2010/main" val="2202555636"/>
      </p:ext>
    </p:extLst>
  </p:cSld>
  <p:clrMapOvr>
    <a:masterClrMapping/>
  </p:clrMapOvr>
  <mc:AlternateContent xmlns:mc="http://schemas.openxmlformats.org/markup-compatibility/2006" xmlns:p14="http://schemas.microsoft.com/office/powerpoint/2010/main">
    <mc:Choice Requires="p14">
      <p:transition spd="slow" p14:dur="2000" advTm="39019"/>
    </mc:Choice>
    <mc:Fallback xmlns="">
      <p:transition spd="slow" advTm="3901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912F-ECC5-4732-8B61-00B6F17BBE88}"/>
              </a:ext>
            </a:extLst>
          </p:cNvPr>
          <p:cNvSpPr>
            <a:spLocks noGrp="1"/>
          </p:cNvSpPr>
          <p:nvPr>
            <p:ph type="title"/>
          </p:nvPr>
        </p:nvSpPr>
        <p:spPr>
          <a:xfrm>
            <a:off x="1376703" y="365126"/>
            <a:ext cx="10299357" cy="768350"/>
          </a:xfrm>
        </p:spPr>
        <p:txBody>
          <a:bodyPr/>
          <a:lstStyle/>
          <a:p>
            <a:r>
              <a:rPr lang="en-US"/>
              <a:t>Overall Point District Growth from Wave 1 to Wave 3</a:t>
            </a:r>
          </a:p>
        </p:txBody>
      </p:sp>
      <p:sp>
        <p:nvSpPr>
          <p:cNvPr id="3" name="Text Placeholder 2">
            <a:extLst>
              <a:ext uri="{FF2B5EF4-FFF2-40B4-BE49-F238E27FC236}">
                <a16:creationId xmlns:a16="http://schemas.microsoft.com/office/drawing/2014/main" id="{DC33862F-0894-4FF5-B92D-92CDE51D148C}"/>
              </a:ext>
            </a:extLst>
          </p:cNvPr>
          <p:cNvSpPr>
            <a:spLocks noGrp="1"/>
          </p:cNvSpPr>
          <p:nvPr>
            <p:ph type="body" sz="quarter" idx="14"/>
          </p:nvPr>
        </p:nvSpPr>
        <p:spPr>
          <a:xfrm>
            <a:off x="1376703" y="1238250"/>
            <a:ext cx="10299700" cy="4248150"/>
          </a:xfrm>
        </p:spPr>
        <p:txBody>
          <a:bodyPr>
            <a:normAutofit lnSpcReduction="10000"/>
          </a:bodyPr>
          <a:lstStyle/>
          <a:p>
            <a:pPr marL="0" indent="0">
              <a:buNone/>
            </a:pPr>
            <a:r>
              <a:rPr lang="en-US"/>
              <a:t>Example</a:t>
            </a:r>
          </a:p>
          <a:p>
            <a:pPr marL="0" indent="0">
              <a:buNone/>
            </a:pPr>
            <a:r>
              <a:rPr lang="en-US"/>
              <a:t>Literacy Screener subtests+ Language subtests average district scores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		Average district growth from Wave 1 to Wave 3: </a:t>
            </a:r>
            <a:r>
              <a:rPr lang="en-US">
                <a:highlight>
                  <a:srgbClr val="FFFF00"/>
                </a:highlight>
              </a:rPr>
              <a:t>8-point gain</a:t>
            </a:r>
          </a:p>
        </p:txBody>
      </p:sp>
      <p:graphicFrame>
        <p:nvGraphicFramePr>
          <p:cNvPr id="4" name="Table 3">
            <a:extLst>
              <a:ext uri="{FF2B5EF4-FFF2-40B4-BE49-F238E27FC236}">
                <a16:creationId xmlns:a16="http://schemas.microsoft.com/office/drawing/2014/main" id="{35577889-FFB0-49EE-94AA-CD0CA67FBF31}"/>
              </a:ext>
            </a:extLst>
          </p:cNvPr>
          <p:cNvGraphicFramePr>
            <a:graphicFrameLocks noGrp="1"/>
          </p:cNvGraphicFramePr>
          <p:nvPr/>
        </p:nvGraphicFramePr>
        <p:xfrm>
          <a:off x="1554480" y="2279491"/>
          <a:ext cx="3627120" cy="1572768"/>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3791003879"/>
                    </a:ext>
                  </a:extLst>
                </a:gridCol>
                <a:gridCol w="1813560">
                  <a:extLst>
                    <a:ext uri="{9D8B030D-6E8A-4147-A177-3AD203B41FA5}">
                      <a16:colId xmlns:a16="http://schemas.microsoft.com/office/drawing/2014/main" val="3445286806"/>
                    </a:ext>
                  </a:extLst>
                </a:gridCol>
              </a:tblGrid>
              <a:tr h="0">
                <a:tc>
                  <a:txBody>
                    <a:bodyPr/>
                    <a:lstStyle/>
                    <a:p>
                      <a:pPr marL="0" marR="0">
                        <a:lnSpc>
                          <a:spcPct val="107000"/>
                        </a:lnSpc>
                        <a:spcBef>
                          <a:spcPts val="0"/>
                        </a:spcBef>
                        <a:spcAft>
                          <a:spcPts val="800"/>
                        </a:spcAft>
                      </a:pPr>
                      <a:r>
                        <a:rPr lang="en-US" sz="2000">
                          <a:effectLst/>
                        </a:rPr>
                        <a:t>Wave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rPr>
                        <a:t>District Average Score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784517"/>
                  </a:ext>
                </a:extLst>
              </a:tr>
              <a:tr h="0">
                <a:tc>
                  <a:txBody>
                    <a:bodyPr/>
                    <a:lstStyle/>
                    <a:p>
                      <a:pPr marL="0" marR="0">
                        <a:lnSpc>
                          <a:spcPct val="107000"/>
                        </a:lnSpc>
                        <a:spcBef>
                          <a:spcPts val="0"/>
                        </a:spcBef>
                        <a:spcAft>
                          <a:spcPts val="8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extLst>
                  <a:ext uri="{0D108BD9-81ED-4DB2-BD59-A6C34878D82A}">
                    <a16:rowId xmlns:a16="http://schemas.microsoft.com/office/drawing/2014/main" val="2569033713"/>
                  </a:ext>
                </a:extLst>
              </a:tr>
              <a:tr h="0">
                <a:tc>
                  <a:txBody>
                    <a:bodyPr/>
                    <a:lstStyle/>
                    <a:p>
                      <a:pPr marL="0" marR="0">
                        <a:lnSpc>
                          <a:spcPct val="107000"/>
                        </a:lnSpc>
                        <a:spcBef>
                          <a:spcPts val="0"/>
                        </a:spcBef>
                        <a:spcAft>
                          <a:spcPts val="8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tc>
                <a:extLst>
                  <a:ext uri="{0D108BD9-81ED-4DB2-BD59-A6C34878D82A}">
                    <a16:rowId xmlns:a16="http://schemas.microsoft.com/office/drawing/2014/main" val="2813338506"/>
                  </a:ext>
                </a:extLst>
              </a:tr>
              <a:tr h="0">
                <a:tc>
                  <a:txBody>
                    <a:bodyPr/>
                    <a:lstStyle/>
                    <a:p>
                      <a:pPr marL="0" marR="0">
                        <a:lnSpc>
                          <a:spcPct val="107000"/>
                        </a:lnSpc>
                        <a:spcBef>
                          <a:spcPts val="0"/>
                        </a:spcBef>
                        <a:spcAft>
                          <a:spcPts val="8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tc>
                <a:extLst>
                  <a:ext uri="{0D108BD9-81ED-4DB2-BD59-A6C34878D82A}">
                    <a16:rowId xmlns:a16="http://schemas.microsoft.com/office/drawing/2014/main" val="1409224630"/>
                  </a:ext>
                </a:extLst>
              </a:tr>
            </a:tbl>
          </a:graphicData>
        </a:graphic>
      </p:graphicFrame>
      <p:sp>
        <p:nvSpPr>
          <p:cNvPr id="5" name="Arrow: Right 4">
            <a:extLst>
              <a:ext uri="{FF2B5EF4-FFF2-40B4-BE49-F238E27FC236}">
                <a16:creationId xmlns:a16="http://schemas.microsoft.com/office/drawing/2014/main" id="{64EE2ED7-B437-41E4-B8EC-B7E315350E6A}"/>
              </a:ext>
              <a:ext uri="{C183D7F6-B498-43B3-948B-1728B52AA6E4}">
                <adec:decorative xmlns:adec="http://schemas.microsoft.com/office/drawing/2017/decorative" val="1"/>
              </a:ext>
            </a:extLst>
          </p:cNvPr>
          <p:cNvSpPr/>
          <p:nvPr/>
        </p:nvSpPr>
        <p:spPr>
          <a:xfrm>
            <a:off x="1819275" y="48482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555973"/>
      </p:ext>
    </p:extLst>
  </p:cSld>
  <p:clrMapOvr>
    <a:masterClrMapping/>
  </p:clrMapOvr>
  <mc:AlternateContent xmlns:mc="http://schemas.openxmlformats.org/markup-compatibility/2006" xmlns:p14="http://schemas.microsoft.com/office/powerpoint/2010/main">
    <mc:Choice Requires="p14">
      <p:transition spd="slow" p14:dur="2000" advTm="30358"/>
    </mc:Choice>
    <mc:Fallback xmlns="">
      <p:transition spd="slow" advTm="30358"/>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CC1F-7F62-44FB-9487-4EDCEE2C9E17}"/>
              </a:ext>
            </a:extLst>
          </p:cNvPr>
          <p:cNvSpPr>
            <a:spLocks noGrp="1"/>
          </p:cNvSpPr>
          <p:nvPr>
            <p:ph type="title"/>
          </p:nvPr>
        </p:nvSpPr>
        <p:spPr/>
        <p:txBody>
          <a:bodyPr>
            <a:normAutofit fontScale="90000"/>
          </a:bodyPr>
          <a:lstStyle/>
          <a:p>
            <a:r>
              <a:rPr lang="en-US" dirty="0"/>
              <a:t>Average District Growth on 4 combined subtests </a:t>
            </a:r>
            <a:br>
              <a:rPr lang="en-US" dirty="0"/>
            </a:br>
            <a:r>
              <a:rPr lang="en-US" dirty="0"/>
              <a:t>(8-point gain)</a:t>
            </a:r>
          </a:p>
        </p:txBody>
      </p:sp>
      <p:graphicFrame>
        <p:nvGraphicFramePr>
          <p:cNvPr id="4" name="Table 3">
            <a:extLst>
              <a:ext uri="{FF2B5EF4-FFF2-40B4-BE49-F238E27FC236}">
                <a16:creationId xmlns:a16="http://schemas.microsoft.com/office/drawing/2014/main" id="{07114867-0FDC-4093-9238-E249F144FC38}"/>
              </a:ext>
            </a:extLst>
          </p:cNvPr>
          <p:cNvGraphicFramePr>
            <a:graphicFrameLocks noGrp="1"/>
          </p:cNvGraphicFramePr>
          <p:nvPr>
            <p:extLst>
              <p:ext uri="{D42A27DB-BD31-4B8C-83A1-F6EECF244321}">
                <p14:modId xmlns:p14="http://schemas.microsoft.com/office/powerpoint/2010/main" val="1937532316"/>
              </p:ext>
            </p:extLst>
          </p:nvPr>
        </p:nvGraphicFramePr>
        <p:xfrm>
          <a:off x="540984" y="1524000"/>
          <a:ext cx="11252430" cy="3524517"/>
        </p:xfrm>
        <a:graphic>
          <a:graphicData uri="http://schemas.openxmlformats.org/drawingml/2006/table">
            <a:tbl>
              <a:tblPr firstRow="1" firstCol="1" bandRow="1">
                <a:tableStyleId>{5C22544A-7EE6-4342-B048-85BDC9FD1C3A}</a:tableStyleId>
              </a:tblPr>
              <a:tblGrid>
                <a:gridCol w="2250486">
                  <a:extLst>
                    <a:ext uri="{9D8B030D-6E8A-4147-A177-3AD203B41FA5}">
                      <a16:colId xmlns:a16="http://schemas.microsoft.com/office/drawing/2014/main" val="2406310650"/>
                    </a:ext>
                  </a:extLst>
                </a:gridCol>
                <a:gridCol w="2250486">
                  <a:extLst>
                    <a:ext uri="{9D8B030D-6E8A-4147-A177-3AD203B41FA5}">
                      <a16:colId xmlns:a16="http://schemas.microsoft.com/office/drawing/2014/main" val="3188544844"/>
                    </a:ext>
                  </a:extLst>
                </a:gridCol>
                <a:gridCol w="2250486">
                  <a:extLst>
                    <a:ext uri="{9D8B030D-6E8A-4147-A177-3AD203B41FA5}">
                      <a16:colId xmlns:a16="http://schemas.microsoft.com/office/drawing/2014/main" val="4056568059"/>
                    </a:ext>
                  </a:extLst>
                </a:gridCol>
                <a:gridCol w="2250486">
                  <a:extLst>
                    <a:ext uri="{9D8B030D-6E8A-4147-A177-3AD203B41FA5}">
                      <a16:colId xmlns:a16="http://schemas.microsoft.com/office/drawing/2014/main" val="2810874105"/>
                    </a:ext>
                  </a:extLst>
                </a:gridCol>
                <a:gridCol w="2250486">
                  <a:extLst>
                    <a:ext uri="{9D8B030D-6E8A-4147-A177-3AD203B41FA5}">
                      <a16:colId xmlns:a16="http://schemas.microsoft.com/office/drawing/2014/main" val="2200076593"/>
                    </a:ext>
                  </a:extLst>
                </a:gridCol>
              </a:tblGrid>
              <a:tr h="1325429">
                <a:tc>
                  <a:txBody>
                    <a:bodyPr/>
                    <a:lstStyle/>
                    <a:p>
                      <a:pPr marL="0" marR="0">
                        <a:lnSpc>
                          <a:spcPct val="107000"/>
                        </a:lnSpc>
                        <a:spcBef>
                          <a:spcPts val="0"/>
                        </a:spcBef>
                        <a:spcAft>
                          <a:spcPts val="800"/>
                        </a:spcAft>
                      </a:pPr>
                      <a:r>
                        <a:rPr lang="en-US" sz="2400">
                          <a:effectLst/>
                        </a:rPr>
                        <a:t>Student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1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Expected Growth Target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Wave 3 Band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rPr>
                        <a:t>Student met expected growth target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593361"/>
                  </a:ext>
                </a:extLst>
              </a:tr>
              <a:tr h="437801">
                <a:tc>
                  <a:txBody>
                    <a:bodyPr/>
                    <a:lstStyle/>
                    <a:p>
                      <a:pPr marL="0" marR="0">
                        <a:lnSpc>
                          <a:spcPct val="107000"/>
                        </a:lnSpc>
                        <a:spcBef>
                          <a:spcPts val="0"/>
                        </a:spcBef>
                        <a:spcAft>
                          <a:spcPts val="800"/>
                        </a:spcAft>
                      </a:pPr>
                      <a:r>
                        <a:rPr lang="en-US" sz="2400">
                          <a:effectLst/>
                        </a:rPr>
                        <a:t>Student 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053627"/>
                  </a:ext>
                </a:extLst>
              </a:tr>
              <a:tr h="437801">
                <a:tc>
                  <a:txBody>
                    <a:bodyPr/>
                    <a:lstStyle/>
                    <a:p>
                      <a:pPr marL="0" marR="0">
                        <a:lnSpc>
                          <a:spcPct val="107000"/>
                        </a:lnSpc>
                        <a:spcBef>
                          <a:spcPts val="0"/>
                        </a:spcBef>
                        <a:spcAft>
                          <a:spcPts val="800"/>
                        </a:spcAft>
                      </a:pPr>
                      <a:r>
                        <a:rPr lang="en-US" sz="2400">
                          <a:effectLst/>
                        </a:rPr>
                        <a:t>Student B</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96882"/>
                  </a:ext>
                </a:extLst>
              </a:tr>
              <a:tr h="437801">
                <a:tc>
                  <a:txBody>
                    <a:bodyPr/>
                    <a:lstStyle/>
                    <a:p>
                      <a:pPr marL="0" marR="0">
                        <a:lnSpc>
                          <a:spcPct val="107000"/>
                        </a:lnSpc>
                        <a:spcBef>
                          <a:spcPts val="0"/>
                        </a:spcBef>
                        <a:spcAft>
                          <a:spcPts val="800"/>
                        </a:spcAft>
                      </a:pPr>
                      <a:r>
                        <a:rPr lang="en-US" sz="2400">
                          <a:effectLst/>
                        </a:rPr>
                        <a:t>Student 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800"/>
                        </a:spcAft>
                      </a:pPr>
                      <a:r>
                        <a:rPr lang="en-US" sz="2400" b="1">
                          <a:solidFill>
                            <a:schemeClr val="tx1"/>
                          </a:solidFill>
                          <a:effectLst/>
                        </a:rPr>
                        <a:t>Yes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139024"/>
                  </a:ext>
                </a:extLst>
              </a:tr>
              <a:tr h="511670">
                <a:tc>
                  <a:txBody>
                    <a:bodyPr/>
                    <a:lstStyle/>
                    <a:p>
                      <a:pPr marL="0" marR="0">
                        <a:lnSpc>
                          <a:spcPct val="107000"/>
                        </a:lnSpc>
                        <a:spcBef>
                          <a:spcPts val="0"/>
                        </a:spcBef>
                        <a:spcAft>
                          <a:spcPts val="800"/>
                        </a:spcAft>
                      </a:pPr>
                      <a:r>
                        <a:rPr lang="en-US" sz="2400">
                          <a:effectLst/>
                        </a:rPr>
                        <a:t>Student 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tc>
                <a:tc>
                  <a: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tc>
                <a:tc>
                  <a:txBody>
                    <a:bodyPr/>
                    <a:lstStyle/>
                    <a:p>
                      <a:pPr marL="0" marR="0">
                        <a:lnSpc>
                          <a:spcPct val="107000"/>
                        </a:lnSpc>
                        <a:spcBef>
                          <a:spcPts val="0"/>
                        </a:spcBef>
                        <a:spcAft>
                          <a:spcPts val="800"/>
                        </a:spcAft>
                      </a:pPr>
                      <a:r>
                        <a:rPr lang="en-US" sz="2400" b="1">
                          <a:solidFill>
                            <a:srgbClr val="FF0000"/>
                          </a:solidFill>
                          <a:effectLst/>
                        </a:rPr>
                        <a:t>No</a:t>
                      </a:r>
                      <a:endParaRPr lang="en-US" sz="2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106"/>
                  </a:ext>
                </a:extLst>
              </a:tr>
              <a:tr h="354698">
                <a:tc>
                  <a:txBody>
                    <a:bodyPr/>
                    <a:lstStyle/>
                    <a:p>
                      <a:pPr marL="0" marR="0">
                        <a:lnSpc>
                          <a:spcPct val="107000"/>
                        </a:lnSpc>
                        <a:spcBef>
                          <a:spcPts val="0"/>
                        </a:spcBef>
                        <a:spcAft>
                          <a:spcPts val="800"/>
                        </a:spcAft>
                      </a:pPr>
                      <a:r>
                        <a:rPr lang="en-US" sz="2400">
                          <a:effectLst/>
                        </a:rPr>
                        <a:t>Student 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tc>
                <a:tc>
                  <a:txBody>
                    <a:bodyPr/>
                    <a:lstStyle/>
                    <a:p>
                      <a:pPr marL="0" marR="0">
                        <a:lnSpc>
                          <a:spcPct val="107000"/>
                        </a:lnSpc>
                        <a:spcBef>
                          <a:spcPts val="0"/>
                        </a:spcBef>
                        <a:spcAft>
                          <a:spcPts val="800"/>
                        </a:spcAft>
                      </a:pPr>
                      <a:r>
                        <a:rPr lang="en-US" sz="2400" b="1" dirty="0">
                          <a:solidFill>
                            <a:schemeClr val="tx1"/>
                          </a:solidFill>
                          <a:effectLst/>
                        </a:rPr>
                        <a:t>Yes</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45360"/>
                  </a:ext>
                </a:extLst>
              </a:tr>
            </a:tbl>
          </a:graphicData>
        </a:graphic>
      </p:graphicFrame>
    </p:spTree>
    <p:extLst>
      <p:ext uri="{BB962C8B-B14F-4D97-AF65-F5344CB8AC3E}">
        <p14:creationId xmlns:p14="http://schemas.microsoft.com/office/powerpoint/2010/main" val="2166908478"/>
      </p:ext>
    </p:extLst>
  </p:cSld>
  <p:clrMapOvr>
    <a:masterClrMapping/>
  </p:clrMapOvr>
  <mc:AlternateContent xmlns:mc="http://schemas.openxmlformats.org/markup-compatibility/2006" xmlns:p14="http://schemas.microsoft.com/office/powerpoint/2010/main">
    <mc:Choice Requires="p14">
      <p:transition spd="slow" p14:dur="2000" advTm="35887"/>
    </mc:Choice>
    <mc:Fallback xmlns="">
      <p:transition spd="slow" advTm="3588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9EFB-9FE8-4E02-A7E2-DB5D6827498D}"/>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a:t>Thank you visit us at TIATexas.org or email us at TIA@tea.Texas.gov</a:t>
            </a:r>
          </a:p>
        </p:txBody>
      </p:sp>
    </p:spTree>
    <p:extLst>
      <p:ext uri="{BB962C8B-B14F-4D97-AF65-F5344CB8AC3E}">
        <p14:creationId xmlns:p14="http://schemas.microsoft.com/office/powerpoint/2010/main" val="180713117"/>
      </p:ext>
    </p:extLst>
  </p:cSld>
  <p:clrMapOvr>
    <a:masterClrMapping/>
  </p:clrMapOvr>
  <mc:AlternateContent xmlns:mc="http://schemas.openxmlformats.org/markup-compatibility/2006" xmlns:p14="http://schemas.microsoft.com/office/powerpoint/2010/main">
    <mc:Choice Requires="p14">
      <p:transition spd="slow" p14:dur="2000" advTm="34491"/>
    </mc:Choice>
    <mc:Fallback xmlns="">
      <p:transition spd="slow" advTm="344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8603-B1DC-4674-8B5A-96C5165597F7}"/>
              </a:ext>
            </a:extLst>
          </p:cNvPr>
          <p:cNvSpPr>
            <a:spLocks noGrp="1"/>
          </p:cNvSpPr>
          <p:nvPr>
            <p:ph type="title"/>
          </p:nvPr>
        </p:nvSpPr>
        <p:spPr/>
        <p:txBody>
          <a:bodyPr/>
          <a:lstStyle/>
          <a:p>
            <a:r>
              <a:rPr lang="en-US"/>
              <a:t>Measuring Student Growth in Early Childhood</a:t>
            </a:r>
          </a:p>
        </p:txBody>
      </p:sp>
      <p:sp>
        <p:nvSpPr>
          <p:cNvPr id="3" name="Text Placeholder 2">
            <a:extLst>
              <a:ext uri="{FF2B5EF4-FFF2-40B4-BE49-F238E27FC236}">
                <a16:creationId xmlns:a16="http://schemas.microsoft.com/office/drawing/2014/main" id="{8B183670-965B-4414-ACF9-F6C04286AD4B}"/>
              </a:ext>
            </a:extLst>
          </p:cNvPr>
          <p:cNvSpPr>
            <a:spLocks noGrp="1"/>
          </p:cNvSpPr>
          <p:nvPr>
            <p:ph type="body" sz="quarter" idx="13"/>
          </p:nvPr>
        </p:nvSpPr>
        <p:spPr/>
        <p:txBody>
          <a:bodyPr>
            <a:normAutofit lnSpcReduction="10000"/>
          </a:bodyPr>
          <a:lstStyle/>
          <a:p>
            <a:r>
              <a:rPr lang="en-US"/>
              <a:t>Required Reporting</a:t>
            </a:r>
          </a:p>
        </p:txBody>
      </p:sp>
      <p:sp>
        <p:nvSpPr>
          <p:cNvPr id="4" name="Content Placeholder 3">
            <a:extLst>
              <a:ext uri="{FF2B5EF4-FFF2-40B4-BE49-F238E27FC236}">
                <a16:creationId xmlns:a16="http://schemas.microsoft.com/office/drawing/2014/main" id="{8AAEA182-B9FE-41E1-B444-E86D9BA36668}"/>
              </a:ext>
            </a:extLst>
          </p:cNvPr>
          <p:cNvSpPr>
            <a:spLocks noGrp="1"/>
          </p:cNvSpPr>
          <p:nvPr>
            <p:ph sz="quarter" idx="15"/>
          </p:nvPr>
        </p:nvSpPr>
        <p:spPr/>
        <p:txBody>
          <a:bodyPr/>
          <a:lstStyle/>
          <a:p>
            <a:r>
              <a:rPr lang="en-US"/>
              <a:t>Must administer assessment in the 5 required domains for pre-kindergarten</a:t>
            </a:r>
          </a:p>
          <a:p>
            <a:r>
              <a:rPr lang="en-US"/>
              <a:t>Must administer literacy screener for kindergarten (has to be TX-KEA or </a:t>
            </a:r>
            <a:r>
              <a:rPr lang="en-US" err="1"/>
              <a:t>mClass</a:t>
            </a:r>
            <a:r>
              <a:rPr lang="en-US"/>
              <a:t>)</a:t>
            </a:r>
          </a:p>
        </p:txBody>
      </p:sp>
      <p:sp>
        <p:nvSpPr>
          <p:cNvPr id="5" name="Text Placeholder 4">
            <a:extLst>
              <a:ext uri="{FF2B5EF4-FFF2-40B4-BE49-F238E27FC236}">
                <a16:creationId xmlns:a16="http://schemas.microsoft.com/office/drawing/2014/main" id="{7F3E3561-2D2C-4DCE-B4D4-F47EC9E39EAC}"/>
              </a:ext>
            </a:extLst>
          </p:cNvPr>
          <p:cNvSpPr>
            <a:spLocks noGrp="1"/>
          </p:cNvSpPr>
          <p:nvPr>
            <p:ph type="body" sz="quarter" idx="14"/>
          </p:nvPr>
        </p:nvSpPr>
        <p:spPr/>
        <p:txBody>
          <a:bodyPr>
            <a:normAutofit lnSpcReduction="10000"/>
          </a:bodyPr>
          <a:lstStyle/>
          <a:p>
            <a:r>
              <a:rPr lang="en-US"/>
              <a:t>Growth Measure for TIA</a:t>
            </a:r>
          </a:p>
        </p:txBody>
      </p:sp>
      <p:sp>
        <p:nvSpPr>
          <p:cNvPr id="6" name="Content Placeholder 5">
            <a:extLst>
              <a:ext uri="{FF2B5EF4-FFF2-40B4-BE49-F238E27FC236}">
                <a16:creationId xmlns:a16="http://schemas.microsoft.com/office/drawing/2014/main" id="{688CBA79-61F9-4EE3-B68D-F05B8B6A596B}"/>
              </a:ext>
            </a:extLst>
          </p:cNvPr>
          <p:cNvSpPr>
            <a:spLocks noGrp="1"/>
          </p:cNvSpPr>
          <p:nvPr>
            <p:ph sz="half" idx="2"/>
          </p:nvPr>
        </p:nvSpPr>
        <p:spPr/>
        <p:txBody>
          <a:bodyPr/>
          <a:lstStyle/>
          <a:p>
            <a:r>
              <a:rPr lang="en-US"/>
              <a:t>Could be a combination of a variety of subtests </a:t>
            </a:r>
          </a:p>
          <a:p>
            <a:r>
              <a:rPr lang="en-US"/>
              <a:t>Could be a different growth measure like SLOs or portfolios</a:t>
            </a:r>
          </a:p>
          <a:p>
            <a:r>
              <a:rPr lang="en-US"/>
              <a:t>Could use the assessment in the 5 required domains for pre-K and the literacy screener for kindergarten</a:t>
            </a:r>
          </a:p>
          <a:p>
            <a:r>
              <a:rPr lang="en-US"/>
              <a:t>Could combine multiple measures</a:t>
            </a:r>
          </a:p>
        </p:txBody>
      </p:sp>
    </p:spTree>
    <p:extLst>
      <p:ext uri="{BB962C8B-B14F-4D97-AF65-F5344CB8AC3E}">
        <p14:creationId xmlns:p14="http://schemas.microsoft.com/office/powerpoint/2010/main" val="742292670"/>
      </p:ext>
    </p:extLst>
  </p:cSld>
  <p:clrMapOvr>
    <a:masterClrMapping/>
  </p:clrMapOvr>
  <mc:AlternateContent xmlns:mc="http://schemas.openxmlformats.org/markup-compatibility/2006" xmlns:p14="http://schemas.microsoft.com/office/powerpoint/2010/main">
    <mc:Choice Requires="p14">
      <p:transition spd="slow" p14:dur="2000" advTm="53090"/>
    </mc:Choice>
    <mc:Fallback xmlns="">
      <p:transition spd="slow" advTm="530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16E3-B25F-40B5-93D4-6F8B570F66BA}"/>
              </a:ext>
            </a:extLst>
          </p:cNvPr>
          <p:cNvSpPr>
            <a:spLocks noGrp="1"/>
          </p:cNvSpPr>
          <p:nvPr>
            <p:ph type="ctrTitle"/>
          </p:nvPr>
        </p:nvSpPr>
        <p:spPr>
          <a:xfrm>
            <a:off x="2047874" y="1951038"/>
            <a:ext cx="9439276" cy="2387600"/>
          </a:xfrm>
        </p:spPr>
        <p:txBody>
          <a:bodyPr/>
          <a:lstStyle/>
          <a:p>
            <a:r>
              <a:rPr lang="en-US"/>
              <a:t>Using Circle for ECDS and TIA</a:t>
            </a:r>
          </a:p>
        </p:txBody>
      </p:sp>
    </p:spTree>
    <p:extLst>
      <p:ext uri="{BB962C8B-B14F-4D97-AF65-F5344CB8AC3E}">
        <p14:creationId xmlns:p14="http://schemas.microsoft.com/office/powerpoint/2010/main" val="1190055102"/>
      </p:ext>
    </p:extLst>
  </p:cSld>
  <p:clrMapOvr>
    <a:masterClrMapping/>
  </p:clrMapOvr>
  <mc:AlternateContent xmlns:mc="http://schemas.openxmlformats.org/markup-compatibility/2006" xmlns:p14="http://schemas.microsoft.com/office/powerpoint/2010/main">
    <mc:Choice Requires="p14">
      <p:transition spd="slow" p14:dur="2000" advTm="8188"/>
    </mc:Choice>
    <mc:Fallback xmlns="">
      <p:transition spd="slow" advTm="81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56C9-BE4E-4409-9266-CD105DC80D1F}"/>
              </a:ext>
            </a:extLst>
          </p:cNvPr>
          <p:cNvSpPr>
            <a:spLocks noGrp="1"/>
          </p:cNvSpPr>
          <p:nvPr>
            <p:ph type="title"/>
          </p:nvPr>
        </p:nvSpPr>
        <p:spPr/>
        <p:txBody>
          <a:bodyPr/>
          <a:lstStyle/>
          <a:p>
            <a:r>
              <a:rPr lang="en-US"/>
              <a:t>Required Early Childhood Reporting vs. use for TIA</a:t>
            </a:r>
          </a:p>
        </p:txBody>
      </p:sp>
      <p:sp>
        <p:nvSpPr>
          <p:cNvPr id="3" name="Text Placeholder 2">
            <a:extLst>
              <a:ext uri="{FF2B5EF4-FFF2-40B4-BE49-F238E27FC236}">
                <a16:creationId xmlns:a16="http://schemas.microsoft.com/office/drawing/2014/main" id="{4149DF01-826C-4E58-9CAB-83BEF2289033}"/>
              </a:ext>
            </a:extLst>
          </p:cNvPr>
          <p:cNvSpPr>
            <a:spLocks noGrp="1"/>
          </p:cNvSpPr>
          <p:nvPr>
            <p:ph type="body" sz="quarter" idx="13"/>
          </p:nvPr>
        </p:nvSpPr>
        <p:spPr/>
        <p:txBody>
          <a:bodyPr>
            <a:normAutofit lnSpcReduction="10000"/>
          </a:bodyPr>
          <a:lstStyle/>
          <a:p>
            <a:r>
              <a:rPr lang="en-US"/>
              <a:t>Required Early Childhood Reporting</a:t>
            </a:r>
          </a:p>
        </p:txBody>
      </p:sp>
      <p:sp>
        <p:nvSpPr>
          <p:cNvPr id="4" name="Content Placeholder 3">
            <a:extLst>
              <a:ext uri="{FF2B5EF4-FFF2-40B4-BE49-F238E27FC236}">
                <a16:creationId xmlns:a16="http://schemas.microsoft.com/office/drawing/2014/main" id="{7FEEE81F-1A1B-466D-8687-F03864C3DF21}"/>
              </a:ext>
            </a:extLst>
          </p:cNvPr>
          <p:cNvSpPr>
            <a:spLocks noGrp="1"/>
          </p:cNvSpPr>
          <p:nvPr>
            <p:ph sz="quarter" idx="15"/>
          </p:nvPr>
        </p:nvSpPr>
        <p:spPr/>
        <p:txBody>
          <a:bodyPr/>
          <a:lstStyle/>
          <a:p>
            <a:r>
              <a:rPr lang="en-US"/>
              <a:t>Early Childhood Data System (ECDS)</a:t>
            </a:r>
          </a:p>
          <a:p>
            <a:r>
              <a:rPr lang="en-US"/>
              <a:t>Required to test in Five Domains</a:t>
            </a:r>
          </a:p>
          <a:p>
            <a:r>
              <a:rPr lang="en-US"/>
              <a:t>Specific tests within each Domain are required</a:t>
            </a:r>
          </a:p>
          <a:p>
            <a:r>
              <a:rPr lang="en-US"/>
              <a:t>Some of the required specific tests in each domain have subtests</a:t>
            </a:r>
          </a:p>
        </p:txBody>
      </p:sp>
      <p:sp>
        <p:nvSpPr>
          <p:cNvPr id="5" name="Text Placeholder 4">
            <a:extLst>
              <a:ext uri="{FF2B5EF4-FFF2-40B4-BE49-F238E27FC236}">
                <a16:creationId xmlns:a16="http://schemas.microsoft.com/office/drawing/2014/main" id="{C4B754C6-9A01-4D34-985F-D27F916D23CD}"/>
              </a:ext>
            </a:extLst>
          </p:cNvPr>
          <p:cNvSpPr>
            <a:spLocks noGrp="1"/>
          </p:cNvSpPr>
          <p:nvPr>
            <p:ph type="body" sz="quarter" idx="14"/>
          </p:nvPr>
        </p:nvSpPr>
        <p:spPr/>
        <p:txBody>
          <a:bodyPr>
            <a:normAutofit lnSpcReduction="10000"/>
          </a:bodyPr>
          <a:lstStyle/>
          <a:p>
            <a:r>
              <a:rPr lang="en-US"/>
              <a:t>Pre-K Student Growth Measure for TIA</a:t>
            </a:r>
          </a:p>
        </p:txBody>
      </p:sp>
      <p:sp>
        <p:nvSpPr>
          <p:cNvPr id="6" name="Content Placeholder 5">
            <a:extLst>
              <a:ext uri="{FF2B5EF4-FFF2-40B4-BE49-F238E27FC236}">
                <a16:creationId xmlns:a16="http://schemas.microsoft.com/office/drawing/2014/main" id="{BB77E2C7-7C9B-4092-8CC1-72F2D940E8D8}"/>
              </a:ext>
            </a:extLst>
          </p:cNvPr>
          <p:cNvSpPr>
            <a:spLocks noGrp="1"/>
          </p:cNvSpPr>
          <p:nvPr>
            <p:ph sz="half" idx="2"/>
          </p:nvPr>
        </p:nvSpPr>
        <p:spPr/>
        <p:txBody>
          <a:bodyPr>
            <a:normAutofit lnSpcReduction="10000"/>
          </a:bodyPr>
          <a:lstStyle/>
          <a:p>
            <a:r>
              <a:rPr lang="en-US"/>
              <a:t>Don’t have to use Circle at all</a:t>
            </a:r>
          </a:p>
          <a:p>
            <a:r>
              <a:rPr lang="en-US"/>
              <a:t>Can use Circle</a:t>
            </a:r>
          </a:p>
          <a:p>
            <a:r>
              <a:rPr lang="en-US"/>
              <a:t>Can use the tests (and subtests) that are required for each of the Five Domains</a:t>
            </a:r>
          </a:p>
          <a:p>
            <a:r>
              <a:rPr lang="en-US"/>
              <a:t>Can add additional tests</a:t>
            </a:r>
          </a:p>
          <a:p>
            <a:r>
              <a:rPr lang="en-US"/>
              <a:t>Can use different tests than the required ones for Early Childhood</a:t>
            </a:r>
          </a:p>
        </p:txBody>
      </p:sp>
    </p:spTree>
    <p:extLst>
      <p:ext uri="{BB962C8B-B14F-4D97-AF65-F5344CB8AC3E}">
        <p14:creationId xmlns:p14="http://schemas.microsoft.com/office/powerpoint/2010/main" val="922934362"/>
      </p:ext>
    </p:extLst>
  </p:cSld>
  <p:clrMapOvr>
    <a:masterClrMapping/>
  </p:clrMapOvr>
  <mc:AlternateContent xmlns:mc="http://schemas.openxmlformats.org/markup-compatibility/2006" xmlns:p14="http://schemas.microsoft.com/office/powerpoint/2010/main">
    <mc:Choice Requires="p14">
      <p:transition spd="slow" p14:dur="2000" advTm="45451"/>
    </mc:Choice>
    <mc:Fallback xmlns="">
      <p:transition spd="slow" advTm="454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9A49-1374-43AE-897E-304D17AEFC1C}"/>
              </a:ext>
            </a:extLst>
          </p:cNvPr>
          <p:cNvSpPr>
            <a:spLocks noGrp="1"/>
          </p:cNvSpPr>
          <p:nvPr>
            <p:ph type="title"/>
          </p:nvPr>
        </p:nvSpPr>
        <p:spPr/>
        <p:txBody>
          <a:bodyPr>
            <a:normAutofit fontScale="90000"/>
          </a:bodyPr>
          <a:lstStyle/>
          <a:p>
            <a:r>
              <a:rPr lang="en-US"/>
              <a:t>Required Circle Measures for ECDS</a:t>
            </a:r>
          </a:p>
        </p:txBody>
      </p:sp>
      <p:graphicFrame>
        <p:nvGraphicFramePr>
          <p:cNvPr id="7" name="Table 7">
            <a:extLst>
              <a:ext uri="{FF2B5EF4-FFF2-40B4-BE49-F238E27FC236}">
                <a16:creationId xmlns:a16="http://schemas.microsoft.com/office/drawing/2014/main" id="{5C52D2C6-236E-41AF-BDCD-312C59BB5EB7}"/>
              </a:ext>
            </a:extLst>
          </p:cNvPr>
          <p:cNvGraphicFramePr>
            <a:graphicFrameLocks noGrp="1"/>
          </p:cNvGraphicFramePr>
          <p:nvPr>
            <p:ph type="chart" sz="quarter" idx="4294967295"/>
            <p:extLst>
              <p:ext uri="{D42A27DB-BD31-4B8C-83A1-F6EECF244321}">
                <p14:modId xmlns:p14="http://schemas.microsoft.com/office/powerpoint/2010/main" val="3610892778"/>
              </p:ext>
            </p:extLst>
          </p:nvPr>
        </p:nvGraphicFramePr>
        <p:xfrm>
          <a:off x="540982" y="1036640"/>
          <a:ext cx="11146926" cy="4285639"/>
        </p:xfrm>
        <a:graphic>
          <a:graphicData uri="http://schemas.openxmlformats.org/drawingml/2006/table">
            <a:tbl>
              <a:tblPr firstRow="1" bandRow="1">
                <a:tableStyleId>{69CF1AB2-1976-4502-BF36-3FF5EA218861}</a:tableStyleId>
              </a:tblPr>
              <a:tblGrid>
                <a:gridCol w="3713578">
                  <a:extLst>
                    <a:ext uri="{9D8B030D-6E8A-4147-A177-3AD203B41FA5}">
                      <a16:colId xmlns:a16="http://schemas.microsoft.com/office/drawing/2014/main" val="3871833557"/>
                    </a:ext>
                  </a:extLst>
                </a:gridCol>
                <a:gridCol w="3716674">
                  <a:extLst>
                    <a:ext uri="{9D8B030D-6E8A-4147-A177-3AD203B41FA5}">
                      <a16:colId xmlns:a16="http://schemas.microsoft.com/office/drawing/2014/main" val="3988553893"/>
                    </a:ext>
                  </a:extLst>
                </a:gridCol>
                <a:gridCol w="3716674">
                  <a:extLst>
                    <a:ext uri="{9D8B030D-6E8A-4147-A177-3AD203B41FA5}">
                      <a16:colId xmlns:a16="http://schemas.microsoft.com/office/drawing/2014/main" val="3599146934"/>
                    </a:ext>
                  </a:extLst>
                </a:gridCol>
              </a:tblGrid>
              <a:tr h="768123">
                <a:tc>
                  <a:txBody>
                    <a:bodyPr/>
                    <a:lstStyle/>
                    <a:p>
                      <a:r>
                        <a:rPr lang="en-US" sz="1800"/>
                        <a:t>EDCS Domain</a:t>
                      </a:r>
                    </a:p>
                  </a:txBody>
                  <a:tcPr marL="81579" marR="81579" marT="40789" marB="40789"/>
                </a:tc>
                <a:tc>
                  <a:txBody>
                    <a:bodyPr/>
                    <a:lstStyle/>
                    <a:p>
                      <a:r>
                        <a:rPr lang="en-US" sz="1800"/>
                        <a:t>English Measure (Test Name)</a:t>
                      </a:r>
                    </a:p>
                  </a:txBody>
                  <a:tcPr marL="81579" marR="81579" marT="40789" marB="40789"/>
                </a:tc>
                <a:tc>
                  <a:txBody>
                    <a:bodyPr/>
                    <a:lstStyle/>
                    <a:p>
                      <a:r>
                        <a:rPr lang="en-US" sz="1800"/>
                        <a:t>Spanish Measure (Test Name</a:t>
                      </a:r>
                    </a:p>
                  </a:txBody>
                  <a:tcPr marL="81579" marR="81579" marT="40789" marB="40789"/>
                </a:tc>
                <a:extLst>
                  <a:ext uri="{0D108BD9-81ED-4DB2-BD59-A6C34878D82A}">
                    <a16:rowId xmlns:a16="http://schemas.microsoft.com/office/drawing/2014/main" val="2671690951"/>
                  </a:ext>
                </a:extLst>
              </a:tr>
              <a:tr h="768123">
                <a:tc>
                  <a:txBody>
                    <a:bodyPr/>
                    <a:lstStyle/>
                    <a:p>
                      <a:r>
                        <a:rPr lang="en-US" sz="1800"/>
                        <a:t>Language and Communication</a:t>
                      </a:r>
                    </a:p>
                  </a:txBody>
                  <a:tcPr marL="81579" marR="81579" marT="40789" marB="40789"/>
                </a:tc>
                <a:tc>
                  <a:txBody>
                    <a:bodyPr/>
                    <a:lstStyle/>
                    <a:p>
                      <a:r>
                        <a:rPr lang="en-US" sz="1800"/>
                        <a:t>Rapid Vocabulary Naming</a:t>
                      </a:r>
                    </a:p>
                  </a:txBody>
                  <a:tcPr marL="81579" marR="81579" marT="40789" marB="40789"/>
                </a:tc>
                <a:tc>
                  <a:txBody>
                    <a:bodyPr/>
                    <a:lstStyle/>
                    <a:p>
                      <a:r>
                        <a:rPr lang="en-US" sz="1800" err="1"/>
                        <a:t>Vocabulario</a:t>
                      </a:r>
                      <a:r>
                        <a:rPr lang="en-US" sz="1800"/>
                        <a:t> </a:t>
                      </a:r>
                      <a:r>
                        <a:rPr lang="en-US" sz="1800" err="1"/>
                        <a:t>Rápido</a:t>
                      </a:r>
                      <a:endParaRPr lang="en-US" sz="1800"/>
                    </a:p>
                  </a:txBody>
                  <a:tcPr marL="81579" marR="81579" marT="40789" marB="40789"/>
                </a:tc>
                <a:extLst>
                  <a:ext uri="{0D108BD9-81ED-4DB2-BD59-A6C34878D82A}">
                    <a16:rowId xmlns:a16="http://schemas.microsoft.com/office/drawing/2014/main" val="1679102678"/>
                  </a:ext>
                </a:extLst>
              </a:tr>
              <a:tr h="768123">
                <a:tc>
                  <a:txBody>
                    <a:bodyPr/>
                    <a:lstStyle/>
                    <a:p>
                      <a:r>
                        <a:rPr lang="en-US" sz="1800"/>
                        <a:t>Emergent Literacy: Reading</a:t>
                      </a:r>
                    </a:p>
                  </a:txBody>
                  <a:tcPr marL="81579" marR="81579" marT="40789" marB="40789"/>
                </a:tc>
                <a:tc>
                  <a:txBody>
                    <a:bodyPr/>
                    <a:lstStyle/>
                    <a:p>
                      <a:r>
                        <a:rPr lang="en-US" sz="1800" dirty="0"/>
                        <a:t>Rapid Letter Naming</a:t>
                      </a:r>
                    </a:p>
                  </a:txBody>
                  <a:tcPr marL="81579" marR="81579" marT="40789" marB="40789"/>
                </a:tc>
                <a:tc>
                  <a:txBody>
                    <a:bodyPr/>
                    <a:lstStyle/>
                    <a:p>
                      <a:r>
                        <a:rPr lang="en-US" sz="1800" err="1"/>
                        <a:t>Letras</a:t>
                      </a:r>
                      <a:r>
                        <a:rPr lang="en-US" sz="1800"/>
                        <a:t> </a:t>
                      </a:r>
                      <a:r>
                        <a:rPr lang="en-US" sz="1800" err="1"/>
                        <a:t>Rápidas</a:t>
                      </a:r>
                      <a:endParaRPr lang="en-US" sz="1800"/>
                    </a:p>
                  </a:txBody>
                  <a:tcPr marL="81579" marR="81579" marT="40789" marB="40789"/>
                </a:tc>
                <a:extLst>
                  <a:ext uri="{0D108BD9-81ED-4DB2-BD59-A6C34878D82A}">
                    <a16:rowId xmlns:a16="http://schemas.microsoft.com/office/drawing/2014/main" val="3051812332"/>
                  </a:ext>
                </a:extLst>
              </a:tr>
              <a:tr h="768123">
                <a:tc>
                  <a:txBody>
                    <a:bodyPr/>
                    <a:lstStyle/>
                    <a:p>
                      <a:r>
                        <a:rPr lang="en-US" sz="1800"/>
                        <a:t>Emergent Literacy: Writing</a:t>
                      </a:r>
                    </a:p>
                  </a:txBody>
                  <a:tcPr marL="81579" marR="81579" marT="40789" marB="40789"/>
                </a:tc>
                <a:tc>
                  <a:txBody>
                    <a:bodyPr/>
                    <a:lstStyle/>
                    <a:p>
                      <a:r>
                        <a:rPr lang="en-US" sz="1800"/>
                        <a:t>Early Writing Skills</a:t>
                      </a:r>
                    </a:p>
                  </a:txBody>
                  <a:tcPr marL="81579" marR="81579" marT="40789" marB="40789"/>
                </a:tc>
                <a:tc>
                  <a:txBody>
                    <a:bodyPr/>
                    <a:lstStyle/>
                    <a:p>
                      <a:r>
                        <a:rPr lang="en-US" sz="1800" err="1"/>
                        <a:t>Escritura</a:t>
                      </a:r>
                      <a:r>
                        <a:rPr lang="en-US" sz="1800"/>
                        <a:t> </a:t>
                      </a:r>
                      <a:r>
                        <a:rPr lang="en-US" sz="1800" err="1"/>
                        <a:t>temprana</a:t>
                      </a:r>
                      <a:endParaRPr lang="en-US" sz="1800"/>
                    </a:p>
                  </a:txBody>
                  <a:tcPr marL="81579" marR="81579" marT="40789" marB="40789"/>
                </a:tc>
                <a:extLst>
                  <a:ext uri="{0D108BD9-81ED-4DB2-BD59-A6C34878D82A}">
                    <a16:rowId xmlns:a16="http://schemas.microsoft.com/office/drawing/2014/main" val="1625605955"/>
                  </a:ext>
                </a:extLst>
              </a:tr>
              <a:tr h="445024">
                <a:tc>
                  <a:txBody>
                    <a:bodyPr/>
                    <a:lstStyle/>
                    <a:p>
                      <a:r>
                        <a:rPr lang="en-US" sz="1800"/>
                        <a:t>Mathematics</a:t>
                      </a:r>
                    </a:p>
                  </a:txBody>
                  <a:tcPr marL="81579" marR="81579" marT="40789" marB="40789"/>
                </a:tc>
                <a:tc>
                  <a:txBody>
                    <a:bodyPr/>
                    <a:lstStyle/>
                    <a:p>
                      <a:r>
                        <a:rPr lang="en-US" sz="1800"/>
                        <a:t>Mathematics</a:t>
                      </a:r>
                    </a:p>
                  </a:txBody>
                  <a:tcPr marL="81579" marR="81579" marT="40789" marB="40789"/>
                </a:tc>
                <a:tc>
                  <a:txBody>
                    <a:bodyPr/>
                    <a:lstStyle/>
                    <a:p>
                      <a:r>
                        <a:rPr lang="en-US" sz="1800" err="1"/>
                        <a:t>Matemáticas</a:t>
                      </a:r>
                      <a:endParaRPr lang="en-US" sz="1800"/>
                    </a:p>
                  </a:txBody>
                  <a:tcPr marL="81579" marR="81579" marT="40789" marB="40789"/>
                </a:tc>
                <a:extLst>
                  <a:ext uri="{0D108BD9-81ED-4DB2-BD59-A6C34878D82A}">
                    <a16:rowId xmlns:a16="http://schemas.microsoft.com/office/drawing/2014/main" val="1685584680"/>
                  </a:ext>
                </a:extLst>
              </a:tr>
              <a:tr h="768123">
                <a:tc>
                  <a:txBody>
                    <a:bodyPr/>
                    <a:lstStyle/>
                    <a:p>
                      <a:r>
                        <a:rPr lang="en-US" sz="1800"/>
                        <a:t>Health and Wellness</a:t>
                      </a:r>
                    </a:p>
                  </a:txBody>
                  <a:tcPr marL="81579" marR="81579" marT="40789" marB="40789"/>
                </a:tc>
                <a:tc>
                  <a:txBody>
                    <a:bodyPr/>
                    <a:lstStyle/>
                    <a:p>
                      <a:r>
                        <a:rPr lang="en-US" sz="1800"/>
                        <a:t>Social and Emotional</a:t>
                      </a:r>
                    </a:p>
                  </a:txBody>
                  <a:tcPr marL="81579" marR="81579" marT="40789" marB="40789"/>
                </a:tc>
                <a:tc>
                  <a:txBody>
                    <a:bodyPr/>
                    <a:lstStyle/>
                    <a:p>
                      <a:r>
                        <a:rPr lang="en-US" sz="1800" dirty="0"/>
                        <a:t>Socio-</a:t>
                      </a:r>
                      <a:r>
                        <a:rPr lang="en-US" sz="1800" dirty="0" err="1"/>
                        <a:t>Emocional</a:t>
                      </a:r>
                      <a:endParaRPr lang="en-US" sz="1800" dirty="0"/>
                    </a:p>
                  </a:txBody>
                  <a:tcPr marL="81579" marR="81579" marT="40789" marB="40789"/>
                </a:tc>
                <a:extLst>
                  <a:ext uri="{0D108BD9-81ED-4DB2-BD59-A6C34878D82A}">
                    <a16:rowId xmlns:a16="http://schemas.microsoft.com/office/drawing/2014/main" val="2419973041"/>
                  </a:ext>
                </a:extLst>
              </a:tr>
            </a:tbl>
          </a:graphicData>
        </a:graphic>
      </p:graphicFrame>
    </p:spTree>
    <p:extLst>
      <p:ext uri="{BB962C8B-B14F-4D97-AF65-F5344CB8AC3E}">
        <p14:creationId xmlns:p14="http://schemas.microsoft.com/office/powerpoint/2010/main" val="3335757909"/>
      </p:ext>
    </p:extLst>
  </p:cSld>
  <p:clrMapOvr>
    <a:masterClrMapping/>
  </p:clrMapOvr>
  <mc:AlternateContent xmlns:mc="http://schemas.openxmlformats.org/markup-compatibility/2006" xmlns:p14="http://schemas.microsoft.com/office/powerpoint/2010/main">
    <mc:Choice Requires="p14">
      <p:transition spd="slow" p14:dur="2000" advTm="18260"/>
    </mc:Choice>
    <mc:Fallback xmlns="">
      <p:transition spd="slow" advTm="182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9A49-1374-43AE-897E-304D17AEFC1C}"/>
              </a:ext>
            </a:extLst>
          </p:cNvPr>
          <p:cNvSpPr>
            <a:spLocks noGrp="1"/>
          </p:cNvSpPr>
          <p:nvPr>
            <p:ph type="title"/>
          </p:nvPr>
        </p:nvSpPr>
        <p:spPr/>
        <p:txBody>
          <a:bodyPr>
            <a:normAutofit fontScale="90000"/>
          </a:bodyPr>
          <a:lstStyle/>
          <a:p>
            <a:r>
              <a:rPr lang="en-US"/>
              <a:t>Recommended Circle Measures for ECDS</a:t>
            </a:r>
          </a:p>
        </p:txBody>
      </p:sp>
      <p:graphicFrame>
        <p:nvGraphicFramePr>
          <p:cNvPr id="7" name="Table 7">
            <a:extLst>
              <a:ext uri="{FF2B5EF4-FFF2-40B4-BE49-F238E27FC236}">
                <a16:creationId xmlns:a16="http://schemas.microsoft.com/office/drawing/2014/main" id="{5C52D2C6-236E-41AF-BDCD-312C59BB5EB7}"/>
              </a:ext>
            </a:extLst>
          </p:cNvPr>
          <p:cNvGraphicFramePr>
            <a:graphicFrameLocks noGrp="1"/>
          </p:cNvGraphicFramePr>
          <p:nvPr>
            <p:ph type="chart" sz="quarter" idx="4294967295"/>
            <p:extLst>
              <p:ext uri="{D42A27DB-BD31-4B8C-83A1-F6EECF244321}">
                <p14:modId xmlns:p14="http://schemas.microsoft.com/office/powerpoint/2010/main" val="3324744447"/>
              </p:ext>
            </p:extLst>
          </p:nvPr>
        </p:nvGraphicFramePr>
        <p:xfrm>
          <a:off x="540984" y="1189038"/>
          <a:ext cx="11146924" cy="4297354"/>
        </p:xfrm>
        <a:graphic>
          <a:graphicData uri="http://schemas.openxmlformats.org/drawingml/2006/table">
            <a:tbl>
              <a:tblPr firstRow="1" bandRow="1">
                <a:tableStyleId>{69CF1AB2-1976-4502-BF36-3FF5EA218861}</a:tableStyleId>
              </a:tblPr>
              <a:tblGrid>
                <a:gridCol w="3713578">
                  <a:extLst>
                    <a:ext uri="{9D8B030D-6E8A-4147-A177-3AD203B41FA5}">
                      <a16:colId xmlns:a16="http://schemas.microsoft.com/office/drawing/2014/main" val="3871833557"/>
                    </a:ext>
                  </a:extLst>
                </a:gridCol>
                <a:gridCol w="3716673">
                  <a:extLst>
                    <a:ext uri="{9D8B030D-6E8A-4147-A177-3AD203B41FA5}">
                      <a16:colId xmlns:a16="http://schemas.microsoft.com/office/drawing/2014/main" val="3988553893"/>
                    </a:ext>
                  </a:extLst>
                </a:gridCol>
                <a:gridCol w="3716673">
                  <a:extLst>
                    <a:ext uri="{9D8B030D-6E8A-4147-A177-3AD203B41FA5}">
                      <a16:colId xmlns:a16="http://schemas.microsoft.com/office/drawing/2014/main" val="3599146934"/>
                    </a:ext>
                  </a:extLst>
                </a:gridCol>
              </a:tblGrid>
              <a:tr h="704479">
                <a:tc>
                  <a:txBody>
                    <a:bodyPr/>
                    <a:lstStyle/>
                    <a:p>
                      <a:r>
                        <a:rPr lang="en-US" sz="1800"/>
                        <a:t>EDCS Domain</a:t>
                      </a:r>
                    </a:p>
                  </a:txBody>
                  <a:tcPr marL="81311" marR="81311" marT="40656" marB="40656"/>
                </a:tc>
                <a:tc>
                  <a:txBody>
                    <a:bodyPr/>
                    <a:lstStyle/>
                    <a:p>
                      <a:r>
                        <a:rPr lang="en-US" sz="1800"/>
                        <a:t>English Measure (Test Name)</a:t>
                      </a:r>
                    </a:p>
                  </a:txBody>
                  <a:tcPr marL="81311" marR="81311" marT="40656" marB="40656"/>
                </a:tc>
                <a:tc>
                  <a:txBody>
                    <a:bodyPr/>
                    <a:lstStyle/>
                    <a:p>
                      <a:r>
                        <a:rPr lang="en-US" sz="1800"/>
                        <a:t>Spanish Measure (Test Name</a:t>
                      </a:r>
                    </a:p>
                  </a:txBody>
                  <a:tcPr marL="81311" marR="81311" marT="40656" marB="40656"/>
                </a:tc>
                <a:extLst>
                  <a:ext uri="{0D108BD9-81ED-4DB2-BD59-A6C34878D82A}">
                    <a16:rowId xmlns:a16="http://schemas.microsoft.com/office/drawing/2014/main" val="2671690951"/>
                  </a:ext>
                </a:extLst>
              </a:tr>
              <a:tr h="1145429">
                <a:tc>
                  <a:txBody>
                    <a:bodyPr/>
                    <a:lstStyle/>
                    <a:p>
                      <a:r>
                        <a:rPr lang="en-US" sz="1800"/>
                        <a:t>Language and Communication</a:t>
                      </a:r>
                    </a:p>
                  </a:txBody>
                  <a:tcPr marL="81311" marR="81311" marT="40656" marB="40656"/>
                </a:tc>
                <a:tc>
                  <a:txBody>
                    <a:bodyPr/>
                    <a:lstStyle/>
                    <a:p>
                      <a:r>
                        <a:rPr lang="en-US" sz="1800"/>
                        <a:t>Rapid Vocabulary Naming</a:t>
                      </a:r>
                    </a:p>
                    <a:p>
                      <a:r>
                        <a:rPr lang="en-US" sz="1800"/>
                        <a:t>Story Retell and Comprehension</a:t>
                      </a:r>
                    </a:p>
                    <a:p>
                      <a:r>
                        <a:rPr lang="en-US" sz="1800"/>
                        <a:t>Speech Production and Sentence Skills</a:t>
                      </a:r>
                    </a:p>
                  </a:txBody>
                  <a:tcPr marL="81311" marR="81311" marT="40656" marB="40656"/>
                </a:tc>
                <a:tc>
                  <a:txBody>
                    <a:bodyPr/>
                    <a:lstStyle/>
                    <a:p>
                      <a:r>
                        <a:rPr lang="en-US" sz="1800" err="1"/>
                        <a:t>Vocabulario</a:t>
                      </a:r>
                      <a:r>
                        <a:rPr lang="en-US" sz="1800"/>
                        <a:t> </a:t>
                      </a:r>
                      <a:r>
                        <a:rPr lang="en-US" sz="1800" err="1"/>
                        <a:t>Rápido</a:t>
                      </a:r>
                      <a:endParaRPr lang="en-US" sz="1800"/>
                    </a:p>
                  </a:txBody>
                  <a:tcPr marL="81311" marR="81311" marT="40656" marB="40656"/>
                </a:tc>
                <a:extLst>
                  <a:ext uri="{0D108BD9-81ED-4DB2-BD59-A6C34878D82A}">
                    <a16:rowId xmlns:a16="http://schemas.microsoft.com/office/drawing/2014/main" val="1679102678"/>
                  </a:ext>
                </a:extLst>
              </a:tr>
              <a:tr h="878828">
                <a:tc>
                  <a:txBody>
                    <a:bodyPr/>
                    <a:lstStyle/>
                    <a:p>
                      <a:r>
                        <a:rPr lang="en-US" sz="1800"/>
                        <a:t>Emergent Literacy: Reading</a:t>
                      </a:r>
                    </a:p>
                  </a:txBody>
                  <a:tcPr marL="81311" marR="81311" marT="40656" marB="40656"/>
                </a:tc>
                <a:tc>
                  <a:txBody>
                    <a:bodyPr/>
                    <a:lstStyle/>
                    <a:p>
                      <a:r>
                        <a:rPr lang="en-US" sz="1800"/>
                        <a:t>Rapid Letter Naming</a:t>
                      </a:r>
                    </a:p>
                    <a:p>
                      <a:r>
                        <a:rPr lang="en-US" sz="1800"/>
                        <a:t>Letter-Sound Correspondence</a:t>
                      </a:r>
                    </a:p>
                    <a:p>
                      <a:r>
                        <a:rPr lang="en-US" sz="1800"/>
                        <a:t>Phonological Awareness</a:t>
                      </a:r>
                    </a:p>
                  </a:txBody>
                  <a:tcPr marL="81311" marR="81311" marT="40656" marB="40656"/>
                </a:tc>
                <a:tc>
                  <a:txBody>
                    <a:bodyPr/>
                    <a:lstStyle/>
                    <a:p>
                      <a:r>
                        <a:rPr lang="en-US" sz="1800" err="1"/>
                        <a:t>Letras</a:t>
                      </a:r>
                      <a:r>
                        <a:rPr lang="en-US" sz="1800"/>
                        <a:t> </a:t>
                      </a:r>
                      <a:r>
                        <a:rPr lang="en-US" sz="1800" err="1"/>
                        <a:t>Rápidas</a:t>
                      </a:r>
                      <a:endParaRPr lang="en-US" sz="1800"/>
                    </a:p>
                  </a:txBody>
                  <a:tcPr marL="81311" marR="81311" marT="40656" marB="40656"/>
                </a:tc>
                <a:extLst>
                  <a:ext uri="{0D108BD9-81ED-4DB2-BD59-A6C34878D82A}">
                    <a16:rowId xmlns:a16="http://schemas.microsoft.com/office/drawing/2014/main" val="3051812332"/>
                  </a:ext>
                </a:extLst>
              </a:tr>
              <a:tr h="516955">
                <a:tc>
                  <a:txBody>
                    <a:bodyPr/>
                    <a:lstStyle/>
                    <a:p>
                      <a:r>
                        <a:rPr lang="en-US" sz="1800"/>
                        <a:t>Emergent Literacy: Writing</a:t>
                      </a:r>
                    </a:p>
                  </a:txBody>
                  <a:tcPr marL="81311" marR="81311" marT="40656" marB="40656"/>
                </a:tc>
                <a:tc>
                  <a:txBody>
                    <a:bodyPr/>
                    <a:lstStyle/>
                    <a:p>
                      <a:r>
                        <a:rPr lang="en-US" sz="1800" dirty="0"/>
                        <a:t>Early Writing Skills</a:t>
                      </a:r>
                    </a:p>
                  </a:txBody>
                  <a:tcPr marL="81311" marR="81311" marT="40656" marB="40656"/>
                </a:tc>
                <a:tc>
                  <a:txBody>
                    <a:bodyPr/>
                    <a:lstStyle/>
                    <a:p>
                      <a:r>
                        <a:rPr lang="en-US" sz="1800" err="1"/>
                        <a:t>Escritura</a:t>
                      </a:r>
                      <a:r>
                        <a:rPr lang="en-US" sz="1800"/>
                        <a:t> </a:t>
                      </a:r>
                      <a:r>
                        <a:rPr lang="en-US" sz="1800" err="1"/>
                        <a:t>temprana</a:t>
                      </a:r>
                      <a:endParaRPr lang="en-US" sz="1800"/>
                    </a:p>
                  </a:txBody>
                  <a:tcPr marL="81311" marR="81311" marT="40656" marB="40656"/>
                </a:tc>
                <a:extLst>
                  <a:ext uri="{0D108BD9-81ED-4DB2-BD59-A6C34878D82A}">
                    <a16:rowId xmlns:a16="http://schemas.microsoft.com/office/drawing/2014/main" val="1625605955"/>
                  </a:ext>
                </a:extLst>
              </a:tr>
              <a:tr h="408151">
                <a:tc>
                  <a:txBody>
                    <a:bodyPr/>
                    <a:lstStyle/>
                    <a:p>
                      <a:r>
                        <a:rPr lang="en-US" sz="1800"/>
                        <a:t>Mathematics</a:t>
                      </a:r>
                    </a:p>
                  </a:txBody>
                  <a:tcPr marL="81311" marR="81311" marT="40656" marB="40656"/>
                </a:tc>
                <a:tc>
                  <a:txBody>
                    <a:bodyPr/>
                    <a:lstStyle/>
                    <a:p>
                      <a:r>
                        <a:rPr lang="en-US" sz="1800"/>
                        <a:t>Mathematics</a:t>
                      </a:r>
                    </a:p>
                  </a:txBody>
                  <a:tcPr marL="81311" marR="81311" marT="40656" marB="40656"/>
                </a:tc>
                <a:tc>
                  <a:txBody>
                    <a:bodyPr/>
                    <a:lstStyle/>
                    <a:p>
                      <a:r>
                        <a:rPr lang="en-US" sz="1800" err="1"/>
                        <a:t>Matemáticas</a:t>
                      </a:r>
                      <a:endParaRPr lang="en-US" sz="1800"/>
                    </a:p>
                  </a:txBody>
                  <a:tcPr marL="81311" marR="81311" marT="40656" marB="40656"/>
                </a:tc>
                <a:extLst>
                  <a:ext uri="{0D108BD9-81ED-4DB2-BD59-A6C34878D82A}">
                    <a16:rowId xmlns:a16="http://schemas.microsoft.com/office/drawing/2014/main" val="1685584680"/>
                  </a:ext>
                </a:extLst>
              </a:tr>
              <a:tr h="584905">
                <a:tc>
                  <a:txBody>
                    <a:bodyPr/>
                    <a:lstStyle/>
                    <a:p>
                      <a:r>
                        <a:rPr lang="en-US" sz="1800"/>
                        <a:t>Health and Wellness</a:t>
                      </a:r>
                    </a:p>
                  </a:txBody>
                  <a:tcPr marL="81311" marR="81311" marT="40656" marB="40656"/>
                </a:tc>
                <a:tc>
                  <a:txBody>
                    <a:bodyPr/>
                    <a:lstStyle/>
                    <a:p>
                      <a:r>
                        <a:rPr lang="en-US" sz="1800"/>
                        <a:t>Social and Emotional</a:t>
                      </a:r>
                    </a:p>
                  </a:txBody>
                  <a:tcPr marL="81311" marR="81311" marT="40656" marB="40656"/>
                </a:tc>
                <a:tc>
                  <a:txBody>
                    <a:bodyPr/>
                    <a:lstStyle/>
                    <a:p>
                      <a:r>
                        <a:rPr lang="en-US" sz="1800" dirty="0"/>
                        <a:t>Socio-</a:t>
                      </a:r>
                      <a:r>
                        <a:rPr lang="en-US" sz="1800" dirty="0" err="1"/>
                        <a:t>Emocional</a:t>
                      </a:r>
                      <a:endParaRPr lang="en-US" sz="1800" dirty="0"/>
                    </a:p>
                  </a:txBody>
                  <a:tcPr marL="81311" marR="81311" marT="40656" marB="40656"/>
                </a:tc>
                <a:extLst>
                  <a:ext uri="{0D108BD9-81ED-4DB2-BD59-A6C34878D82A}">
                    <a16:rowId xmlns:a16="http://schemas.microsoft.com/office/drawing/2014/main" val="2419973041"/>
                  </a:ext>
                </a:extLst>
              </a:tr>
            </a:tbl>
          </a:graphicData>
        </a:graphic>
      </p:graphicFrame>
    </p:spTree>
    <p:extLst>
      <p:ext uri="{BB962C8B-B14F-4D97-AF65-F5344CB8AC3E}">
        <p14:creationId xmlns:p14="http://schemas.microsoft.com/office/powerpoint/2010/main" val="851670438"/>
      </p:ext>
    </p:extLst>
  </p:cSld>
  <p:clrMapOvr>
    <a:masterClrMapping/>
  </p:clrMapOvr>
  <mc:AlternateContent xmlns:mc="http://schemas.openxmlformats.org/markup-compatibility/2006" xmlns:p14="http://schemas.microsoft.com/office/powerpoint/2010/main">
    <mc:Choice Requires="p14">
      <p:transition spd="slow" p14:dur="2000" advTm="13732"/>
    </mc:Choice>
    <mc:Fallback xmlns="">
      <p:transition spd="slow" advTm="137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2.6"/>
</p:tagLst>
</file>

<file path=ppt/tags/tag2.xml><?xml version="1.0" encoding="utf-8"?>
<p:tagLst xmlns:a="http://schemas.openxmlformats.org/drawingml/2006/main" xmlns:r="http://schemas.openxmlformats.org/officeDocument/2006/relationships" xmlns:p="http://schemas.openxmlformats.org/presentationml/2006/main">
  <p:tag name="TIMING" val="|22.9"/>
</p:tagLst>
</file>

<file path=ppt/tags/tag3.xml><?xml version="1.0" encoding="utf-8"?>
<p:tagLst xmlns:a="http://schemas.openxmlformats.org/drawingml/2006/main" xmlns:r="http://schemas.openxmlformats.org/officeDocument/2006/relationships" xmlns:p="http://schemas.openxmlformats.org/presentationml/2006/main">
  <p:tag name="TIMING" val="|0|24.8"/>
</p:tagLst>
</file>

<file path=ppt/theme/theme1.xml><?xml version="1.0" encoding="utf-8"?>
<a:theme xmlns:a="http://schemas.openxmlformats.org/drawingml/2006/main" name="Office Theme">
  <a:themeElements>
    <a:clrScheme name="TIA">
      <a:dk1>
        <a:srgbClr val="000000"/>
      </a:dk1>
      <a:lt1>
        <a:sysClr val="window" lastClr="FFFFFF"/>
      </a:lt1>
      <a:dk2>
        <a:srgbClr val="363534"/>
      </a:dk2>
      <a:lt2>
        <a:srgbClr val="E7E3DB"/>
      </a:lt2>
      <a:accent1>
        <a:srgbClr val="00A69B"/>
      </a:accent1>
      <a:accent2>
        <a:srgbClr val="F16038"/>
      </a:accent2>
      <a:accent3>
        <a:srgbClr val="015692"/>
      </a:accent3>
      <a:accent4>
        <a:srgbClr val="87C54A"/>
      </a:accent4>
      <a:accent5>
        <a:srgbClr val="F8CC2B"/>
      </a:accent5>
      <a:accent6>
        <a:srgbClr val="E7E3DB"/>
      </a:accent6>
      <a:hlink>
        <a:srgbClr val="F16038"/>
      </a:hlink>
      <a:folHlink>
        <a:srgbClr val="00A6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2.06 TIA 2021 PPT Template" id="{3F15B312-396E-4ABA-822D-3C121114EFDC}" vid="{6F15E079-5505-4FCE-8425-0C8D208C2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8CB2DC0153D0408D1CF651F2AD29DF" ma:contentTypeVersion="14" ma:contentTypeDescription="Create a new document." ma:contentTypeScope="" ma:versionID="502ed03c3e35da23c13c09227bf43b1c">
  <xsd:schema xmlns:xsd="http://www.w3.org/2001/XMLSchema" xmlns:xs="http://www.w3.org/2001/XMLSchema" xmlns:p="http://schemas.microsoft.com/office/2006/metadata/properties" xmlns:ns2="55ad0659-6a5d-4092-b991-df82805f26a4" xmlns:ns3="4780d0d2-c080-455e-bee8-5b3382ef325a" targetNamespace="http://schemas.microsoft.com/office/2006/metadata/properties" ma:root="true" ma:fieldsID="9421725c09d0f3edbea8f1f6c1309576" ns2:_="" ns3:_="">
    <xsd:import namespace="55ad0659-6a5d-4092-b991-df82805f26a4"/>
    <xsd:import namespace="4780d0d2-c080-455e-bee8-5b3382ef32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Pho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d0659-6a5d-4092-b991-df82805f2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PhotoTags" ma:index="20" nillable="true" ma:displayName="Photo Tags" ma:format="Dropdown" ma:internalName="PhotoTag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80d0d2-c080-455e-bee8-5b3382ef325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hotoTags xmlns="55ad0659-6a5d-4092-b991-df82805f26a4" xsi:nil="true"/>
    <SharedWithUsers xmlns="4780d0d2-c080-455e-bee8-5b3382ef325a">
      <UserInfo>
        <DisplayName>Wu, Grace</DisplayName>
        <AccountId>134</AccountId>
        <AccountType/>
      </UserInfo>
      <UserInfo>
        <DisplayName>Garner, Katie</DisplayName>
        <AccountId>2019</AccountId>
        <AccountType/>
      </UserInfo>
      <UserInfo>
        <DisplayName>Swinney, Lyra</DisplayName>
        <AccountId>1238</AccountId>
        <AccountType/>
      </UserInfo>
    </SharedWithUsers>
  </documentManagement>
</p:properties>
</file>

<file path=customXml/itemProps1.xml><?xml version="1.0" encoding="utf-8"?>
<ds:datastoreItem xmlns:ds="http://schemas.openxmlformats.org/officeDocument/2006/customXml" ds:itemID="{9EDDC2F3-2918-44BB-92D5-8AD7820A90D2}">
  <ds:schemaRefs>
    <ds:schemaRef ds:uri="http://schemas.microsoft.com/sharepoint/v3/contenttype/forms"/>
  </ds:schemaRefs>
</ds:datastoreItem>
</file>

<file path=customXml/itemProps2.xml><?xml version="1.0" encoding="utf-8"?>
<ds:datastoreItem xmlns:ds="http://schemas.openxmlformats.org/officeDocument/2006/customXml" ds:itemID="{351EB3D6-1291-4E70-AE6A-9C3B6BB7D4ED}">
  <ds:schemaRefs>
    <ds:schemaRef ds:uri="4780d0d2-c080-455e-bee8-5b3382ef325a"/>
    <ds:schemaRef ds:uri="55ad0659-6a5d-4092-b991-df82805f26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BD7112-CFA7-41B9-85F6-77003F54D985}">
  <ds:schemaRefs>
    <ds:schemaRef ds:uri="4780d0d2-c080-455e-bee8-5b3382ef325a"/>
    <ds:schemaRef ds:uri="55ad0659-6a5d-4092-b991-df82805f26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2021.12.06 TIA 2021 PPT Template</Template>
  <TotalTime>0</TotalTime>
  <Words>2449</Words>
  <Application>Microsoft Office PowerPoint</Application>
  <PresentationFormat>Widescreen</PresentationFormat>
  <Paragraphs>606</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Open Sans bold</vt:lpstr>
      <vt:lpstr>Office Theme</vt:lpstr>
      <vt:lpstr>Setting Expected Growth Using Circle/TX-KEA</vt:lpstr>
      <vt:lpstr>TX-KEA and Circle</vt:lpstr>
      <vt:lpstr>Regions Affected</vt:lpstr>
      <vt:lpstr>Districts not required to use Circle/TX KEA</vt:lpstr>
      <vt:lpstr>Measuring Student Growth in Early Childhood</vt:lpstr>
      <vt:lpstr>Using Circle for ECDS and TIA</vt:lpstr>
      <vt:lpstr>Required Early Childhood Reporting vs. use for TIA</vt:lpstr>
      <vt:lpstr>Required Circle Measures for ECDS</vt:lpstr>
      <vt:lpstr>Recommended Circle Measures for ECDS</vt:lpstr>
      <vt:lpstr>Decisions to Make First</vt:lpstr>
      <vt:lpstr>Scenario: Zinnia ISD</vt:lpstr>
      <vt:lpstr>Zinnia ISD’s plan</vt:lpstr>
      <vt:lpstr>Scenario: Lantana ISD</vt:lpstr>
      <vt:lpstr>Lantana ISD’s plan</vt:lpstr>
      <vt:lpstr>Determining Expected Growth Using Circle</vt:lpstr>
      <vt:lpstr>Now What?</vt:lpstr>
      <vt:lpstr>Options for districts to consider…</vt:lpstr>
      <vt:lpstr>Circle Benchmark Cut Points</vt:lpstr>
      <vt:lpstr>Overall Point Gain from Wave 1 to Wave 3</vt:lpstr>
      <vt:lpstr>Using Wave 1 to Wave 3 Growth Gain (7-point gain)</vt:lpstr>
      <vt:lpstr>Remaining On Track at end of year </vt:lpstr>
      <vt:lpstr>Circle Benchmarks: Rapid Letter Naming Test by Age Band</vt:lpstr>
      <vt:lpstr>Moving Up a Band or Staying On Track: Rapid Vocabulary Test</vt:lpstr>
      <vt:lpstr>Average District Growth</vt:lpstr>
      <vt:lpstr>Overall Point District Growth from Wave 1 to Wave 3</vt:lpstr>
      <vt:lpstr>Average District Growth (10-point gain)</vt:lpstr>
      <vt:lpstr>Using TX-KEA for ECDS and TIA</vt:lpstr>
      <vt:lpstr>Required Literacy Screener for ECDS (Using TX-KEA)</vt:lpstr>
      <vt:lpstr>Recommended TX-KEA Measures for ECDS  (in addition to literacy screener)</vt:lpstr>
      <vt:lpstr>Decisions to Make First</vt:lpstr>
      <vt:lpstr>TX KEA Domains and Subtests</vt:lpstr>
      <vt:lpstr>Sample Combinations of TX-KEA subtests to use</vt:lpstr>
      <vt:lpstr>Scenario: Hydrangea ISD</vt:lpstr>
      <vt:lpstr>Hydrangea ISD’s Plan</vt:lpstr>
      <vt:lpstr>Setting Expected Growth Using TX KEA</vt:lpstr>
      <vt:lpstr>TX-KEA Benchmark Cut Points</vt:lpstr>
      <vt:lpstr>Options for districts to consider…</vt:lpstr>
      <vt:lpstr>Moving Up a Band or Remaining On Track</vt:lpstr>
      <vt:lpstr>FAQ</vt:lpstr>
      <vt:lpstr>Using TX-KEA Benchmark Performance Bands</vt:lpstr>
      <vt:lpstr>Moving Up a Band or Staying On Track</vt:lpstr>
      <vt:lpstr>In Other Words…</vt:lpstr>
      <vt:lpstr>Average District Growth</vt:lpstr>
      <vt:lpstr>Overall Point District Growth from Wave 1 to Wave 3</vt:lpstr>
      <vt:lpstr>Average District Growth on 4 combined subtests  (8-point gain)</vt:lpstr>
      <vt:lpstr>Thank you visit us at TIATexas.org or email us at TIA@tea.Texas.gov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McCorquodale, Theresa</dc:creator>
  <cp:lastModifiedBy>Richie, Amy</cp:lastModifiedBy>
  <cp:revision>1</cp:revision>
  <dcterms:created xsi:type="dcterms:W3CDTF">2022-01-21T22:26:29Z</dcterms:created>
  <dcterms:modified xsi:type="dcterms:W3CDTF">2022-02-17T19:54:35Z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0x0101001B8CB2DC0153D0408D1CF651F2AD29DF</vt:lpwstr>
  </property>
</Properties>
</file>