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60" r:id="rId6"/>
    <p:sldMasterId id="2147483686" r:id="rId7"/>
    <p:sldMasterId id="2147483695" r:id="rId8"/>
  </p:sldMasterIdLst>
  <p:notesMasterIdLst>
    <p:notesMasterId r:id="rId59"/>
  </p:notesMasterIdLst>
  <p:handoutMasterIdLst>
    <p:handoutMasterId r:id="rId60"/>
  </p:handoutMasterIdLst>
  <p:sldIdLst>
    <p:sldId id="258" r:id="rId9"/>
    <p:sldId id="2516" r:id="rId10"/>
    <p:sldId id="2553" r:id="rId11"/>
    <p:sldId id="2517" r:id="rId12"/>
    <p:sldId id="2520" r:id="rId13"/>
    <p:sldId id="2523" r:id="rId14"/>
    <p:sldId id="2704" r:id="rId15"/>
    <p:sldId id="2628" r:id="rId16"/>
    <p:sldId id="2729" r:id="rId17"/>
    <p:sldId id="2708" r:id="rId18"/>
    <p:sldId id="2710" r:id="rId19"/>
    <p:sldId id="2661" r:id="rId20"/>
    <p:sldId id="2711" r:id="rId21"/>
    <p:sldId id="2593" r:id="rId22"/>
    <p:sldId id="2594" r:id="rId23"/>
    <p:sldId id="2595" r:id="rId24"/>
    <p:sldId id="2712" r:id="rId25"/>
    <p:sldId id="2598" r:id="rId26"/>
    <p:sldId id="2713" r:id="rId27"/>
    <p:sldId id="2642" r:id="rId28"/>
    <p:sldId id="2644" r:id="rId29"/>
    <p:sldId id="2714" r:id="rId30"/>
    <p:sldId id="2604" r:id="rId31"/>
    <p:sldId id="2716" r:id="rId32"/>
    <p:sldId id="2715" r:id="rId33"/>
    <p:sldId id="2622" r:id="rId34"/>
    <p:sldId id="2718" r:id="rId35"/>
    <p:sldId id="2645" r:id="rId36"/>
    <p:sldId id="2647" r:id="rId37"/>
    <p:sldId id="2610" r:id="rId38"/>
    <p:sldId id="2612" r:id="rId39"/>
    <p:sldId id="2719" r:id="rId40"/>
    <p:sldId id="2613" r:id="rId41"/>
    <p:sldId id="2614" r:id="rId42"/>
    <p:sldId id="2615" r:id="rId43"/>
    <p:sldId id="2620" r:id="rId44"/>
    <p:sldId id="2720" r:id="rId45"/>
    <p:sldId id="2721" r:id="rId46"/>
    <p:sldId id="2722" r:id="rId47"/>
    <p:sldId id="2625" r:id="rId48"/>
    <p:sldId id="2723" r:id="rId49"/>
    <p:sldId id="2727" r:id="rId50"/>
    <p:sldId id="2724" r:id="rId51"/>
    <p:sldId id="2634" r:id="rId52"/>
    <p:sldId id="2635" r:id="rId53"/>
    <p:sldId id="2636" r:id="rId54"/>
    <p:sldId id="2637" r:id="rId55"/>
    <p:sldId id="2728" r:id="rId56"/>
    <p:sldId id="2640" r:id="rId57"/>
    <p:sldId id="245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34231C-C449-AD8B-E1BC-F4B2C1FE14CC}" name="Wu, Grace" initials="WG" userId="S::Grace.Wu@tea.texas.gov::1b27f835-14b0-4426-86b7-e9874ce7d0d5" providerId="AD"/>
  <p188:author id="{B6B65D33-B738-48E5-D09A-0D2E01F3AD96}" name="Swinney, Lyra" initials="SL" userId="S::lyra.swinney@tea.texas.gov::93cce18f-029b-4896-a7f2-cab2c7a36b90" providerId="AD"/>
  <p188:author id="{48207138-95A4-F99B-0E97-D6A9FCC4EA59}" name="Ghafoor, Frank" initials="GF" userId="S::Frank.Ghafoor@tea.texas.gov::ba81bdaf-bb8a-42d7-ae64-2cae49e78c7b" providerId="AD"/>
  <p188:author id="{73879439-FD5F-6B34-2A3B-6FACF770DBBB}" name="Ghafoor, Frank" initials="GF" userId="S::frank.ghafoor@tea.texas.gov::ba81bdaf-bb8a-42d7-ae64-2cae49e78c7b" providerId="AD"/>
  <p188:author id="{9EAE6D3D-1C90-CCA6-5223-E7CAE0B0AF9B}" name="Jordan, Sarah" initials="JS" userId="S::Sarah.Jordan@tea.texas.gov::b981e112-628c-4343-a7e6-87adfd7414d4" providerId="AD"/>
  <p188:author id="{E5B28A4A-3ECB-1C16-9836-A93ED5BA285F}" name="Holzgrafe, Matthew" initials="HM" userId="S::matthew.holzgrafe@tea.texas.gov::278c5a48-1743-446c-bb24-d65465d6aadb" providerId="AD"/>
  <p188:author id="{33DD794B-36E1-2C34-0A7B-5D83DFFD1095}" name="Bethany, Torrie" initials="BT" userId="S::torrie.bethany@tea.texas.gov::ab5716a5-b46d-4d08-9e07-c23e2d663b6f" providerId="AD"/>
  <p188:author id="{83CB147A-33F7-F084-A2A2-A41BAEDF84B2}" name="Swinney, Lyra" initials="SL" userId="S::Lyra.Swinney@tea.texas.gov::93cce18f-029b-4896-a7f2-cab2c7a36b90" providerId="AD"/>
  <p188:author id="{1DEBC781-A279-364B-8D89-2CD8A60D83BC}" name="Pariseau, Sara" initials="PS" userId="S::sara.pariseau@tea.texas.gov::2fcd2a50-e485-4f49-9913-b601f1f14a40" providerId="AD"/>
  <p188:author id="{83630687-2B0A-D77E-91FF-3508920AE586}" name="Richie, Amy" initials="RA" userId="S::Amy.Richie@tea.texas.gov::81f3b60b-737f-45a9-a055-eebb99fdddb1" providerId="AD"/>
  <p188:author id="{7020218E-61DB-3309-321C-FB1DB35E160B}" name="LaBounty, Steven" initials="LS" userId="S::steven.labounty@tea.texas.gov::213b083c-ad80-470c-9cbe-152da42b0b39" providerId="AD"/>
  <p188:author id="{537BD997-AFCE-739B-F550-505F5CC617C2}" name="Brown, Cody" initials="BC" userId="S::cody.brown@tea.texas.gov::2edf2639-e9e8-4979-8714-43e686c0a899" providerId="AD"/>
  <p188:author id="{A9232899-364A-04B8-DBC8-C2A7986355D6}" name="Richie, Amy" initials="RA" userId="S::amy.richie@tea.texas.gov::81f3b60b-737f-45a9-a055-eebb99fdddb1" providerId="AD"/>
  <p188:author id="{507F60C1-5D1A-603D-8804-DF0A296C9F57}" name="Wu, Grace" initials="WG" userId="S::grace.wu@tea.texas.gov::1b27f835-14b0-4426-86b7-e9874ce7d0d5" providerId="AD"/>
  <p188:author id="{87C289D8-3B7B-0EB9-3915-D974AA7A0BE2}" name="McCorquodale, Theresa" initials="MT" userId="S::Theresa.McCorquodale@tea.texas.gov::037d1548-3d91-4cff-b8fb-b2d2a702fd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54A"/>
    <a:srgbClr val="00A69B"/>
    <a:srgbClr val="F8CC2B"/>
    <a:srgbClr val="689D33"/>
    <a:srgbClr val="73AE38"/>
    <a:srgbClr val="80C13F"/>
    <a:srgbClr val="007971"/>
    <a:srgbClr val="AB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69" autoAdjust="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AECF29-B97B-41B1-B7A8-3613CCC34D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19408-BABC-4521-84DA-23F7F6DE2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82599-D379-4556-9147-210E82E7256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37C37-AAB9-4E70-AB68-740394CAC8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D50E0-55BB-4B2F-B36D-57A6AD17D8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8E144-4208-4DF5-88DA-E1C467A86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58356-2CF6-4E5C-BB68-A3FBAAA3B32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0900D-9F1A-4214-A11A-866C96D7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2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28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50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91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3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37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85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9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4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3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7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7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2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4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89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04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53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3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39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00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1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1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11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24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34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0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68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56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927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50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39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11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13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13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96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67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81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0900D-9F1A-4214-A11A-866C96D785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4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2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900D-9F1A-4214-A11A-866C96D78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37900-38CA-1F42-48D6-EC5440A2C04B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4180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D58EDB-5334-4086-BC85-00473B22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53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0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2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Graph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E5F99B-3B11-42A5-83FA-BC880ACE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3" y="277014"/>
            <a:ext cx="11129962" cy="626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8DCCD1-88A3-4711-95B8-9B319F728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47747" y="5378116"/>
            <a:ext cx="3144253" cy="1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F20B1-191E-45E2-A196-79BA74819C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0" y="1179513"/>
            <a:ext cx="11150245" cy="5173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97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 descr="A teacher teaching her students&#10;&#10;Description automatically generated with low confidence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23" r="9266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634399-321C-463E-B129-6E425AD68658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90E8C4-E9D9-181C-2D28-68A183C255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3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GM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0222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09088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862061-731B-8167-54E6-E744ACB422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57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CB8E8-4F59-27E5-41EA-F11F585297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9" r="17529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64CAB7-8A67-E328-DE4D-CEF29A3141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nding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8046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6912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A0C1F-E035-47ED-AB47-2DF84FC50AD0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4AF8AA-99EB-56B3-6E08-9C1E55962B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1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G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005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F262E8-734C-9FAF-DC89-DFF75E109337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40B949-A2E2-B45B-0D17-DCCDB9021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06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2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64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74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Graph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E5F99B-3B11-42A5-83FA-BC880ACE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3" y="277014"/>
            <a:ext cx="11129962" cy="626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8DCCD1-88A3-4711-95B8-9B319F728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47747" y="5378116"/>
            <a:ext cx="3144253" cy="1070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F20B1-191E-45E2-A196-79BA74819C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0" y="1179513"/>
            <a:ext cx="11150245" cy="5173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536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24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A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278E72E2-0F49-4EC9-902A-6AFEF475C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209" r="25186" b="15510"/>
          <a:stretch/>
        </p:blipFill>
        <p:spPr>
          <a:xfrm>
            <a:off x="1" y="10391"/>
            <a:ext cx="4265642" cy="4197032"/>
          </a:xfrm>
          <a:prstGeom prst="rect">
            <a:avLst/>
          </a:prstGeom>
        </p:spPr>
      </p:pic>
      <p:pic>
        <p:nvPicPr>
          <p:cNvPr id="24" name="Picture 23" descr="A teacher teaching her students&#10;&#10;Description automatically generated with low confidence">
            <a:extLst>
              <a:ext uri="{FF2B5EF4-FFF2-40B4-BE49-F238E27FC236}">
                <a16:creationId xmlns:a16="http://schemas.microsoft.com/office/drawing/2014/main" id="{DCCA6DA2-03B4-453C-AE21-F10F36CD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r="7079"/>
          <a:stretch/>
        </p:blipFill>
        <p:spPr>
          <a:xfrm>
            <a:off x="4051372" y="0"/>
            <a:ext cx="4086842" cy="4197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489A59-16E6-478A-B860-F1CC4CE7B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r="9266"/>
          <a:stretch/>
        </p:blipFill>
        <p:spPr>
          <a:xfrm>
            <a:off x="8140629" y="0"/>
            <a:ext cx="4053789" cy="4197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1D66F-9922-4A43-9089-7CD1FEF02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40613"/>
            <a:ext cx="9144000" cy="105505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1C16-E792-418B-9143-7A8B318AC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81" y="5619479"/>
            <a:ext cx="9144000" cy="5857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8D3DD-BED1-4659-B705-A3A6A532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4838" y="4057477"/>
            <a:ext cx="12196838" cy="160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DA653-4505-430C-9148-4BDB753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4057477"/>
            <a:ext cx="4051373" cy="1603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F1AFCC-611A-4C69-B507-AA093C29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145460" y="4057477"/>
            <a:ext cx="4051377" cy="160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634399-321C-463E-B129-6E425AD68658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90E8C4-E9D9-181C-2D28-68A183C255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65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4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AFEC60-A822-42BD-9F72-1913DC709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25AD8B-D905-4591-D485-C050358BE4C6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FFF1E7-41B0-069D-C496-F056E659F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87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07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49F7-5585-466E-BE9D-CCDD8DAA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4" y="262446"/>
            <a:ext cx="9201806" cy="80100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8B9A1-4D59-49B1-B440-BEF63D65E0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9394" y="1397726"/>
            <a:ext cx="4372631" cy="4471262"/>
          </a:xfrm>
        </p:spPr>
        <p:txBody>
          <a:bodyPr lIns="457200" rIns="457200"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7228-DC76-4CB7-9466-801F41C70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397726"/>
            <a:ext cx="6589712" cy="4463324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Place image, graph, or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CD48F-F4F3-4AC1-A88D-544CC48B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B703-D169-47A2-9C33-436FBCF3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87DB5-9556-4540-80A2-A057C87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7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"/>
            <a:ext cx="12192000" cy="6857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E8568D-A3F8-FEE7-436C-8A1572170AE8}"/>
              </a:ext>
            </a:extLst>
          </p:cNvPr>
          <p:cNvSpPr/>
          <p:nvPr userDrawn="1"/>
        </p:nvSpPr>
        <p:spPr>
          <a:xfrm>
            <a:off x="-2" y="3920093"/>
            <a:ext cx="8458201" cy="99480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3" y="2154054"/>
            <a:ext cx="7116976" cy="1528947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393" y="4015342"/>
            <a:ext cx="7116976" cy="757826"/>
          </a:xfrm>
        </p:spPr>
        <p:txBody>
          <a:bodyPr>
            <a:noAutofit/>
          </a:bodyPr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Please take our quick 5 minute survey to let us know how we can improve this presentation in the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8CF2DD-3672-452A-AF90-3B5E374B711C}"/>
              </a:ext>
            </a:extLst>
          </p:cNvPr>
          <p:cNvCxnSpPr>
            <a:cxnSpLocks/>
          </p:cNvCxnSpPr>
          <p:nvPr userDrawn="1"/>
        </p:nvCxnSpPr>
        <p:spPr>
          <a:xfrm>
            <a:off x="548640" y="3683001"/>
            <a:ext cx="49194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55D47-20DA-E00E-E1F2-7F0DC3D81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9E8904-0136-685D-B93D-9A5A632B76F0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7F577-D0FD-0049-3E7B-D46BE2C5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7792"/>
            <a:ext cx="9219169" cy="78753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059954F-EEFA-4DC0-8275-C48E80E83615}"/>
              </a:ext>
            </a:extLst>
          </p:cNvPr>
          <p:cNvSpPr/>
          <p:nvPr userDrawn="1"/>
        </p:nvSpPr>
        <p:spPr>
          <a:xfrm rot="5400000">
            <a:off x="4279069" y="3696872"/>
            <a:ext cx="985911" cy="60491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DBBAC-5AC1-CDD6-9403-E06C08A73F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1362075"/>
            <a:ext cx="4248150" cy="5151438"/>
          </a:xfrm>
          <a:solidFill>
            <a:schemeClr val="accent1"/>
          </a:solidFill>
        </p:spPr>
        <p:txBody>
          <a:bodyPr lIns="365760" rIns="274320"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8AE886-96A2-4116-A4A2-846D4ECCA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3188" y="1362658"/>
            <a:ext cx="6589712" cy="5150684"/>
          </a:xfrm>
          <a:ln>
            <a:solidFill>
              <a:schemeClr val="accent1"/>
            </a:solidFill>
          </a:ln>
        </p:spPr>
        <p:txBody>
          <a:bodyPr lIns="182880" tIns="182880" rIns="182880" bIns="182880"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D7554-0848-4241-9D65-61693530A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A3E75-62DD-E95F-8A1E-448C27B7CAE9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10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t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4958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9F351-D49F-F33D-D931-8E4C67B631A0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CC1A6-42BC-A0C2-7F57-C6E95F161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nd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201C1F-E6EE-4340-9240-7B745C4CE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591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AE7F43-0C3E-4DC4-8407-C47FF325A3F6}"/>
              </a:ext>
            </a:extLst>
          </p:cNvPr>
          <p:cNvSpPr/>
          <p:nvPr userDrawn="1"/>
        </p:nvSpPr>
        <p:spPr>
          <a:xfrm>
            <a:off x="0" y="4180115"/>
            <a:ext cx="12192000" cy="2677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2066B-5262-4430-9A20-1E4EFCBFE795}"/>
              </a:ext>
            </a:extLst>
          </p:cNvPr>
          <p:cNvSpPr/>
          <p:nvPr userDrawn="1"/>
        </p:nvSpPr>
        <p:spPr>
          <a:xfrm>
            <a:off x="-1" y="278467"/>
            <a:ext cx="5035139" cy="125972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2547C-9364-4CB3-9314-3443C5296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95" y="4180115"/>
            <a:ext cx="10675917" cy="1528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82A2-87E1-450A-BEF1-E4B519465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895" y="5827815"/>
            <a:ext cx="10675917" cy="567047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EE9EF-AF34-0940-3023-C39E4E339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68" y="503392"/>
            <a:ext cx="3753635" cy="8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418D-15F1-4236-86D3-6539C675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B6B5-BC8C-433B-81B9-9C57FABEB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8FAA-4420-4285-8D95-A050BC74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C59C6-696E-4645-BF2F-2A33B0C2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A9AF-AD14-4EF5-B3BC-132EE02F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D06D-DA63-4DDC-82A9-6354941E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DF4B1-44D8-438C-A0D2-5E50A227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3605E-63A3-44EF-8FE0-D7C81552D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572" y="1535167"/>
            <a:ext cx="5181600" cy="435133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7BA6D-103A-4630-B671-67CDA59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2AB32-BE43-4FB9-9458-D139DB52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5EDC1-6DD2-47C3-AD8C-9CFFD202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015-6037-42AB-A911-E14A4A51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70" y="262444"/>
            <a:ext cx="9188155" cy="796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65E1D-5246-4BD8-9B82-F25D6124E47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3045" y="1459502"/>
            <a:ext cx="5157787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0532D-3DCA-435E-87F8-906FA800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0139B-3F01-4FDB-BA7A-CD6796ECA1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89712" y="1459502"/>
            <a:ext cx="5183188" cy="82391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1" spc="0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BAEC4-DE7C-4193-B9FA-D5FE8DCA6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3480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A867-B7F9-400F-B53F-72E20DC4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33E19-47CE-4A9D-9597-EBC712F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1FDE4-045D-4151-A400-75E6F648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5A145B-F29E-006D-1556-1F96678A7A0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59502"/>
            <a:ext cx="0" cy="4636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2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38DD-6B59-4B23-BB8D-81BFC888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ECD42-B28C-4148-898C-0C0A605C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4CAD1-3CCD-44D3-9310-1D604CEB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7571-686F-4B4E-8694-A351E868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2" y="3657600"/>
            <a:ext cx="11373507" cy="17625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5420172"/>
            <a:ext cx="11373507" cy="56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B2256DE-71AA-4E74-8EC3-825DD6B6375A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E4BDD0-73F1-41FC-8F97-117C328D3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spc="3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80" r:id="rId5"/>
    <p:sldLayoutId id="2147483654" r:id="rId6"/>
    <p:sldLayoutId id="214748370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13C9D-1EF4-4280-AB04-B91E7BC8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867E4-1FDD-4610-A0B6-3C9F9ECD7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22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  <p:sldLayoutId id="2147483684" r:id="rId4"/>
    <p:sldLayoutId id="2147483685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98C8669-7C07-4C79-BB45-049280D12C7C}"/>
              </a:ext>
            </a:extLst>
          </p:cNvPr>
          <p:cNvSpPr/>
          <p:nvPr userDrawn="1"/>
        </p:nvSpPr>
        <p:spPr>
          <a:xfrm>
            <a:off x="-4838" y="277792"/>
            <a:ext cx="9623400" cy="787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FFABC-2920-441D-BDCA-82242005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" y="278467"/>
            <a:ext cx="9201807" cy="7868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E0269-1405-4BE8-9A45-4EECDEB9D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538189"/>
            <a:ext cx="11373507" cy="44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5235-F02C-42D0-95D5-49091BC62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9394" y="6356350"/>
            <a:ext cx="9038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256DE-71AA-4E74-8EC3-825DD6B6375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6A961-A1EE-49A4-B442-B0FDE795C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8738-CC4F-4697-9630-08EB3B683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8717" y="6345780"/>
            <a:ext cx="8841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BDD0-73F1-41FC-8F97-117C328D35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54A4D4-C151-4829-8672-ADA4B6580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0383" y="432790"/>
            <a:ext cx="2136668" cy="4891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5FC25F-6670-44F8-B8B5-A1AFAFE950DC}"/>
              </a:ext>
            </a:extLst>
          </p:cNvPr>
          <p:cNvSpPr/>
          <p:nvPr userDrawn="1"/>
        </p:nvSpPr>
        <p:spPr>
          <a:xfrm>
            <a:off x="-4838" y="6721475"/>
            <a:ext cx="12196838" cy="136525"/>
          </a:xfrm>
          <a:prstGeom prst="rect">
            <a:avLst/>
          </a:prstGeom>
          <a:gradFill>
            <a:gsLst>
              <a:gs pos="76000">
                <a:schemeClr val="accent1"/>
              </a:gs>
              <a:gs pos="48000">
                <a:schemeClr val="accent1"/>
              </a:gs>
              <a:gs pos="0">
                <a:schemeClr val="accent1"/>
              </a:gs>
              <a:gs pos="68000">
                <a:schemeClr val="accent2"/>
              </a:gs>
              <a:gs pos="60000">
                <a:schemeClr val="accent3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4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0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slo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xasslo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1797-0ABC-4E99-B8BB-B75FDB487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Student Learning 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C8455-96F2-41C2-8867-3CF422F05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4, 2023</a:t>
            </a:r>
          </a:p>
        </p:txBody>
      </p:sp>
    </p:spTree>
    <p:extLst>
      <p:ext uri="{BB962C8B-B14F-4D97-AF65-F5344CB8AC3E}">
        <p14:creationId xmlns:p14="http://schemas.microsoft.com/office/powerpoint/2010/main" val="169936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D428-9CA6-EC8C-E2F0-9F2B7E368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81" y="4530222"/>
            <a:ext cx="10121070" cy="1055053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Phases of the Texas SLO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DD960-5AE3-686B-E7FC-D1CE5DEB18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Phases of the SLO Process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40EBF8-1E71-646F-4D9B-5C536EEF17FE}"/>
              </a:ext>
            </a:extLst>
          </p:cNvPr>
          <p:cNvSpPr txBox="1"/>
          <p:nvPr/>
        </p:nvSpPr>
        <p:spPr>
          <a:xfrm>
            <a:off x="960320" y="5567340"/>
            <a:ext cx="230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- September</a:t>
            </a:r>
          </a:p>
        </p:txBody>
      </p:sp>
      <p:sp>
        <p:nvSpPr>
          <p:cNvPr id="2" name="TextBox 1" descr="Outline box around Phase One">
            <a:extLst>
              <a:ext uri="{FF2B5EF4-FFF2-40B4-BE49-F238E27FC236}">
                <a16:creationId xmlns:a16="http://schemas.microsoft.com/office/drawing/2014/main" id="{4A5C7896-D01C-96A2-4D59-1F3AB7525E4F}"/>
              </a:ext>
            </a:extLst>
          </p:cNvPr>
          <p:cNvSpPr txBox="1"/>
          <p:nvPr/>
        </p:nvSpPr>
        <p:spPr>
          <a:xfrm>
            <a:off x="297180" y="1531620"/>
            <a:ext cx="3666964" cy="490347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9ABE-70E2-B09A-D37C-FC0F3BF63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Graphic 56">
            <a:extLst>
              <a:ext uri="{FF2B5EF4-FFF2-40B4-BE49-F238E27FC236}">
                <a16:creationId xmlns:a16="http://schemas.microsoft.com/office/drawing/2014/main" id="{57B16A05-4B18-47C8-7A03-35D5C4B2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638262" y="4581605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C97D25F-C2D6-5E72-16D0-7B7C3CF4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625761" y="460242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F5E4158-67BD-694F-ED80-993A8F9E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22470" y="1695413"/>
            <a:ext cx="2926674" cy="3660496"/>
            <a:chOff x="4622470" y="1695413"/>
            <a:chExt cx="2926674" cy="36604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81D09-3D51-D7F0-1000-11D987B6D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2470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E72B18-47CE-E0B9-9E00-7BDF9EA8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3390" y="1700666"/>
              <a:ext cx="2925754" cy="12348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94D4D5-4736-35FC-4A49-4D9119E50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76" idx="2"/>
            </p:cNvCxnSpPr>
            <p:nvPr/>
          </p:nvCxnSpPr>
          <p:spPr>
            <a:xfrm flipH="1" flipV="1">
              <a:off x="6096481" y="4085935"/>
              <a:ext cx="1726" cy="5031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BFC14A-37B3-4A6D-2180-9D23FB8B6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14802" y="4589099"/>
              <a:ext cx="766810" cy="7668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Graphic 43" descr="Eye outline">
              <a:extLst>
                <a:ext uri="{FF2B5EF4-FFF2-40B4-BE49-F238E27FC236}">
                  <a16:creationId xmlns:a16="http://schemas.microsoft.com/office/drawing/2014/main" id="{7D698EF9-9AB7-C05E-2F06-9CE0C3BD0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73529" y="4649553"/>
              <a:ext cx="645899" cy="64589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F994D9-CBE6-F68F-9190-19BA81857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9511" y="1695413"/>
            <a:ext cx="2918944" cy="3702470"/>
            <a:chOff x="649511" y="1695413"/>
            <a:chExt cx="2918944" cy="370247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DBE190-D904-EC02-3282-7842331D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47CBAE-7889-110C-E6CC-D5E4036A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8219"/>
              <a:ext cx="2912438" cy="1490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9C40CD-4C86-173B-9499-8C7C0F5F1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0"/>
              <a:endCxn id="69" idx="2"/>
            </p:cNvCxnSpPr>
            <p:nvPr/>
          </p:nvCxnSpPr>
          <p:spPr>
            <a:xfrm flipH="1" flipV="1">
              <a:off x="2107058" y="4079865"/>
              <a:ext cx="9088" cy="5512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33B50B-121C-069B-A079-F10C2D753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32741" y="4631073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18185B7-9DF3-A44D-D769-7FF155385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3195" y="4686591"/>
              <a:ext cx="645899" cy="6458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B947E5-972E-50A4-DF38-85569A6EE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09968" y="1695413"/>
            <a:ext cx="2932521" cy="3684833"/>
            <a:chOff x="8609968" y="1695413"/>
            <a:chExt cx="2932521" cy="36848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A58DE-A568-B158-C233-93FAC9C5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09968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C7D77-6E36-D77F-A419-B5A3E40C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24507" y="1700667"/>
              <a:ext cx="2917982" cy="12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B52917-2955-6DF1-6A96-4363598C4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8" idx="0"/>
              <a:endCxn id="79" idx="2"/>
            </p:cNvCxnSpPr>
            <p:nvPr/>
          </p:nvCxnSpPr>
          <p:spPr>
            <a:xfrm flipV="1">
              <a:off x="10083680" y="4086181"/>
              <a:ext cx="299" cy="52725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E83F7E-5E84-AC17-9DF5-4F0A98A31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00275" y="4613436"/>
              <a:ext cx="766810" cy="7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Graphic 42" descr="Venn diagram outline">
              <a:extLst>
                <a:ext uri="{FF2B5EF4-FFF2-40B4-BE49-F238E27FC236}">
                  <a16:creationId xmlns:a16="http://schemas.microsoft.com/office/drawing/2014/main" id="{86FE606F-F4C6-0FA3-711F-78E99A56E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772693" y="4661218"/>
              <a:ext cx="622571" cy="622571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9F50354-00B5-D333-E9EE-B9F7378C780F}"/>
              </a:ext>
            </a:extLst>
          </p:cNvPr>
          <p:cNvSpPr txBox="1"/>
          <p:nvPr/>
        </p:nvSpPr>
        <p:spPr>
          <a:xfrm>
            <a:off x="647586" y="2016773"/>
            <a:ext cx="2918944" cy="2063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SLO Skill Statement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students to the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the Targeted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expected growth targets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5D2865-7ECB-07F8-50F8-E4A55CF86B4A}"/>
              </a:ext>
            </a:extLst>
          </p:cNvPr>
          <p:cNvSpPr txBox="1"/>
          <p:nvPr/>
        </p:nvSpPr>
        <p:spPr>
          <a:xfrm>
            <a:off x="4637009" y="2016772"/>
            <a:ext cx="2918944" cy="206916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Progress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the Body of Evidence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Mid-Year check ins for teacher and appraiser on student progress and body of evidence to date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BEE132-D29E-BA54-5BCF-97306BB70E3A}"/>
              </a:ext>
            </a:extLst>
          </p:cNvPr>
          <p:cNvSpPr txBox="1"/>
          <p:nvPr/>
        </p:nvSpPr>
        <p:spPr>
          <a:xfrm>
            <a:off x="510829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- April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8EEF7A-163F-D623-CA97-27AC0CFE38AF}"/>
              </a:ext>
            </a:extLst>
          </p:cNvPr>
          <p:cNvSpPr txBox="1"/>
          <p:nvPr/>
        </p:nvSpPr>
        <p:spPr>
          <a:xfrm>
            <a:off x="8624507" y="2011249"/>
            <a:ext cx="2918944" cy="20749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end of year skill levels using the body of evidence matched to Targeted Skill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FB9F69-970D-7058-967D-388DC7DCF93D}"/>
              </a:ext>
            </a:extLst>
          </p:cNvPr>
          <p:cNvSpPr txBox="1"/>
          <p:nvPr/>
        </p:nvSpPr>
        <p:spPr>
          <a:xfrm>
            <a:off x="908173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- May</a:t>
            </a:r>
          </a:p>
        </p:txBody>
      </p:sp>
    </p:spTree>
    <p:extLst>
      <p:ext uri="{BB962C8B-B14F-4D97-AF65-F5344CB8AC3E}">
        <p14:creationId xmlns:p14="http://schemas.microsoft.com/office/powerpoint/2010/main" val="300331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One: Overview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345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 Skill Statement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Based on a foundational skill of the course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5"/>
            <a:ext cx="3142488" cy="3345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Initial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are typical skill levels at the beginning of the year?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3450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Targeted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What are typical skill levels at the end of the year?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345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Expected Growth Targets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 I expect my students’ skill levels to be at the end of the year?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E5DC0-1AD5-6DCD-CDDA-0A0C74839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1696" y="1700734"/>
            <a:ext cx="3144697" cy="46117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887B-D5C1-095C-AB36-BE072DC5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 Skill Statement: Success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A6C7AD-6B29-ED63-B0CF-21F4F4D815B6}"/>
              </a:ext>
            </a:extLst>
          </p:cNvPr>
          <p:cNvSpPr/>
          <p:nvPr/>
        </p:nvSpPr>
        <p:spPr>
          <a:xfrm>
            <a:off x="399393" y="2255520"/>
            <a:ext cx="2482992" cy="1538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Foundational Skill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32B10-4EAD-F656-7017-13A88AD11B2D}"/>
              </a:ext>
            </a:extLst>
          </p:cNvPr>
          <p:cNvSpPr/>
          <p:nvPr/>
        </p:nvSpPr>
        <p:spPr>
          <a:xfrm>
            <a:off x="3369467" y="2255520"/>
            <a:ext cx="2482992" cy="11734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Persists Throughout the Course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B4FBE-1088-85DD-A165-31A34AC8935B}"/>
              </a:ext>
            </a:extLst>
          </p:cNvPr>
          <p:cNvSpPr/>
          <p:nvPr/>
        </p:nvSpPr>
        <p:spPr>
          <a:xfrm>
            <a:off x="6339541" y="2255520"/>
            <a:ext cx="2482992" cy="1173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A6F6D-60F3-58B6-29FD-43AF177B59C3}"/>
              </a:ext>
            </a:extLst>
          </p:cNvPr>
          <p:cNvSpPr/>
          <p:nvPr/>
        </p:nvSpPr>
        <p:spPr>
          <a:xfrm>
            <a:off x="9309615" y="2255520"/>
            <a:ext cx="2482992" cy="1173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45720" rIns="365760" bIns="45720" rtlCol="0" anchor="ctr"/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lead to growth in the course and beyond</a:t>
            </a:r>
          </a:p>
        </p:txBody>
      </p:sp>
      <p:pic>
        <p:nvPicPr>
          <p:cNvPr id="8" name="Picture 8" descr="Free Hammer, Screwdrivers and Furniture Assembly Instructions Stock Photo">
            <a:extLst>
              <a:ext uri="{FF2B5EF4-FFF2-40B4-BE49-F238E27FC236}">
                <a16:creationId xmlns:a16="http://schemas.microsoft.com/office/drawing/2014/main" id="{32CD71D8-2001-75FA-8BB4-870FB920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32" y="3429000"/>
            <a:ext cx="2468801" cy="199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C40E1-B3C8-FA59-45C9-AE1733E15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3429000"/>
            <a:ext cx="2497882" cy="1997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8A49C-C69D-A3A2-11B5-E32F14239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77" y="3344034"/>
            <a:ext cx="2482992" cy="20822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67A2F0-BE62-406B-C51A-0412B2A39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806" y="3429000"/>
            <a:ext cx="2468801" cy="19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BA39-568F-73CA-23D6-80D56B72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 Skill Statement: Drawing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7F2A1-B6E4-FE27-382C-24260567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A2F76-0FBD-F070-2307-DF34729AB5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Represents a 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foundational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skill that is specific to the content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Persists throughout the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Measurable through a demonstration of student skill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Focus on it will lead to student growth in this course and beyond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65E6E-5B19-B197-021F-2BEA599FC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1177F-2A6C-E114-390B-D9EAC5604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241504"/>
            <a:ext cx="5183188" cy="34808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dirty="0"/>
              <a:t>Use conventions of shading (light and dark) to convey perspective in a pencil/pen sketch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08658AB-B44D-9361-D015-901F773085F4}"/>
              </a:ext>
            </a:extLst>
          </p:cNvPr>
          <p:cNvSpPr txBox="1">
            <a:spLocks/>
          </p:cNvSpPr>
          <p:nvPr/>
        </p:nvSpPr>
        <p:spPr>
          <a:xfrm>
            <a:off x="6589712" y="410701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0">
                <a:solidFill>
                  <a:schemeClr val="accent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69B"/>
                </a:solidFill>
                <a:effectLst/>
                <a:uLnTx/>
                <a:uFillTx/>
                <a:latin typeface="Cambria" panose="02040503050406030204"/>
                <a:ea typeface="+mn-ea"/>
                <a:cs typeface="Calibri Light" panose="020F0302020204030204" pitchFamily="34" charset="0"/>
              </a:rPr>
              <a:t>Non-Examples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A07C7EA-AECC-9976-5559-87FBF7C403F9}"/>
              </a:ext>
            </a:extLst>
          </p:cNvPr>
          <p:cNvSpPr txBox="1">
            <a:spLocks/>
          </p:cNvSpPr>
          <p:nvPr/>
        </p:nvSpPr>
        <p:spPr>
          <a:xfrm>
            <a:off x="6589712" y="4889014"/>
            <a:ext cx="5183188" cy="1143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Two-week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unit on art history</a:t>
            </a:r>
          </a:p>
        </p:txBody>
      </p:sp>
    </p:spTree>
    <p:extLst>
      <p:ext uri="{BB962C8B-B14F-4D97-AF65-F5344CB8AC3E}">
        <p14:creationId xmlns:p14="http://schemas.microsoft.com/office/powerpoint/2010/main" val="2360282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BA39-568F-73CA-23D6-80D56B72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 Skill Statement: 8</a:t>
            </a:r>
            <a:r>
              <a:rPr lang="en-US" baseline="30000"/>
              <a:t>th</a:t>
            </a:r>
            <a:r>
              <a:rPr lang="en-US"/>
              <a:t> Grade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7F2A1-B6E4-FE27-382C-24260567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000ABB-A4E2-B730-A1F2-F4AF51FAE8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Represents a 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foundational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skill that is specific to the content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Persists throughout the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Measurable through a demonstration of student skill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Focus on it will lead to student growth in this course and beyond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65E6E-5B19-B197-021F-2BEA599FC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1177F-2A6C-E114-390B-D9EAC5604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241504"/>
            <a:ext cx="5183188" cy="3480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Write clear, well documented lab reports that analyze and synthesize experimental results using the language of science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9890A13-F2BC-29F2-F3E0-9902C18F1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589712" y="145950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0">
                <a:solidFill>
                  <a:schemeClr val="accent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69B"/>
                </a:solidFill>
                <a:effectLst/>
                <a:uLnTx/>
                <a:uFillTx/>
                <a:latin typeface="Cambria" panose="02040503050406030204"/>
                <a:ea typeface="+mn-ea"/>
                <a:cs typeface="Calibri Light" panose="020F0302020204030204" pitchFamily="34" charset="0"/>
              </a:rPr>
              <a:t>Example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C9270E-7D69-3653-0EE3-5BDA5B5D8D01}"/>
              </a:ext>
            </a:extLst>
          </p:cNvPr>
          <p:cNvSpPr txBox="1">
            <a:spLocks/>
          </p:cNvSpPr>
          <p:nvPr/>
        </p:nvSpPr>
        <p:spPr>
          <a:xfrm>
            <a:off x="6589712" y="410701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0">
                <a:solidFill>
                  <a:schemeClr val="accent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69B"/>
                </a:solidFill>
                <a:effectLst/>
                <a:uLnTx/>
                <a:uFillTx/>
                <a:latin typeface="Cambria" panose="02040503050406030204"/>
                <a:ea typeface="+mn-ea"/>
                <a:cs typeface="Calibri Light" panose="020F0302020204030204" pitchFamily="34" charset="0"/>
              </a:rPr>
              <a:t>Non-Example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C27BADDB-2BBD-E7D0-8004-A36F58EAD5CE}"/>
              </a:ext>
            </a:extLst>
          </p:cNvPr>
          <p:cNvSpPr txBox="1">
            <a:spLocks/>
          </p:cNvSpPr>
          <p:nvPr/>
        </p:nvSpPr>
        <p:spPr>
          <a:xfrm>
            <a:off x="6589712" y="4889014"/>
            <a:ext cx="5183188" cy="114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 Reports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Unit on measurements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5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BA39-568F-73CA-23D6-80D56B72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 Skill Statement: Culinary 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7F2A1-B6E4-FE27-382C-242605675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F0C94B-7160-B01B-5043-6F8605AC1B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Represents a 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foundational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skill that is specific to the content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Persists throughout the course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Measurable through a demonstration of student skill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Focus on it will lead to student growth in this course and beyond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65E6E-5B19-B197-021F-2BEA599FC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1177F-2A6C-E114-390B-D9EAC5604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241504"/>
            <a:ext cx="5183188" cy="34808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ea typeface="Source Sans Pro"/>
                <a:cs typeface="Source Sans Pro"/>
                <a:sym typeface="Source Sans Pro"/>
              </a:rPr>
              <a:t>Students will be able to plan and prepare a nutritionally sound meal, applying industry standard cooking techniques and using American Culinary Federation Education Standards for sanitation and safety</a:t>
            </a:r>
            <a:r>
              <a:rPr lang="en-US">
                <a:ea typeface="Source Sans Pro"/>
                <a:cs typeface="Source Sans Pro"/>
                <a:sym typeface="Source Sans Pro"/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xmlns="" textRoundtripDataId="154"/>
                  </a:ext>
                </a:extLst>
              </a:rPr>
              <a:t>.</a:t>
            </a:r>
            <a:endParaRPr lang="en-US">
              <a:ea typeface="Source Sans Pro"/>
              <a:cs typeface="Source Sans Pro"/>
              <a:sym typeface="Source Sans Pro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0D650F4-7947-6E0B-8EA2-63D068EA6B6D}"/>
              </a:ext>
            </a:extLst>
          </p:cNvPr>
          <p:cNvSpPr txBox="1">
            <a:spLocks/>
          </p:cNvSpPr>
          <p:nvPr/>
        </p:nvSpPr>
        <p:spPr>
          <a:xfrm>
            <a:off x="6589712" y="4107013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spc="0">
                <a:solidFill>
                  <a:schemeClr val="accent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69B"/>
                </a:solidFill>
                <a:effectLst/>
                <a:uLnTx/>
                <a:uFillTx/>
                <a:latin typeface="Cambria" panose="02040503050406030204"/>
                <a:ea typeface="+mn-ea"/>
                <a:cs typeface="Calibri Light" panose="020F0302020204030204" pitchFamily="34" charset="0"/>
              </a:rPr>
              <a:t>Non-Example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640C63-0311-A8C3-81D1-EA45DDE07F10}"/>
              </a:ext>
            </a:extLst>
          </p:cNvPr>
          <p:cNvSpPr txBox="1">
            <a:spLocks/>
          </p:cNvSpPr>
          <p:nvPr/>
        </p:nvSpPr>
        <p:spPr>
          <a:xfrm>
            <a:off x="6589712" y="4889981"/>
            <a:ext cx="5183188" cy="1143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ource Sans Pro"/>
                <a:cs typeface="Source Sans Pro"/>
                <a:sym typeface="Source Sans Pro"/>
              </a:rPr>
              <a:t>Students will use proper cooking conditions and follow recipes to prepare nutritionally sound meals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22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One: ISP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345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 Skill Statement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Based on a foundational skill of the course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5"/>
            <a:ext cx="3142488" cy="3345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Initial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are typical skill levels at the beginning of the year?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3450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Targeted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What are typical skill levels at the end of the year?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345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Expected Growth Targets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 I expect my students’ skill levels to be at the end of the year?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C9CF5-96B1-6510-7501-B5B50CCA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36900" y="1679713"/>
            <a:ext cx="3144697" cy="46117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F759-B2E9-DA38-399E-D9A075A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Initial Skill Profile?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C45DC-81FE-A5E5-2AB5-5E186E6CA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199267" cy="4449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2720"/>
              <a:buFont typeface="Arial"/>
              <a:buChar char="•"/>
            </a:pPr>
            <a:r>
              <a:rPr lang="en-US" dirty="0"/>
              <a:t>A</a:t>
            </a:r>
            <a:r>
              <a:rPr lang="en-US" sz="2800" dirty="0"/>
              <a:t> skill progression rubric.</a:t>
            </a:r>
            <a:endParaRPr lang="en-US" dirty="0"/>
          </a:p>
          <a:p>
            <a:pPr marL="457200" indent="-457200">
              <a:spcBef>
                <a:spcPts val="580"/>
              </a:spcBef>
              <a:buSzPts val="2720"/>
              <a:buFont typeface="Arial"/>
              <a:buChar char="•"/>
            </a:pPr>
            <a:r>
              <a:rPr lang="en-US" sz="2800" dirty="0"/>
              <a:t>Describes entering levels of student proficiency at the </a:t>
            </a:r>
            <a:r>
              <a:rPr lang="en-US" dirty="0"/>
              <a:t>beginning of the year</a:t>
            </a:r>
            <a:r>
              <a:rPr lang="en-US" sz="2800" dirty="0"/>
              <a:t> with respect to the foundational skill.</a:t>
            </a:r>
            <a:endParaRPr lang="en-US">
              <a:cs typeface="Calibri"/>
            </a:endParaRPr>
          </a:p>
          <a:p>
            <a:pPr marL="457200" lvl="0" indent="-457200" algn="l" rtl="0">
              <a:spcBef>
                <a:spcPts val="580"/>
              </a:spcBef>
              <a:spcAft>
                <a:spcPts val="0"/>
              </a:spcAft>
              <a:buSzPts val="2720"/>
              <a:buFont typeface="Arial"/>
              <a:buChar char="•"/>
            </a:pPr>
            <a:r>
              <a:rPr lang="en-US" sz="2800" dirty="0"/>
              <a:t>Begins with what a student “typically” knows and can do when they </a:t>
            </a:r>
            <a:r>
              <a:rPr lang="en-US" dirty="0"/>
              <a:t>begin</a:t>
            </a:r>
            <a:r>
              <a:rPr lang="en-US" sz="2800" dirty="0"/>
              <a:t> the year with respect to the skill selected for the SLO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5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887B-D5C1-095C-AB36-BE072DC5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ISP: Success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A6C7AD-6B29-ED63-B0CF-21F4F4D815B6}"/>
              </a:ext>
            </a:extLst>
          </p:cNvPr>
          <p:cNvSpPr/>
          <p:nvPr/>
        </p:nvSpPr>
        <p:spPr>
          <a:xfrm>
            <a:off x="414281" y="2255520"/>
            <a:ext cx="2482992" cy="11734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Aligns to Skill Statement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D32B10-4EAD-F656-7017-13A88AD11B2D}"/>
              </a:ext>
            </a:extLst>
          </p:cNvPr>
          <p:cNvSpPr/>
          <p:nvPr/>
        </p:nvSpPr>
        <p:spPr>
          <a:xfrm>
            <a:off x="3369467" y="2255520"/>
            <a:ext cx="2482992" cy="11734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b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Articulates BOY Skills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EB4FBE-1088-85DD-A165-31A34AC8935B}"/>
              </a:ext>
            </a:extLst>
          </p:cNvPr>
          <p:cNvSpPr/>
          <p:nvPr/>
        </p:nvSpPr>
        <p:spPr>
          <a:xfrm>
            <a:off x="6339541" y="2255520"/>
            <a:ext cx="2482992" cy="1173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Differentiates Between Levels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A6F6D-60F3-58B6-29FD-43AF177B59C3}"/>
              </a:ext>
            </a:extLst>
          </p:cNvPr>
          <p:cNvSpPr/>
          <p:nvPr/>
        </p:nvSpPr>
        <p:spPr>
          <a:xfrm>
            <a:off x="9309615" y="2255520"/>
            <a:ext cx="2482992" cy="11734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45720" rIns="365760" bIns="45720" rtlCol="0" anchor="ctr"/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Multiple Sources of Evidence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6C40E1-B3C8-FA59-45C9-AE1733E15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3429000"/>
            <a:ext cx="2497882" cy="1997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722BD-70F4-3031-CF5E-8F53C9EC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8" y="3429000"/>
            <a:ext cx="2482992" cy="1997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946997-8892-00D8-D1F3-36209FF2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653" y="3401410"/>
            <a:ext cx="2497880" cy="2024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00795-4B25-EDCA-2AC4-B89D110CE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15" y="3401409"/>
            <a:ext cx="2482992" cy="20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3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0F62-E210-4836-9E42-F1A49E70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1EF4A-51FA-8AC5-D300-AE3C4BD9F06B}"/>
              </a:ext>
            </a:extLst>
          </p:cNvPr>
          <p:cNvSpPr txBox="1"/>
          <p:nvPr/>
        </p:nvSpPr>
        <p:spPr>
          <a:xfrm>
            <a:off x="1679589" y="2031700"/>
            <a:ext cx="9474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200"/>
              </a:spcBef>
              <a:buNone/>
            </a:pPr>
            <a:r>
              <a:rPr lang="en-US" sz="2400"/>
              <a:t>Please make sure you are muted.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DD955-C447-9293-B1DB-EA7748189423}"/>
              </a:ext>
            </a:extLst>
          </p:cNvPr>
          <p:cNvSpPr txBox="1"/>
          <p:nvPr/>
        </p:nvSpPr>
        <p:spPr>
          <a:xfrm>
            <a:off x="1679590" y="3711987"/>
            <a:ext cx="9474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200"/>
              </a:spcBef>
              <a:buNone/>
            </a:pPr>
            <a:r>
              <a:rPr lang="en-US" sz="2400"/>
              <a:t>If you are able, turn on your camera.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FC0754-5924-4850-9075-57C589A2B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589" y="5217047"/>
            <a:ext cx="9674211" cy="4616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200"/>
              </a:spcBef>
              <a:buNone/>
            </a:pPr>
            <a:r>
              <a:rPr lang="en-US" sz="2400"/>
              <a:t>Locate your participant video and click on the more icon to rename yourself.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830032-7CC4-CCE3-AC49-90CEEB003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1571" y="5135296"/>
            <a:ext cx="959925" cy="625167"/>
            <a:chOff x="491571" y="4966031"/>
            <a:chExt cx="959925" cy="625167"/>
          </a:xfrm>
        </p:grpSpPr>
        <p:pic>
          <p:nvPicPr>
            <p:cNvPr id="8" name="Graphic 7" descr="Miscellaneous with solid fill">
              <a:extLst>
                <a:ext uri="{FF2B5EF4-FFF2-40B4-BE49-F238E27FC236}">
                  <a16:creationId xmlns:a16="http://schemas.microsoft.com/office/drawing/2014/main" id="{69F9F651-E539-4493-97B4-F2DA74921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1210" y="4966031"/>
              <a:ext cx="625167" cy="62516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E9A6A0C-017F-4B56-BF9B-2E2672043B0D}"/>
                </a:ext>
              </a:extLst>
            </p:cNvPr>
            <p:cNvSpPr/>
            <p:nvPr/>
          </p:nvSpPr>
          <p:spPr>
            <a:xfrm>
              <a:off x="491571" y="5084693"/>
              <a:ext cx="959925" cy="380538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6381D14-3EA7-4DA1-A53F-B4A722340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23" y="1774722"/>
            <a:ext cx="975621" cy="97562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16DB6EE-B738-486F-B31E-3A11CD53C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100" y="3245246"/>
            <a:ext cx="1104867" cy="11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0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81D1-7FF7-9FFD-F62F-B03EB828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Exemplar ISP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FF56-A323-8A3E-2FE4-609D0F624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Review the Sample ISP document against the Success Criteria.</a:t>
            </a:r>
          </a:p>
          <a:p>
            <a:r>
              <a:rPr lang="en-US" dirty="0">
                <a:cs typeface="Calibri Light"/>
              </a:rPr>
              <a:t>Why is this ISP an exemplar?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CEF749-731C-7F13-94BB-1243D4CBB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678" y="1397000"/>
            <a:ext cx="4590731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79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84C1-8837-9DF8-EE61-872521CE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7436-996C-3882-F970-67D48141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199267" cy="4449032"/>
          </a:xfrm>
        </p:spPr>
        <p:txBody>
          <a:bodyPr/>
          <a:lstStyle/>
          <a:p>
            <a:r>
              <a:rPr lang="en-US" dirty="0"/>
              <a:t>Described what student skill level typically is at BOY for an 8</a:t>
            </a:r>
            <a:r>
              <a:rPr lang="en-US" baseline="30000" dirty="0"/>
              <a:t>th</a:t>
            </a:r>
            <a:r>
              <a:rPr lang="en-US" dirty="0"/>
              <a:t> ELAR class</a:t>
            </a:r>
          </a:p>
          <a:p>
            <a:r>
              <a:rPr lang="en-US" dirty="0"/>
              <a:t>Included 5 </a:t>
            </a:r>
            <a:r>
              <a:rPr lang="en-US" i="1" dirty="0"/>
              <a:t>differentiated</a:t>
            </a:r>
            <a:r>
              <a:rPr lang="en-US" dirty="0"/>
              <a:t> skill level descriptors</a:t>
            </a:r>
          </a:p>
          <a:p>
            <a:r>
              <a:rPr lang="en-US" dirty="0"/>
              <a:t>Aligned to Skill Statement</a:t>
            </a:r>
          </a:p>
          <a:p>
            <a:r>
              <a:rPr lang="en-US" dirty="0"/>
              <a:t>Based on this teacher’s knowledge of what students can and can’t do at the beginning of the year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02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0ADA-BC3E-0E9E-0A35-27291592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ISP Levels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72EE1-90FC-6279-15D6-D6FB68978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692" y="1250687"/>
            <a:ext cx="9103360" cy="261397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To match students with ISP levels:</a:t>
            </a:r>
          </a:p>
          <a:p>
            <a:r>
              <a:rPr lang="en-US" dirty="0"/>
              <a:t>Use multiple sources of evidence to determine students’ entering skill levels</a:t>
            </a:r>
            <a:endParaRPr lang="en-US"/>
          </a:p>
          <a:p>
            <a:r>
              <a:rPr lang="en-US" dirty="0"/>
              <a:t>Use current year and historical data</a:t>
            </a:r>
          </a:p>
        </p:txBody>
      </p:sp>
    </p:spTree>
    <p:extLst>
      <p:ext uri="{BB962C8B-B14F-4D97-AF65-F5344CB8AC3E}">
        <p14:creationId xmlns:p14="http://schemas.microsoft.com/office/powerpoint/2010/main" val="287603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78C2-AAD1-54B2-4258-D144729C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for skill levels at BOY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1AECA3-3C82-743C-6EC0-80E027B21F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69362"/>
              </p:ext>
            </p:extLst>
          </p:nvPr>
        </p:nvGraphicFramePr>
        <p:xfrm>
          <a:off x="628650" y="1300163"/>
          <a:ext cx="10622445" cy="4802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960">
                  <a:extLst>
                    <a:ext uri="{9D8B030D-6E8A-4147-A177-3AD203B41FA5}">
                      <a16:colId xmlns:a16="http://schemas.microsoft.com/office/drawing/2014/main" val="1658636371"/>
                    </a:ext>
                  </a:extLst>
                </a:gridCol>
                <a:gridCol w="1514045">
                  <a:extLst>
                    <a:ext uri="{9D8B030D-6E8A-4147-A177-3AD203B41FA5}">
                      <a16:colId xmlns:a16="http://schemas.microsoft.com/office/drawing/2014/main" val="328626896"/>
                    </a:ext>
                  </a:extLst>
                </a:gridCol>
                <a:gridCol w="1170883">
                  <a:extLst>
                    <a:ext uri="{9D8B030D-6E8A-4147-A177-3AD203B41FA5}">
                      <a16:colId xmlns:a16="http://schemas.microsoft.com/office/drawing/2014/main" val="4040162035"/>
                    </a:ext>
                  </a:extLst>
                </a:gridCol>
                <a:gridCol w="2039992">
                  <a:extLst>
                    <a:ext uri="{9D8B030D-6E8A-4147-A177-3AD203B41FA5}">
                      <a16:colId xmlns:a16="http://schemas.microsoft.com/office/drawing/2014/main" val="245516735"/>
                    </a:ext>
                  </a:extLst>
                </a:gridCol>
                <a:gridCol w="1436444">
                  <a:extLst>
                    <a:ext uri="{9D8B030D-6E8A-4147-A177-3AD203B41FA5}">
                      <a16:colId xmlns:a16="http://schemas.microsoft.com/office/drawing/2014/main" val="1778694854"/>
                    </a:ext>
                  </a:extLst>
                </a:gridCol>
                <a:gridCol w="2402121">
                  <a:extLst>
                    <a:ext uri="{9D8B030D-6E8A-4147-A177-3AD203B41FA5}">
                      <a16:colId xmlns:a16="http://schemas.microsoft.com/office/drawing/2014/main" val="2378075653"/>
                    </a:ext>
                  </a:extLst>
                </a:gridCol>
              </a:tblGrid>
              <a:tr h="1033585">
                <a:tc>
                  <a:txBody>
                    <a:bodyPr/>
                    <a:lstStyle/>
                    <a:p>
                      <a:r>
                        <a:rPr lang="en-US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Mult</a:t>
                      </a:r>
                      <a:r>
                        <a:rPr lang="en-US"/>
                        <a:t>. 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Short Ans.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Prompt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 Essay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952258"/>
                  </a:ext>
                </a:extLst>
              </a:tr>
              <a:tr h="775212">
                <a:tc>
                  <a:txBody>
                    <a:bodyPr/>
                    <a:lstStyle/>
                    <a:p>
                      <a:r>
                        <a:rPr lang="en-US"/>
                        <a:t>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95153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590163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/>
                        <a:t>Felipe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043088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/>
                        <a:t>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28086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dirty="0"/>
                        <a:t>Asim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4088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dirty="0"/>
                        <a:t>Natasha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5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550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78C2-AAD1-54B2-4258-D144729C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Student’s ISP levels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1AECA3-3C82-743C-6EC0-80E027B21F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35862"/>
              </p:ext>
            </p:extLst>
          </p:nvPr>
        </p:nvGraphicFramePr>
        <p:xfrm>
          <a:off x="1525828" y="1540802"/>
          <a:ext cx="9327703" cy="4287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549">
                  <a:extLst>
                    <a:ext uri="{9D8B030D-6E8A-4147-A177-3AD203B41FA5}">
                      <a16:colId xmlns:a16="http://schemas.microsoft.com/office/drawing/2014/main" val="1658636371"/>
                    </a:ext>
                  </a:extLst>
                </a:gridCol>
                <a:gridCol w="4915154">
                  <a:extLst>
                    <a:ext uri="{9D8B030D-6E8A-4147-A177-3AD203B41FA5}">
                      <a16:colId xmlns:a16="http://schemas.microsoft.com/office/drawing/2014/main" val="3573525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952258"/>
                  </a:ext>
                </a:extLst>
              </a:tr>
              <a:tr h="775212">
                <a:tc>
                  <a:txBody>
                    <a:bodyPr/>
                    <a:lstStyle/>
                    <a:p>
                      <a:r>
                        <a:rPr lang="en-US" sz="2800"/>
                        <a:t>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Well Above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95153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800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590163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800"/>
                        <a:t>Felipe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Above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043088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800"/>
                        <a:t>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Well Below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28086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800" dirty="0"/>
                        <a:t>Asim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Below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4088"/>
                  </a:ext>
                </a:extLst>
              </a:tr>
              <a:tr h="598823">
                <a:tc>
                  <a:txBody>
                    <a:bodyPr/>
                    <a:lstStyle/>
                    <a:p>
                      <a:r>
                        <a:rPr lang="en-US" sz="2800" dirty="0"/>
                        <a:t>Natasha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95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1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One: TSP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345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 Skill Statement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Based on a foundational skill of the course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5"/>
            <a:ext cx="3142488" cy="3345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Initial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What are typical skill levels at the beginning of the year?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3450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Targeted Skill Profile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Calibri"/>
              </a:rPr>
              <a:t>What are typical skill levels at the end of the year?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345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Expected Growth Targets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 I expect my students’ skill levels to be at the end of the year?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C9CF5-96B1-6510-7501-B5B50CCA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76162" y="1679713"/>
            <a:ext cx="3022777" cy="46117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813A-9989-297B-6C82-F8BBE1EB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Targeted Skill Profile?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CDB37-FC93-823F-9D3F-0C8EF84EB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199267" cy="4449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2720"/>
              <a:buFont typeface="Arial"/>
              <a:buChar char="•"/>
            </a:pPr>
            <a:r>
              <a:rPr lang="en-US" dirty="0"/>
              <a:t>A</a:t>
            </a:r>
            <a:r>
              <a:rPr lang="en-US" sz="2800" dirty="0"/>
              <a:t> skill progression rubric</a:t>
            </a:r>
            <a:endParaRPr lang="en-US" dirty="0"/>
          </a:p>
          <a:p>
            <a:pPr marL="457200" indent="-457200">
              <a:spcBef>
                <a:spcPts val="580"/>
              </a:spcBef>
              <a:buSzPts val="2720"/>
              <a:buFont typeface="Arial"/>
              <a:buChar char="•"/>
            </a:pPr>
            <a:r>
              <a:rPr lang="en-US" sz="2800" dirty="0"/>
              <a:t>Describes different levels of student proficiency with respect to where they should be </a:t>
            </a:r>
            <a:r>
              <a:rPr lang="en-US" sz="2800" b="1" dirty="0"/>
              <a:t>at the </a:t>
            </a:r>
            <a:r>
              <a:rPr lang="en-US" b="1" dirty="0"/>
              <a:t>end of the year </a:t>
            </a:r>
            <a:r>
              <a:rPr lang="en-US" dirty="0"/>
              <a:t>(EOY),</a:t>
            </a:r>
            <a:r>
              <a:rPr lang="en-US" sz="2800" dirty="0"/>
              <a:t> after a full year of instruction</a:t>
            </a:r>
            <a:endParaRPr lang="en-US" dirty="0">
              <a:cs typeface="Calibri"/>
            </a:endParaRPr>
          </a:p>
          <a:p>
            <a:pPr marL="457200" lvl="0" indent="-457200" algn="l" rtl="0">
              <a:spcBef>
                <a:spcPts val="580"/>
              </a:spcBef>
              <a:spcAft>
                <a:spcPts val="0"/>
              </a:spcAft>
              <a:buSzPts val="2720"/>
              <a:buFont typeface="Arial"/>
              <a:buChar char="•"/>
            </a:pPr>
            <a:r>
              <a:rPr lang="en-US" sz="2800" dirty="0"/>
              <a:t>Very different from the ISP which focuses on proficiency levels that are typical for the beginning of the year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47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887B-D5C1-095C-AB36-BE072DC5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TSP: Success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A6C7AD-6B29-ED63-B0CF-21F4F4D815B6}"/>
              </a:ext>
            </a:extLst>
          </p:cNvPr>
          <p:cNvSpPr/>
          <p:nvPr/>
        </p:nvSpPr>
        <p:spPr>
          <a:xfrm>
            <a:off x="399393" y="1890662"/>
            <a:ext cx="2482992" cy="19031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Articulates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EOY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4722BD-70F4-3031-CF5E-8F53C9EC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3" y="3793858"/>
            <a:ext cx="2482992" cy="24240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D32B10-4EAD-F656-7017-13A88AD11B2D}"/>
              </a:ext>
            </a:extLst>
          </p:cNvPr>
          <p:cNvSpPr/>
          <p:nvPr/>
        </p:nvSpPr>
        <p:spPr>
          <a:xfrm>
            <a:off x="3369467" y="1890662"/>
            <a:ext cx="2482992" cy="18756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Differentiates between levels, aligned to Skill Statement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946997-8892-00D8-D1F3-36209FF28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2023" y="3766268"/>
            <a:ext cx="2497880" cy="24516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EB4FBE-1088-85DD-A165-31A34AC8935B}"/>
              </a:ext>
            </a:extLst>
          </p:cNvPr>
          <p:cNvSpPr/>
          <p:nvPr/>
        </p:nvSpPr>
        <p:spPr>
          <a:xfrm>
            <a:off x="6339541" y="1890662"/>
            <a:ext cx="2482992" cy="18756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Targets are specific to students, and based on multiple sources of evidence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400795-4B25-EDCA-2AC4-B89D110CE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41" y="3766266"/>
            <a:ext cx="2482992" cy="2451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0A6F6D-60F3-58B6-29FD-43AF177B59C3}"/>
              </a:ext>
            </a:extLst>
          </p:cNvPr>
          <p:cNvSpPr/>
          <p:nvPr/>
        </p:nvSpPr>
        <p:spPr>
          <a:xfrm>
            <a:off x="9218175" y="1890661"/>
            <a:ext cx="2482992" cy="18756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45720" rIns="365760" bIns="45720" rtlCol="0" anchor="ctr"/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High, yet reasonable expectations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08C18B-6F7E-86B1-06B9-BAC791337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-1666" r="19861" b="13500"/>
          <a:stretch/>
        </p:blipFill>
        <p:spPr>
          <a:xfrm>
            <a:off x="9196043" y="3694430"/>
            <a:ext cx="2505124" cy="25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1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81D1-7FF7-9FFD-F62F-B03EB828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Exemplar TSP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FF56-A323-8A3E-2FE4-609D0F624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Review the Sample TSP document against the Success Criteria. Why is this TSP an exemplar?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1C5241-4CDA-878A-667D-B268E8A86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321" y="1415936"/>
            <a:ext cx="4775445" cy="442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50E3D-7323-0A58-C44F-FCF3094B26DD}"/>
              </a:ext>
            </a:extLst>
          </p:cNvPr>
          <p:cNvSpPr txBox="1"/>
          <p:nvPr/>
        </p:nvSpPr>
        <p:spPr>
          <a:xfrm>
            <a:off x="646441" y="6194595"/>
            <a:ext cx="11175661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Hint: compare descriptors in TSP to those in the ISP to look for growth</a:t>
            </a:r>
          </a:p>
        </p:txBody>
      </p:sp>
    </p:spTree>
    <p:extLst>
      <p:ext uri="{BB962C8B-B14F-4D97-AF65-F5344CB8AC3E}">
        <p14:creationId xmlns:p14="http://schemas.microsoft.com/office/powerpoint/2010/main" val="1183901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84C1-8837-9DF8-EE61-872521CE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Success </a:t>
            </a:r>
            <a:r>
              <a:rPr lang="en-US" dirty="0" err="1"/>
              <a:t>Criteria:TSP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7436-996C-3882-F970-67D48141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199267" cy="4449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Described what student skill level typically is at EOY for an 8</a:t>
            </a:r>
            <a:r>
              <a:rPr lang="en-US" baseline="30000" dirty="0"/>
              <a:t>th</a:t>
            </a:r>
            <a:r>
              <a:rPr lang="en-US" dirty="0"/>
              <a:t> ELAR class</a:t>
            </a:r>
          </a:p>
          <a:p>
            <a:r>
              <a:rPr lang="en-US" dirty="0"/>
              <a:t>Included 5 differentiated skill level descriptors</a:t>
            </a:r>
          </a:p>
          <a:p>
            <a:r>
              <a:rPr lang="en-US" dirty="0"/>
              <a:t>Aligned to Skill Statement)</a:t>
            </a:r>
          </a:p>
          <a:p>
            <a:r>
              <a:rPr lang="en-US" dirty="0"/>
              <a:t>Allows for multiple kinds of assessments/assignment to measure student proficiency</a:t>
            </a:r>
          </a:p>
          <a:p>
            <a:r>
              <a:rPr lang="en-US" dirty="0"/>
              <a:t>Based on this teacher’s knowledge of what students can do at the by the end of the year</a:t>
            </a:r>
          </a:p>
          <a:p>
            <a:r>
              <a:rPr lang="en-US" dirty="0"/>
              <a:t>Represents significant growth compared to the ISP descriptors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2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0F62-E210-4836-9E42-F1A49E70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18" y="430867"/>
            <a:ext cx="9201807" cy="786856"/>
          </a:xfrm>
        </p:spPr>
        <p:txBody>
          <a:bodyPr>
            <a:noAutofit/>
          </a:bodyPr>
          <a:lstStyle/>
          <a:p>
            <a:r>
              <a:rPr lang="en-US" sz="3600"/>
              <a:t>Session Materials and Recordings</a:t>
            </a:r>
            <a:br>
              <a:rPr lang="en-US" sz="2800"/>
            </a:b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1EF4A-51FA-8AC5-D300-AE3C4BD9F06B}"/>
              </a:ext>
            </a:extLst>
          </p:cNvPr>
          <p:cNvSpPr txBox="1"/>
          <p:nvPr/>
        </p:nvSpPr>
        <p:spPr>
          <a:xfrm>
            <a:off x="1698639" y="2060275"/>
            <a:ext cx="9474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200"/>
              </a:spcBef>
              <a:buNone/>
            </a:pPr>
            <a:r>
              <a:rPr lang="en-US" sz="2400"/>
              <a:t>All 2023-2024 TIA webinar materials in Google Drive, in chronological order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DD955-C447-9293-B1DB-EA7748189423}"/>
              </a:ext>
            </a:extLst>
          </p:cNvPr>
          <p:cNvSpPr txBox="1"/>
          <p:nvPr/>
        </p:nvSpPr>
        <p:spPr>
          <a:xfrm>
            <a:off x="1717690" y="3273837"/>
            <a:ext cx="9693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200"/>
              </a:spcBef>
              <a:buNone/>
            </a:pPr>
            <a:r>
              <a:rPr lang="en-US" sz="2400"/>
              <a:t>Live recordings available in Google Drive. Recordings will not display participant names or faces.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6DB6EE-B738-486F-B31E-3A11CD53C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0" y="3092846"/>
            <a:ext cx="1104867" cy="11048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A8C6C5-1B68-156A-2E7C-58F237BA5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350" y="1752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9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3B4F-FE52-1819-AF5A-C016861A2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TSP compared to ISP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2079D-A86D-41DD-2BCB-45F2953F4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Initial Skill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96797-2E9A-C7F8-2609-B4A090DD1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41083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Above Typical Skill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i="0" u="none" strike="noStrike" kern="1200" dirty="0">
                <a:effectLst/>
                <a:latin typeface="+mn-lt"/>
              </a:rPr>
              <a:t>Students can summarize the most significant information with grade level informational texts and often make accurate inferences, although they struggle to connect inferences with appropriate textual evidence.</a:t>
            </a:r>
          </a:p>
          <a:p>
            <a:pPr marL="0" indent="0">
              <a:buNone/>
            </a:pPr>
            <a:endParaRPr lang="en-US" sz="2200" i="0" u="none" strike="noStrike" dirty="0">
              <a:effectLst/>
              <a:latin typeface="+mn-lt"/>
            </a:endParaRPr>
          </a:p>
          <a:p>
            <a:pPr marL="0" indent="0">
              <a:buNone/>
            </a:pPr>
            <a:endParaRPr lang="en-US" sz="2200" i="0" u="none" strike="noStrike" dirty="0">
              <a:effectLst/>
              <a:latin typeface="+mn-lt"/>
            </a:endParaRPr>
          </a:p>
          <a:p>
            <a:pPr marL="0" indent="0">
              <a:buNone/>
            </a:pPr>
            <a:r>
              <a:rPr lang="en-US" dirty="0"/>
              <a:t>Typical Skill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i="0" u="none" strike="noStrike" kern="1200" dirty="0">
                <a:effectLst/>
                <a:latin typeface="+mn-lt"/>
              </a:rPr>
              <a:t>Students can comprehend grade level informational texts with consistent success summarizing</a:t>
            </a:r>
            <a:r>
              <a:rPr lang="en-US" sz="2000" i="0" u="none" strike="noStrike" kern="1200" spc="-55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the</a:t>
            </a:r>
            <a:r>
              <a:rPr lang="en-US" sz="2000" i="0" u="none" strike="noStrike" kern="1200" spc="-45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most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significant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information,</a:t>
            </a:r>
            <a:r>
              <a:rPr lang="en-US" sz="2000" i="0" u="none" strike="noStrike" kern="1200" spc="-55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although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students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often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fail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to</a:t>
            </a:r>
            <a:r>
              <a:rPr lang="en-US" sz="2000" i="0" u="none" strike="noStrike" kern="1200" spc="-50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make accurate</a:t>
            </a:r>
            <a:r>
              <a:rPr lang="en-US" sz="2000" i="0" u="none" strike="noStrike" kern="1200" spc="-15" dirty="0">
                <a:effectLst/>
                <a:latin typeface="+mn-lt"/>
              </a:rPr>
              <a:t> </a:t>
            </a:r>
            <a:r>
              <a:rPr lang="en-US" sz="2000" i="0" u="none" strike="noStrike" kern="1200" dirty="0">
                <a:effectLst/>
                <a:latin typeface="+mn-lt"/>
              </a:rPr>
              <a:t>inferences.</a:t>
            </a:r>
            <a:endParaRPr lang="en-US" sz="2000" i="0" u="none" strike="noStrike" dirty="0">
              <a:effectLst/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1F97-9A5F-EBC4-EAF3-1DCAA8A57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Targeted Skill Profile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742B-80DF-E1DA-C429-A7693439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41083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Above Typical Skill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effectLst/>
                <a:latin typeface="+mn-lt"/>
              </a:rPr>
              <a:t>Students can draw accurate conclusions from above grade-level informational texts and support conclusions with appropriate although not always optimal evidence.</a:t>
            </a:r>
            <a:endParaRPr lang="en-US" sz="2200" i="0" u="none" strike="noStrike" dirty="0">
              <a:effectLst/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Typical Skill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/>
              <a:t>Students can make accurate inferences and draw accurate conclusions from grade level informational texts and support conclusions with appropriate although not always optimal evidence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40464DA-B478-7DC9-57FD-1CE88C015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0832" y="311400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B085056-E439-F210-60D9-806DA0A92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0832" y="5168737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30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3B4F-FE52-1819-AF5A-C016861A2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TSP compared to ISP, cont’d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2079D-A86D-41DD-2BCB-45F2953F4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Initial Skill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96797-2E9A-C7F8-2609-B4A090DD1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45" y="2487168"/>
            <a:ext cx="5157787" cy="41083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/>
              <a:t>Below Typical Skill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ffectLst/>
                <a:latin typeface="+mn-lt"/>
              </a:rPr>
              <a:t>Students can comprehend informational texts but struggle to summarize the most significant information.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Well Below Typical Skill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ffectLst/>
                <a:latin typeface="+mn-lt"/>
              </a:rPr>
              <a:t>Students struggle to comprehend informational texts and are generally unable to summarize the most significant information.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1F97-9A5F-EBC4-EAF3-1DCAA8A57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Targeted Skill Profile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742B-80DF-E1DA-C429-A7693439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487168"/>
            <a:ext cx="5183188" cy="41083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dirty="0"/>
              <a:t>Below Typical Skill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effectLst/>
                <a:latin typeface="+mn-lt"/>
              </a:rPr>
              <a:t>Students can understand grade level informational texts draw accurate conclusions most of the time. Students attempt to support conclusions with textual evidence, but the evidence isn’t always clear or consistent.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effectLst/>
              <a:latin typeface="+mn-lt"/>
            </a:endParaRP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dirty="0"/>
              <a:t>Well Below Typical Skill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effectLst/>
              </a:rPr>
              <a:t>Students can draw accurate conclusions some of the time from grade-level informational texts, but don’t attempt to support conclusions or, when prompted, support conclusions with inappropriate evidence.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0968C8-3E84-D7D6-FD27-FC8CD502A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0832" y="311400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D07E967-F1F9-4449-821F-060814971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0832" y="5168737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4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One: Set Expected Growth Targets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345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 Skill Statement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a foundational skill of the course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5"/>
            <a:ext cx="3142488" cy="3345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Skill Profile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What are typical skill levels at the beginning of the year?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3450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Targeted Skill Profile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typical skill levels at the end of the year?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345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Expected Growth Targets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 I expect my students’ skill levels to be at the end of the year?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C9CF5-96B1-6510-7501-B5B50CCA2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1143" y="1668283"/>
            <a:ext cx="2900857" cy="46117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A731-3D89-4761-6664-193CF7DE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Expected Growth Targets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EC2F-26D6-035E-F865-D677BF7D2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dirty="0"/>
              <a:t>Based on evidence, where do I expect each student to be at the end of the year?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E0FE8-5A9D-E831-1003-05517F1F4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are the teacher’s expectations for each student at the end of the year?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Informed decisions, based on data and observation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the descriptors in the TSP to determine where each student’s skill level is likely to be at EOY</a:t>
            </a:r>
          </a:p>
        </p:txBody>
      </p:sp>
    </p:spTree>
    <p:extLst>
      <p:ext uri="{BB962C8B-B14F-4D97-AF65-F5344CB8AC3E}">
        <p14:creationId xmlns:p14="http://schemas.microsoft.com/office/powerpoint/2010/main" val="3025382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7C14-4D1B-1DC2-4F44-B5E9A990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Ms. Carnation’s 8</a:t>
            </a:r>
            <a:r>
              <a:rPr lang="en-US" baseline="30000" dirty="0"/>
              <a:t>th</a:t>
            </a:r>
            <a:r>
              <a:rPr lang="en-US" dirty="0"/>
              <a:t> ELA TSP Skill Levels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9162E1-4AB2-766C-BA2D-05EC1FCE5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957699"/>
              </p:ext>
            </p:extLst>
          </p:nvPr>
        </p:nvGraphicFramePr>
        <p:xfrm>
          <a:off x="400050" y="1538288"/>
          <a:ext cx="11372850" cy="1121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3681558267"/>
                    </a:ext>
                  </a:extLst>
                </a:gridCol>
                <a:gridCol w="2274570">
                  <a:extLst>
                    <a:ext uri="{9D8B030D-6E8A-4147-A177-3AD203B41FA5}">
                      <a16:colId xmlns:a16="http://schemas.microsoft.com/office/drawing/2014/main" val="4072082854"/>
                    </a:ext>
                  </a:extLst>
                </a:gridCol>
                <a:gridCol w="2274570">
                  <a:extLst>
                    <a:ext uri="{9D8B030D-6E8A-4147-A177-3AD203B41FA5}">
                      <a16:colId xmlns:a16="http://schemas.microsoft.com/office/drawing/2014/main" val="3946525625"/>
                    </a:ext>
                  </a:extLst>
                </a:gridCol>
                <a:gridCol w="2274570">
                  <a:extLst>
                    <a:ext uri="{9D8B030D-6E8A-4147-A177-3AD203B41FA5}">
                      <a16:colId xmlns:a16="http://schemas.microsoft.com/office/drawing/2014/main" val="4262006331"/>
                    </a:ext>
                  </a:extLst>
                </a:gridCol>
                <a:gridCol w="2274570">
                  <a:extLst>
                    <a:ext uri="{9D8B030D-6E8A-4147-A177-3AD203B41FA5}">
                      <a16:colId xmlns:a16="http://schemas.microsoft.com/office/drawing/2014/main" val="2766168620"/>
                    </a:ext>
                  </a:extLst>
                </a:gridCol>
              </a:tblGrid>
              <a:tr h="381952">
                <a:tc>
                  <a:txBody>
                    <a:bodyPr/>
                    <a:lstStyle/>
                    <a:p>
                      <a:r>
                        <a:rPr lang="en-US"/>
                        <a:t>Well 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Above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Well Above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476982"/>
                  </a:ext>
                </a:extLst>
              </a:tr>
              <a:tr h="739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Asim, 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Natasha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Maria, Felipe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644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42F0EA-1BD0-26CE-1B53-FC9B3850F65E}"/>
              </a:ext>
            </a:extLst>
          </p:cNvPr>
          <p:cNvSpPr txBox="1"/>
          <p:nvPr/>
        </p:nvSpPr>
        <p:spPr>
          <a:xfrm>
            <a:off x="621792" y="2905483"/>
            <a:ext cx="111511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Data Sources Used: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free write essays on making inference on informational texts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analysis essays on informational texts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Reading fluency of informational texts (test)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 prompt responses to increasingly more complex informational texts</a:t>
            </a:r>
          </a:p>
        </p:txBody>
      </p:sp>
    </p:spTree>
    <p:extLst>
      <p:ext uri="{BB962C8B-B14F-4D97-AF65-F5344CB8AC3E}">
        <p14:creationId xmlns:p14="http://schemas.microsoft.com/office/powerpoint/2010/main" val="1431690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2907-B463-FC97-CCC3-1A3F6E01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ISP and TSP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FB356-915F-C4BA-3472-268A33516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170" y="1249190"/>
            <a:ext cx="5157787" cy="823912"/>
          </a:xfrm>
        </p:spPr>
        <p:txBody>
          <a:bodyPr/>
          <a:lstStyle/>
          <a:p>
            <a:r>
              <a:rPr lang="en-US"/>
              <a:t>Initial Skill Profile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50F48-3FFB-675A-8A64-16948CB62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2263013"/>
            <a:ext cx="5157787" cy="348083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>
                <a:solidFill>
                  <a:srgbClr val="242424"/>
                </a:solidFill>
              </a:rPr>
              <a:t>Rubric that defines BOY skill levels</a:t>
            </a: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242424"/>
                </a:solidFill>
              </a:rPr>
              <a:t>What can do when they get there</a:t>
            </a: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242424"/>
                </a:solidFill>
              </a:rPr>
              <a:t>Based on current and historical data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20740-24D0-8DEE-12D7-B53A4ED72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9712" y="1249190"/>
            <a:ext cx="5183188" cy="823912"/>
          </a:xfrm>
        </p:spPr>
        <p:txBody>
          <a:bodyPr/>
          <a:lstStyle/>
          <a:p>
            <a:r>
              <a:rPr lang="en-US"/>
              <a:t>Targeted Skill Profile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89BC7-8EB0-B748-9A04-7015C32F0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9712" y="2263013"/>
            <a:ext cx="5183188" cy="348083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242424"/>
                </a:solidFill>
              </a:rPr>
              <a:t>Rubric that defines EOY skill levels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242424"/>
                </a:solidFill>
              </a:rPr>
              <a:t>What they can do at end of year, after full year of instruction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242424"/>
                </a:solidFill>
              </a:rPr>
              <a:t>Content should be very different than the ISP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F1AB-9488-40CB-AC25-74B77CE93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29989"/>
            <a:ext cx="9695688" cy="1661795"/>
          </a:xfrm>
        </p:spPr>
        <p:txBody>
          <a:bodyPr/>
          <a:lstStyle/>
          <a:p>
            <a:r>
              <a:rPr lang="en-US"/>
              <a:t>SLO Phase Two: Monitor Progress</a:t>
            </a:r>
          </a:p>
        </p:txBody>
      </p:sp>
    </p:spTree>
    <p:extLst>
      <p:ext uri="{BB962C8B-B14F-4D97-AF65-F5344CB8AC3E}">
        <p14:creationId xmlns:p14="http://schemas.microsoft.com/office/powerpoint/2010/main" val="356374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Two of the SLO Process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9ABE-70E2-B09A-D37C-FC0F3BF63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Graphic 56">
            <a:extLst>
              <a:ext uri="{FF2B5EF4-FFF2-40B4-BE49-F238E27FC236}">
                <a16:creationId xmlns:a16="http://schemas.microsoft.com/office/drawing/2014/main" id="{57B16A05-4B18-47C8-7A03-35D5C4B2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638262" y="4581605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C97D25F-C2D6-5E72-16D0-7B7C3CF4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625761" y="460242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F5E4158-67BD-694F-ED80-993A8F9E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22470" y="1695413"/>
            <a:ext cx="2926674" cy="3660496"/>
            <a:chOff x="4622470" y="1695413"/>
            <a:chExt cx="2926674" cy="36604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81D09-3D51-D7F0-1000-11D987B6D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2470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E72B18-47CE-E0B9-9E00-7BDF9EA8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3390" y="1700666"/>
              <a:ext cx="2925754" cy="12348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94D4D5-4736-35FC-4A49-4D9119E50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76" idx="2"/>
            </p:cNvCxnSpPr>
            <p:nvPr/>
          </p:nvCxnSpPr>
          <p:spPr>
            <a:xfrm flipH="1" flipV="1">
              <a:off x="6096481" y="4085935"/>
              <a:ext cx="1726" cy="5031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BFC14A-37B3-4A6D-2180-9D23FB8B6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14802" y="4589099"/>
              <a:ext cx="766810" cy="7668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Graphic 43" descr="Eye outline">
              <a:extLst>
                <a:ext uri="{FF2B5EF4-FFF2-40B4-BE49-F238E27FC236}">
                  <a16:creationId xmlns:a16="http://schemas.microsoft.com/office/drawing/2014/main" id="{7D698EF9-9AB7-C05E-2F06-9CE0C3BD0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73529" y="4649553"/>
              <a:ext cx="645899" cy="64589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F994D9-CBE6-F68F-9190-19BA81857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9511" y="1695413"/>
            <a:ext cx="2918944" cy="3702470"/>
            <a:chOff x="649511" y="1695413"/>
            <a:chExt cx="2918944" cy="370247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DBE190-D904-EC02-3282-7842331D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47CBAE-7889-110C-E6CC-D5E4036A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8219"/>
              <a:ext cx="2912438" cy="1490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9C40CD-4C86-173B-9499-8C7C0F5F1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0"/>
              <a:endCxn id="69" idx="2"/>
            </p:cNvCxnSpPr>
            <p:nvPr/>
          </p:nvCxnSpPr>
          <p:spPr>
            <a:xfrm flipH="1" flipV="1">
              <a:off x="2107058" y="4079865"/>
              <a:ext cx="9088" cy="5512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33B50B-121C-069B-A079-F10C2D753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32741" y="4631073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18185B7-9DF3-A44D-D769-7FF155385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3195" y="4686591"/>
              <a:ext cx="645899" cy="6458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B947E5-972E-50A4-DF38-85569A6EE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09968" y="1695413"/>
            <a:ext cx="2932521" cy="3684833"/>
            <a:chOff x="8609968" y="1695413"/>
            <a:chExt cx="2932521" cy="36848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A58DE-A568-B158-C233-93FAC9C5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09968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C7D77-6E36-D77F-A419-B5A3E40C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24507" y="1700667"/>
              <a:ext cx="2917982" cy="12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B52917-2955-6DF1-6A96-4363598C4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8" idx="0"/>
              <a:endCxn id="79" idx="2"/>
            </p:cNvCxnSpPr>
            <p:nvPr/>
          </p:nvCxnSpPr>
          <p:spPr>
            <a:xfrm flipV="1">
              <a:off x="10083680" y="4086181"/>
              <a:ext cx="299" cy="52725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E83F7E-5E84-AC17-9DF5-4F0A98A31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00275" y="4613436"/>
              <a:ext cx="766810" cy="7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Graphic 42" descr="Venn diagram outline">
              <a:extLst>
                <a:ext uri="{FF2B5EF4-FFF2-40B4-BE49-F238E27FC236}">
                  <a16:creationId xmlns:a16="http://schemas.microsoft.com/office/drawing/2014/main" id="{86FE606F-F4C6-0FA3-711F-78E99A56E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772693" y="4661218"/>
              <a:ext cx="622571" cy="622571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9F50354-00B5-D333-E9EE-B9F7378C780F}"/>
              </a:ext>
            </a:extLst>
          </p:cNvPr>
          <p:cNvSpPr txBox="1"/>
          <p:nvPr/>
        </p:nvSpPr>
        <p:spPr>
          <a:xfrm>
            <a:off x="647586" y="2016773"/>
            <a:ext cx="2918944" cy="2063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SLO Skill Statement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students to the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the Targeted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expected growth targets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40EBF8-1E71-646F-4D9B-5C536EEF17FE}"/>
              </a:ext>
            </a:extLst>
          </p:cNvPr>
          <p:cNvSpPr txBox="1"/>
          <p:nvPr/>
        </p:nvSpPr>
        <p:spPr>
          <a:xfrm>
            <a:off x="960320" y="5567340"/>
            <a:ext cx="230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- September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5D2865-7ECB-07F8-50F8-E4A55CF86B4A}"/>
              </a:ext>
            </a:extLst>
          </p:cNvPr>
          <p:cNvSpPr txBox="1"/>
          <p:nvPr/>
        </p:nvSpPr>
        <p:spPr>
          <a:xfrm>
            <a:off x="4637009" y="2016772"/>
            <a:ext cx="2918944" cy="206916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Progress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the Body of Evidence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Mid-Year check ins for teacher and appraiser on student progress and body of evidence to date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BEE132-D29E-BA54-5BCF-97306BB70E3A}"/>
              </a:ext>
            </a:extLst>
          </p:cNvPr>
          <p:cNvSpPr txBox="1"/>
          <p:nvPr/>
        </p:nvSpPr>
        <p:spPr>
          <a:xfrm>
            <a:off x="510829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- April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8EEF7A-163F-D623-CA97-27AC0CFE38AF}"/>
              </a:ext>
            </a:extLst>
          </p:cNvPr>
          <p:cNvSpPr txBox="1"/>
          <p:nvPr/>
        </p:nvSpPr>
        <p:spPr>
          <a:xfrm>
            <a:off x="8624507" y="2011249"/>
            <a:ext cx="2918944" cy="20749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end of year skill levels using the body of evidence matched to Targeted Skill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FB9F69-970D-7058-967D-388DC7DCF93D}"/>
              </a:ext>
            </a:extLst>
          </p:cNvPr>
          <p:cNvSpPr txBox="1"/>
          <p:nvPr/>
        </p:nvSpPr>
        <p:spPr>
          <a:xfrm>
            <a:off x="908173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- May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C7896-D01C-96A2-4D59-1F3AB752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91532" y="1502091"/>
            <a:ext cx="3666964" cy="490347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41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Two: Overview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345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the Body of Evidence (BOE)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5"/>
            <a:ext cx="3142488" cy="33450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Define what assignments will be part of the BOE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3450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 at least 5 data points will be part of the BOE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3450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 mid-year check in on the BOE, growth targets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02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5DDB-7BAC-B6A4-9077-E5E2F2D7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of Evidence Example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8C1A5-23E2-EB49-9907-77CB33947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assignments should be part of the body of evidence for this SLO?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0A2534F-DAF4-76BA-7469-C5A416DC9B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778767"/>
              </p:ext>
            </p:extLst>
          </p:nvPr>
        </p:nvGraphicFramePr>
        <p:xfrm>
          <a:off x="5183188" y="1599504"/>
          <a:ext cx="658971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796">
                  <a:extLst>
                    <a:ext uri="{9D8B030D-6E8A-4147-A177-3AD203B41FA5}">
                      <a16:colId xmlns:a16="http://schemas.microsoft.com/office/drawing/2014/main" val="3976011895"/>
                    </a:ext>
                  </a:extLst>
                </a:gridCol>
                <a:gridCol w="1613916">
                  <a:extLst>
                    <a:ext uri="{9D8B030D-6E8A-4147-A177-3AD203B41FA5}">
                      <a16:colId xmlns:a16="http://schemas.microsoft.com/office/drawing/2014/main" val="298446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Assignment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Part of BOE?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54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 In class analytical essay (Sept)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934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2. “Explain your evidence”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93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“Drawing Conclusions” short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0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4. Haiku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66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5. Autobiography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6. In class analytical essay (Feb)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25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7. Poetry 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01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8. In class analytical essay (Apr)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62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9. Final exam claim/evidence free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402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8DEB5E-2E10-3D6C-167B-F90C94966007}"/>
              </a:ext>
            </a:extLst>
          </p:cNvPr>
          <p:cNvSpPr txBox="1"/>
          <p:nvPr/>
        </p:nvSpPr>
        <p:spPr>
          <a:xfrm>
            <a:off x="554323" y="5791702"/>
            <a:ext cx="1121857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SLO Skill Statement: Students will be able to draw accurate conclusions supported by appropriate textual evidence from informational texts</a:t>
            </a:r>
          </a:p>
        </p:txBody>
      </p:sp>
    </p:spTree>
    <p:extLst>
      <p:ext uri="{BB962C8B-B14F-4D97-AF65-F5344CB8AC3E}">
        <p14:creationId xmlns:p14="http://schemas.microsoft.com/office/powerpoint/2010/main" val="296368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CB82-8450-4AC6-98D9-B403AE50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64F448-25FE-4BEB-972E-C93510D211B7}"/>
              </a:ext>
            </a:extLst>
          </p:cNvPr>
          <p:cNvSpPr/>
          <p:nvPr/>
        </p:nvSpPr>
        <p:spPr>
          <a:xfrm>
            <a:off x="352698" y="2277421"/>
            <a:ext cx="2889266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9:00 a.m. – 9:05 a.m.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42E91-9369-4299-92C8-D25E3C0CC262}"/>
              </a:ext>
            </a:extLst>
          </p:cNvPr>
          <p:cNvSpPr/>
          <p:nvPr/>
        </p:nvSpPr>
        <p:spPr>
          <a:xfrm>
            <a:off x="3297380" y="2277421"/>
            <a:ext cx="8541922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Welcome, Objectives and Session 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EDF72-817B-422E-AA6E-631FF4DA27EB}"/>
              </a:ext>
            </a:extLst>
          </p:cNvPr>
          <p:cNvSpPr/>
          <p:nvPr/>
        </p:nvSpPr>
        <p:spPr>
          <a:xfrm>
            <a:off x="352698" y="2969753"/>
            <a:ext cx="2889266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9:05 a.m. – 9:35 a.m.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74C33-9E12-4A69-A6E2-E3D94650746B}"/>
              </a:ext>
            </a:extLst>
          </p:cNvPr>
          <p:cNvSpPr/>
          <p:nvPr/>
        </p:nvSpPr>
        <p:spPr>
          <a:xfrm>
            <a:off x="3297380" y="2980710"/>
            <a:ext cx="8541922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Phase One of the SLO Process: Create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ABB0C9-CA27-DCC6-3950-E5F85ACC5400}"/>
              </a:ext>
            </a:extLst>
          </p:cNvPr>
          <p:cNvSpPr/>
          <p:nvPr/>
        </p:nvSpPr>
        <p:spPr>
          <a:xfrm>
            <a:off x="352698" y="3651645"/>
            <a:ext cx="2889266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9:35 a.m. – 9:45 a.m.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49C403-C878-C1B9-FCAC-493C49F790B3}"/>
              </a:ext>
            </a:extLst>
          </p:cNvPr>
          <p:cNvSpPr/>
          <p:nvPr/>
        </p:nvSpPr>
        <p:spPr>
          <a:xfrm>
            <a:off x="3297380" y="3662085"/>
            <a:ext cx="8541922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Phase Two of the SLO Process: Monitor and Collect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90BDE-6345-4918-89D2-44B77E1EB7A8}"/>
              </a:ext>
            </a:extLst>
          </p:cNvPr>
          <p:cNvSpPr/>
          <p:nvPr/>
        </p:nvSpPr>
        <p:spPr>
          <a:xfrm>
            <a:off x="352698" y="4328342"/>
            <a:ext cx="2889266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9:45 a.m. – 9:50 a.m.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D9C5FA-0F1A-4210-9117-040EDF5C5BDF}"/>
              </a:ext>
            </a:extLst>
          </p:cNvPr>
          <p:cNvSpPr/>
          <p:nvPr/>
        </p:nvSpPr>
        <p:spPr>
          <a:xfrm>
            <a:off x="3297380" y="4328342"/>
            <a:ext cx="8541922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Phase Three of the SLO Process: Determine Growth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10E28A-0528-0028-FFC4-3FCF03AB86CA}"/>
              </a:ext>
            </a:extLst>
          </p:cNvPr>
          <p:cNvSpPr/>
          <p:nvPr/>
        </p:nvSpPr>
        <p:spPr>
          <a:xfrm>
            <a:off x="352698" y="5005039"/>
            <a:ext cx="2889266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9:50 a.m. – 10:00 a.m.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DAE69-3826-13A6-95BC-5E11E30E6090}"/>
              </a:ext>
            </a:extLst>
          </p:cNvPr>
          <p:cNvSpPr/>
          <p:nvPr/>
        </p:nvSpPr>
        <p:spPr>
          <a:xfrm>
            <a:off x="3297380" y="5005039"/>
            <a:ext cx="8541922" cy="64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 and Survey</a:t>
            </a:r>
          </a:p>
        </p:txBody>
      </p:sp>
    </p:spTree>
    <p:extLst>
      <p:ext uri="{BB962C8B-B14F-4D97-AF65-F5344CB8AC3E}">
        <p14:creationId xmlns:p14="http://schemas.microsoft.com/office/powerpoint/2010/main" val="2916453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5DDB-7BAC-B6A4-9077-E5E2F2D7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Body of Evidence Example: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8C1A5-23E2-EB49-9907-77CB33947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Which assignments should be part of the body of evidence for this SLO?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0A2534F-DAF4-76BA-7469-C5A416DC9B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3188" y="1589548"/>
          <a:ext cx="658971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796">
                  <a:extLst>
                    <a:ext uri="{9D8B030D-6E8A-4147-A177-3AD203B41FA5}">
                      <a16:colId xmlns:a16="http://schemas.microsoft.com/office/drawing/2014/main" val="3976011895"/>
                    </a:ext>
                  </a:extLst>
                </a:gridCol>
                <a:gridCol w="1613916">
                  <a:extLst>
                    <a:ext uri="{9D8B030D-6E8A-4147-A177-3AD203B41FA5}">
                      <a16:colId xmlns:a16="http://schemas.microsoft.com/office/drawing/2014/main" val="298446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Assignment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Part of BOE?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54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  In class claim/evidence essay (Sept)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934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“Explain your evidence”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93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“Supporting your claim” short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0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Haiku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662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5. Autobiography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1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6. In class claim/evidence essay (Feb)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25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7. Poetry 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01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8. In class claim/evidence essay (Apr)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62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9. Final exam claim/evidence free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402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8DEB5E-2E10-3D6C-167B-F90C94966007}"/>
              </a:ext>
            </a:extLst>
          </p:cNvPr>
          <p:cNvSpPr txBox="1"/>
          <p:nvPr/>
        </p:nvSpPr>
        <p:spPr>
          <a:xfrm>
            <a:off x="574028" y="5791702"/>
            <a:ext cx="1121857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/>
              <a:t>SLO Skill Statement: Students will be able to draw accurate conclusions supported by appropriate textual evidence from informational texts</a:t>
            </a:r>
          </a:p>
        </p:txBody>
      </p:sp>
    </p:spTree>
    <p:extLst>
      <p:ext uri="{BB962C8B-B14F-4D97-AF65-F5344CB8AC3E}">
        <p14:creationId xmlns:p14="http://schemas.microsoft.com/office/powerpoint/2010/main" val="794157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F1AB-9488-40CB-AC25-74B77CE93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" y="4700016"/>
            <a:ext cx="10652760" cy="1191768"/>
          </a:xfrm>
        </p:spPr>
        <p:txBody>
          <a:bodyPr/>
          <a:lstStyle/>
          <a:p>
            <a:r>
              <a:rPr lang="en-US"/>
              <a:t>SLO Phase Three: Evaluate  Progress</a:t>
            </a:r>
          </a:p>
        </p:txBody>
      </p:sp>
    </p:spTree>
    <p:extLst>
      <p:ext uri="{BB962C8B-B14F-4D97-AF65-F5344CB8AC3E}">
        <p14:creationId xmlns:p14="http://schemas.microsoft.com/office/powerpoint/2010/main" val="498054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4225E-4D19-4CB8-9855-86332ED4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Three of the SLO Process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69ABE-70E2-B09A-D37C-FC0F3BF63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9393" y="5037629"/>
            <a:ext cx="11395210" cy="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Graphic 56">
            <a:extLst>
              <a:ext uri="{FF2B5EF4-FFF2-40B4-BE49-F238E27FC236}">
                <a16:creationId xmlns:a16="http://schemas.microsoft.com/office/drawing/2014/main" id="{57B16A05-4B18-47C8-7A03-35D5C4B2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638262" y="4581605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C97D25F-C2D6-5E72-16D0-7B7C3CF4A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625761" y="460242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F5E4158-67BD-694F-ED80-993A8F9E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22470" y="1695413"/>
            <a:ext cx="2926674" cy="3660496"/>
            <a:chOff x="4622470" y="1695413"/>
            <a:chExt cx="2926674" cy="366049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81D09-3D51-D7F0-1000-11D987B6D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2470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E72B18-47CE-E0B9-9E00-7BDF9EA80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23390" y="1700666"/>
              <a:ext cx="2925754" cy="12348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94D4D5-4736-35FC-4A49-4D9119E50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76" idx="2"/>
            </p:cNvCxnSpPr>
            <p:nvPr/>
          </p:nvCxnSpPr>
          <p:spPr>
            <a:xfrm flipH="1" flipV="1">
              <a:off x="6096481" y="4085935"/>
              <a:ext cx="1726" cy="50316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BFC14A-37B3-4A6D-2180-9D23FB8B6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14802" y="4589099"/>
              <a:ext cx="766810" cy="7668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Graphic 43" descr="Eye outline">
              <a:extLst>
                <a:ext uri="{FF2B5EF4-FFF2-40B4-BE49-F238E27FC236}">
                  <a16:creationId xmlns:a16="http://schemas.microsoft.com/office/drawing/2014/main" id="{7D698EF9-9AB7-C05E-2F06-9CE0C3BD0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773529" y="4649553"/>
              <a:ext cx="645899" cy="64589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F994D9-CBE6-F68F-9190-19BA81857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9511" y="1695413"/>
            <a:ext cx="2918944" cy="3702470"/>
            <a:chOff x="649511" y="1695413"/>
            <a:chExt cx="2918944" cy="370247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DBE190-D904-EC02-3282-7842331D5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47CBAE-7889-110C-E6CC-D5E4036A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9511" y="1698219"/>
              <a:ext cx="2912438" cy="14909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9C40CD-4C86-173B-9499-8C7C0F5F1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6" idx="0"/>
              <a:endCxn id="69" idx="2"/>
            </p:cNvCxnSpPr>
            <p:nvPr/>
          </p:nvCxnSpPr>
          <p:spPr>
            <a:xfrm flipH="1" flipV="1">
              <a:off x="2107058" y="4079865"/>
              <a:ext cx="9088" cy="55120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33B50B-121C-069B-A079-F10C2D753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32741" y="4631073"/>
              <a:ext cx="766810" cy="7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218185B7-9DF3-A44D-D769-7FF155385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3195" y="4686591"/>
              <a:ext cx="645899" cy="64589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B947E5-972E-50A4-DF38-85569A6EE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09968" y="1695413"/>
            <a:ext cx="2932521" cy="3684833"/>
            <a:chOff x="8609968" y="1695413"/>
            <a:chExt cx="2932521" cy="368483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CA58DE-A568-B158-C233-93FAC9C5A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09968" y="1695413"/>
              <a:ext cx="2918944" cy="2384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EC7D77-6E36-D77F-A419-B5A3E40CE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624507" y="1700667"/>
              <a:ext cx="2917982" cy="1234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B52917-2955-6DF1-6A96-4363598C4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8" idx="0"/>
              <a:endCxn id="79" idx="2"/>
            </p:cNvCxnSpPr>
            <p:nvPr/>
          </p:nvCxnSpPr>
          <p:spPr>
            <a:xfrm flipV="1">
              <a:off x="10083680" y="4086181"/>
              <a:ext cx="299" cy="52725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4E83F7E-5E84-AC17-9DF5-4F0A98A31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00275" y="4613436"/>
              <a:ext cx="766810" cy="7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Graphic 42" descr="Venn diagram outline">
              <a:extLst>
                <a:ext uri="{FF2B5EF4-FFF2-40B4-BE49-F238E27FC236}">
                  <a16:creationId xmlns:a16="http://schemas.microsoft.com/office/drawing/2014/main" id="{86FE606F-F4C6-0FA3-711F-78E99A56E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772693" y="4661218"/>
              <a:ext cx="622571" cy="622571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9F50354-00B5-D333-E9EE-B9F7378C780F}"/>
              </a:ext>
            </a:extLst>
          </p:cNvPr>
          <p:cNvSpPr txBox="1"/>
          <p:nvPr/>
        </p:nvSpPr>
        <p:spPr>
          <a:xfrm>
            <a:off x="647586" y="2016773"/>
            <a:ext cx="2918944" cy="2063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SLO Skill Statement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students to the Initial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the Targeted Skill Profile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expected growth targets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40EBF8-1E71-646F-4D9B-5C536EEF17FE}"/>
              </a:ext>
            </a:extLst>
          </p:cNvPr>
          <p:cNvSpPr txBox="1"/>
          <p:nvPr/>
        </p:nvSpPr>
        <p:spPr>
          <a:xfrm>
            <a:off x="960320" y="5567340"/>
            <a:ext cx="230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- September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5D2865-7ECB-07F8-50F8-E4A55CF86B4A}"/>
              </a:ext>
            </a:extLst>
          </p:cNvPr>
          <p:cNvSpPr txBox="1"/>
          <p:nvPr/>
        </p:nvSpPr>
        <p:spPr>
          <a:xfrm>
            <a:off x="4637009" y="2016772"/>
            <a:ext cx="2918944" cy="206916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Progress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the Body of Evidence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Mid-Year check ins for teacher and appraiser on student progress and body of evidence to date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BEE132-D29E-BA54-5BCF-97306BB70E3A}"/>
              </a:ext>
            </a:extLst>
          </p:cNvPr>
          <p:cNvSpPr txBox="1"/>
          <p:nvPr/>
        </p:nvSpPr>
        <p:spPr>
          <a:xfrm>
            <a:off x="510829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- April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38EEF7A-163F-D623-CA97-27AC0CFE38AF}"/>
              </a:ext>
            </a:extLst>
          </p:cNvPr>
          <p:cNvSpPr txBox="1"/>
          <p:nvPr/>
        </p:nvSpPr>
        <p:spPr>
          <a:xfrm>
            <a:off x="8624507" y="2011249"/>
            <a:ext cx="2918944" cy="20749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end of year skill levels using the body of evidence matched to Targeted Skill Profile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FB9F69-970D-7058-967D-388DC7DCF93D}"/>
              </a:ext>
            </a:extLst>
          </p:cNvPr>
          <p:cNvSpPr txBox="1"/>
          <p:nvPr/>
        </p:nvSpPr>
        <p:spPr>
          <a:xfrm>
            <a:off x="9081733" y="5567341"/>
            <a:ext cx="197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- May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5C7896-D01C-96A2-4D59-1F3AB752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50016" y="1477754"/>
            <a:ext cx="3666964" cy="4903470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47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4B2D-07A3-9729-CF89-AFDC429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83" y="391314"/>
            <a:ext cx="9313862" cy="62699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mbria"/>
              </a:rPr>
              <a:t>Phase Three: Overview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9CD695-9412-F407-BC40-6D562F56EAE1}"/>
              </a:ext>
            </a:extLst>
          </p:cNvPr>
          <p:cNvSpPr/>
          <p:nvPr/>
        </p:nvSpPr>
        <p:spPr>
          <a:xfrm>
            <a:off x="0" y="2012184"/>
            <a:ext cx="3142488" cy="35999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the BOE to determine student EOY skill level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B51AE-7EC9-6FD5-EE88-1CBE2C39FB05}"/>
              </a:ext>
            </a:extLst>
          </p:cNvPr>
          <p:cNvSpPr/>
          <p:nvPr/>
        </p:nvSpPr>
        <p:spPr>
          <a:xfrm>
            <a:off x="3136900" y="2012184"/>
            <a:ext cx="3142488" cy="35999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to which skill level on the TSP each student’s work aligns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BBF649-DF68-22F4-7828-3A215B0C6CE2}"/>
              </a:ext>
            </a:extLst>
          </p:cNvPr>
          <p:cNvSpPr/>
          <p:nvPr/>
        </p:nvSpPr>
        <p:spPr>
          <a:xfrm>
            <a:off x="6273799" y="2012186"/>
            <a:ext cx="3142488" cy="35999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Appraiser reviews the BOE and approves assigned skill levels as part of EOY teacher appraisal conference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F5FDB1-459B-6316-BD6C-D0B77EB982D4}"/>
              </a:ext>
            </a:extLst>
          </p:cNvPr>
          <p:cNvSpPr/>
          <p:nvPr/>
        </p:nvSpPr>
        <p:spPr>
          <a:xfrm>
            <a:off x="9289287" y="2012184"/>
            <a:ext cx="2951988" cy="35999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if students met their targeted growth or not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73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982C-FBC9-D8E8-A2FC-932C7FC9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Did my students meet expected growth?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11E4-7083-2B39-3129-9BDAE5357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Determining End of Year Growth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9DEB9-DA9F-93AC-1EB6-DDDF98455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Comparison of targeted skill level to actual to end of year skill level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Review the Targeted Growth Goal for each student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Review the actual skill level on the end of year skill rubric to determine if students met their growth goals or not</a:t>
            </a:r>
          </a:p>
        </p:txBody>
      </p:sp>
    </p:spTree>
    <p:extLst>
      <p:ext uri="{BB962C8B-B14F-4D97-AF65-F5344CB8AC3E}">
        <p14:creationId xmlns:p14="http://schemas.microsoft.com/office/powerpoint/2010/main" val="2207117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1244-EB6C-6FE2-84C9-9D74E178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Ms. Carnations’ 8</a:t>
            </a:r>
            <a:r>
              <a:rPr lang="en-US" baseline="30000" dirty="0"/>
              <a:t>th</a:t>
            </a:r>
            <a:r>
              <a:rPr lang="en-US" dirty="0"/>
              <a:t> ELA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1478-F26A-DF09-FF0D-2DD558A44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Expected</a:t>
            </a:r>
            <a:r>
              <a:rPr lang="en-US" sz="2400" dirty="0"/>
              <a:t> Targeted Skill levels (where she expected students to be at EOY)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Students’ </a:t>
            </a:r>
            <a:r>
              <a:rPr lang="en-US" sz="2400" b="1" dirty="0"/>
              <a:t>Actual </a:t>
            </a:r>
            <a:r>
              <a:rPr lang="en-US" sz="2400" dirty="0"/>
              <a:t>EOY Skill Levels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089B8FB-2C65-9010-31F3-C48993C04193}"/>
              </a:ext>
            </a:extLst>
          </p:cNvPr>
          <p:cNvGraphicFramePr>
            <a:graphicFrameLocks noGrp="1"/>
          </p:cNvGraphicFramePr>
          <p:nvPr/>
        </p:nvGraphicFramePr>
        <p:xfrm>
          <a:off x="605536" y="2393018"/>
          <a:ext cx="10275825" cy="1127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165">
                  <a:extLst>
                    <a:ext uri="{9D8B030D-6E8A-4147-A177-3AD203B41FA5}">
                      <a16:colId xmlns:a16="http://schemas.microsoft.com/office/drawing/2014/main" val="1781013579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4244113984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1613108131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1373703750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884072789"/>
                    </a:ext>
                  </a:extLst>
                </a:gridCol>
              </a:tblGrid>
              <a:tr h="563711">
                <a:tc>
                  <a:txBody>
                    <a:bodyPr/>
                    <a:lstStyle/>
                    <a:p>
                      <a:r>
                        <a:rPr lang="en-US"/>
                        <a:t>Well 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Above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Well Above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055127"/>
                  </a:ext>
                </a:extLst>
              </a:tr>
              <a:tr h="5637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Violet, 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Maria, Felipe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42241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08B79BC-480E-689A-B780-29FEF02825E6}"/>
              </a:ext>
            </a:extLst>
          </p:cNvPr>
          <p:cNvGraphicFramePr>
            <a:graphicFrameLocks noGrp="1"/>
          </p:cNvGraphicFramePr>
          <p:nvPr/>
        </p:nvGraphicFramePr>
        <p:xfrm>
          <a:off x="605535" y="4459561"/>
          <a:ext cx="10275825" cy="7988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5165">
                  <a:extLst>
                    <a:ext uri="{9D8B030D-6E8A-4147-A177-3AD203B41FA5}">
                      <a16:colId xmlns:a16="http://schemas.microsoft.com/office/drawing/2014/main" val="2590219100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2604970823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3961619517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793838651"/>
                    </a:ext>
                  </a:extLst>
                </a:gridCol>
                <a:gridCol w="2055165">
                  <a:extLst>
                    <a:ext uri="{9D8B030D-6E8A-4147-A177-3AD203B41FA5}">
                      <a16:colId xmlns:a16="http://schemas.microsoft.com/office/drawing/2014/main" val="2846105087"/>
                    </a:ext>
                  </a:extLst>
                </a:gridCol>
              </a:tblGrid>
              <a:tr h="433091">
                <a:tc>
                  <a:txBody>
                    <a:bodyPr/>
                    <a:lstStyle/>
                    <a:p>
                      <a:r>
                        <a:rPr lang="en-US" dirty="0"/>
                        <a:t>Well 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Below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Above 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Well Above Typical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848726"/>
                  </a:ext>
                </a:extLst>
              </a:tr>
              <a:tr h="222273">
                <a:tc>
                  <a:txBody>
                    <a:bodyPr/>
                    <a:lstStyle/>
                    <a:p>
                      <a:r>
                        <a:rPr lang="en-US" dirty="0"/>
                        <a:t>Violet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Maria, Felipe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3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769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10C9-E670-9606-8DBE-BD6CA8BC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Ms. Carnation’s Class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00CDB05-F06E-9D8F-8FD0-9BC9418E338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00050" y="1535113"/>
          <a:ext cx="5181599" cy="410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893">
                  <a:extLst>
                    <a:ext uri="{9D8B030D-6E8A-4147-A177-3AD203B41FA5}">
                      <a16:colId xmlns:a16="http://schemas.microsoft.com/office/drawing/2014/main" val="4127052679"/>
                    </a:ext>
                  </a:extLst>
                </a:gridCol>
                <a:gridCol w="3743706">
                  <a:extLst>
                    <a:ext uri="{9D8B030D-6E8A-4147-A177-3AD203B41FA5}">
                      <a16:colId xmlns:a16="http://schemas.microsoft.com/office/drawing/2014/main" val="4152835390"/>
                    </a:ext>
                  </a:extLst>
                </a:gridCol>
              </a:tblGrid>
              <a:tr h="586921">
                <a:tc>
                  <a:txBody>
                    <a:bodyPr/>
                    <a:lstStyle/>
                    <a:p>
                      <a:r>
                        <a:rPr lang="en-US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of Year Growth Target Met?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142926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Violet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719089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Dayana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57586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Kendrick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907066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Dwayne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 (exceeded)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969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Felipe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583053"/>
                  </a:ext>
                </a:extLst>
              </a:tr>
              <a:tr h="586921">
                <a:tc>
                  <a:txBody>
                    <a:bodyPr/>
                    <a:lstStyle/>
                    <a:p>
                      <a:r>
                        <a:rPr lang="en-US" sz="2000" dirty="0"/>
                        <a:t>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06437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313AC-FCBA-9615-8442-E89332A879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4 out of 6 students met/exceeded expected growth target</a:t>
            </a:r>
          </a:p>
          <a:p>
            <a:r>
              <a:rPr lang="en-US" dirty="0"/>
              <a:t>2 out of 6 students did not meet expected growth target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sz="3200" b="1" dirty="0"/>
              <a:t>Ms. Carnation had 66% of her students meet/exceed expected growth</a:t>
            </a:r>
          </a:p>
        </p:txBody>
      </p:sp>
    </p:spTree>
    <p:extLst>
      <p:ext uri="{BB962C8B-B14F-4D97-AF65-F5344CB8AC3E}">
        <p14:creationId xmlns:p14="http://schemas.microsoft.com/office/powerpoint/2010/main" val="2665210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4537-9664-592E-39B8-48409230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SLOs and Pre-test/Post-tests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0FA3C-7C48-3B35-9295-C5C092E4E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ED718-DC34-7955-9731-3E6438EDEB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Based on foundational skill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Based on body of evidence of student work, aligned to the skill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Student work from throughout the school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Multiple data points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C0677-A002-D11E-7C7C-E40E37B6B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Pre-test/Post-tests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8DC65-A9D0-38B9-C580-838D2483F8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Typically based on larger scope of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Based how students perform on a test, not on student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Comparison of beginning and end of year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Two data points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75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Benefits of SLOs">
            <a:extLst>
              <a:ext uri="{FF2B5EF4-FFF2-40B4-BE49-F238E27FC236}">
                <a16:creationId xmlns:a16="http://schemas.microsoft.com/office/drawing/2014/main" id="{6BC21E5D-DA60-2D3F-9387-F3D30F5696A6}"/>
              </a:ext>
            </a:extLst>
          </p:cNvPr>
          <p:cNvSpPr/>
          <p:nvPr/>
        </p:nvSpPr>
        <p:spPr>
          <a:xfrm>
            <a:off x="0" y="0"/>
            <a:ext cx="80838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7F6E0-A68C-8110-0E4D-786B7574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2" y="408735"/>
            <a:ext cx="4004165" cy="47439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Benefits of SLOs: Summary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DCCB7-D536-2919-48D0-3985336A846B}"/>
              </a:ext>
            </a:extLst>
          </p:cNvPr>
          <p:cNvSpPr/>
          <p:nvPr/>
        </p:nvSpPr>
        <p:spPr>
          <a:xfrm>
            <a:off x="5334000" y="0"/>
            <a:ext cx="3447288" cy="34472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Versatility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used for any teaching assignment, from core content, to CTE, to Fine Arts,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4B109-8A1D-DEE2-20AC-9E97A4029EC5}"/>
              </a:ext>
            </a:extLst>
          </p:cNvPr>
          <p:cNvSpPr/>
          <p:nvPr/>
        </p:nvSpPr>
        <p:spPr>
          <a:xfrm>
            <a:off x="8763000" y="0"/>
            <a:ext cx="3447288" cy="3447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Driven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 know their students best. They design the SLO, and their appraiser approves it.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4706A4-6B8A-0115-7426-762070EB03EE}"/>
              </a:ext>
            </a:extLst>
          </p:cNvPr>
          <p:cNvSpPr/>
          <p:nvPr/>
        </p:nvSpPr>
        <p:spPr>
          <a:xfrm>
            <a:off x="5334000" y="3447288"/>
            <a:ext cx="3447288" cy="34107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Individualized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Sans"/>
                <a:ea typeface="+mn-ea"/>
                <a:cs typeface="+mn-cs"/>
              </a:rPr>
              <a:t>Teachers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SLOs to set expected growth targets for each individual student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5D622-46E1-CAA3-4962-8D6D19010136}"/>
              </a:ext>
            </a:extLst>
          </p:cNvPr>
          <p:cNvSpPr/>
          <p:nvPr/>
        </p:nvSpPr>
        <p:spPr>
          <a:xfrm>
            <a:off x="8763000" y="3447288"/>
            <a:ext cx="3447288" cy="3410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Evidence-Based Alternative to Testing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student work serves as the evidence of a student meeting their expected growth target, not a test</a:t>
            </a:r>
          </a:p>
        </p:txBody>
      </p:sp>
    </p:spTree>
    <p:extLst>
      <p:ext uri="{BB962C8B-B14F-4D97-AF65-F5344CB8AC3E}">
        <p14:creationId xmlns:p14="http://schemas.microsoft.com/office/powerpoint/2010/main" val="679909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465E-E640-6C9A-3853-32B4C72E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 Required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E39C-E9E0-517B-FF3F-D341ECAFC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Contact your local ESC for full SLO training</a:t>
            </a:r>
            <a:endParaRPr lang="en-US" dirty="0">
              <a:cs typeface="Calibri"/>
            </a:endParaRPr>
          </a:p>
          <a:p>
            <a:r>
              <a:rPr lang="en-US" dirty="0"/>
              <a:t>Review resources available on </a:t>
            </a:r>
            <a:r>
              <a:rPr lang="en-US" dirty="0">
                <a:hlinkClick r:id="rId3"/>
              </a:rPr>
              <a:t>https://TexasSLO.org/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BD0A-E440-B384-8F51-027A39EE0B44}"/>
              </a:ext>
            </a:extLst>
          </p:cNvPr>
          <p:cNvSpPr txBox="1"/>
          <p:nvPr/>
        </p:nvSpPr>
        <p:spPr>
          <a:xfrm>
            <a:off x="2671948" y="4396758"/>
            <a:ext cx="6848104" cy="64633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Formal SLO Training Required</a:t>
            </a:r>
          </a:p>
        </p:txBody>
      </p:sp>
    </p:spTree>
    <p:extLst>
      <p:ext uri="{BB962C8B-B14F-4D97-AF65-F5344CB8AC3E}">
        <p14:creationId xmlns:p14="http://schemas.microsoft.com/office/powerpoint/2010/main" val="178303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02C1-7F31-9AC4-A622-5C13972B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0C69-A2C7-8829-E7CF-89CA1565E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38189"/>
            <a:ext cx="9199267" cy="4449032"/>
          </a:xfrm>
        </p:spPr>
        <p:txBody>
          <a:bodyPr/>
          <a:lstStyle/>
          <a:p>
            <a:r>
              <a:rPr lang="en-US" dirty="0"/>
              <a:t>Understand the basic elements of the three phases of the Texas SLO process</a:t>
            </a:r>
          </a:p>
          <a:p>
            <a:r>
              <a:rPr lang="en-US" dirty="0"/>
              <a:t>Understand how a body of evidence is a key part of an SLO</a:t>
            </a:r>
          </a:p>
          <a:p>
            <a:r>
              <a:rPr lang="en-US" dirty="0"/>
              <a:t>Recognize a quality SLO Skill Statement</a:t>
            </a:r>
          </a:p>
          <a:p>
            <a:r>
              <a:rPr lang="en-US" dirty="0"/>
              <a:t>Explain the difference between an Initial Skill Profile and a Targeted Skill Profile</a:t>
            </a:r>
          </a:p>
          <a:p>
            <a:r>
              <a:rPr lang="en-US" dirty="0"/>
              <a:t>Understand how SLOs could be used to include teachers in non-tested areas in a district local designation system</a:t>
            </a:r>
          </a:p>
        </p:txBody>
      </p:sp>
    </p:spTree>
    <p:extLst>
      <p:ext uri="{BB962C8B-B14F-4D97-AF65-F5344CB8AC3E}">
        <p14:creationId xmlns:p14="http://schemas.microsoft.com/office/powerpoint/2010/main" val="324350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4AAA-85EF-42D7-B9BB-434EF89B2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18311-4075-38BE-22FD-97127172DB74}"/>
              </a:ext>
            </a:extLst>
          </p:cNvPr>
          <p:cNvSpPr txBox="1"/>
          <p:nvPr/>
        </p:nvSpPr>
        <p:spPr>
          <a:xfrm>
            <a:off x="114300" y="4046220"/>
            <a:ext cx="830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Please complete our survey. We value your opinion and feedback.</a:t>
            </a:r>
          </a:p>
        </p:txBody>
      </p:sp>
    </p:spTree>
    <p:extLst>
      <p:ext uri="{BB962C8B-B14F-4D97-AF65-F5344CB8AC3E}">
        <p14:creationId xmlns:p14="http://schemas.microsoft.com/office/powerpoint/2010/main" val="392976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B445-C2EA-48C5-890C-9DA0DD22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Cohort G Approval 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0FCEA-5ADD-9B6B-37CF-C108D7C525A5}"/>
              </a:ext>
            </a:extLst>
          </p:cNvPr>
          <p:cNvSpPr txBox="1"/>
          <p:nvPr/>
        </p:nvSpPr>
        <p:spPr>
          <a:xfrm>
            <a:off x="360672" y="2793382"/>
            <a:ext cx="235906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System Development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Districts engage with stakeholders and develop their local designation system.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01616-F48E-0DA4-7920-B9D87C7F0CA6}"/>
              </a:ext>
            </a:extLst>
          </p:cNvPr>
          <p:cNvSpPr txBox="1"/>
          <p:nvPr/>
        </p:nvSpPr>
        <p:spPr>
          <a:xfrm>
            <a:off x="428473" y="5194974"/>
            <a:ext cx="2235085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Fall 2023/Spring 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7CB824-A993-4309-B855-AAF173C22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3567" y="1720655"/>
            <a:ext cx="1251145" cy="1251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A7397-D27F-4937-8330-648566460FEA}"/>
              </a:ext>
            </a:extLst>
          </p:cNvPr>
          <p:cNvSpPr txBox="1"/>
          <p:nvPr/>
        </p:nvSpPr>
        <p:spPr>
          <a:xfrm>
            <a:off x="3389607" y="3040538"/>
            <a:ext cx="2359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System Application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Districts submit their application to TEA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398F6-E7F9-E7E1-7FDE-CFFAE290119D}"/>
              </a:ext>
            </a:extLst>
          </p:cNvPr>
          <p:cNvSpPr txBox="1"/>
          <p:nvPr/>
        </p:nvSpPr>
        <p:spPr>
          <a:xfrm>
            <a:off x="3446412" y="5194974"/>
            <a:ext cx="223508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April 15, 2024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9BE853A-E68F-424E-B87E-3250E273B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0080" y="1720655"/>
            <a:ext cx="1251145" cy="1251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D24CA-BBE1-417A-8ED6-7E9599131D1C}"/>
              </a:ext>
            </a:extLst>
          </p:cNvPr>
          <p:cNvSpPr txBox="1"/>
          <p:nvPr/>
        </p:nvSpPr>
        <p:spPr>
          <a:xfrm>
            <a:off x="6426119" y="3040538"/>
            <a:ext cx="23590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Data Capture Year</a:t>
            </a:r>
          </a:p>
          <a:p>
            <a:pPr algn="ctr"/>
            <a:endParaRPr lang="en-US"/>
          </a:p>
          <a:p>
            <a:pPr algn="ctr"/>
            <a:r>
              <a:rPr lang="en-US" sz="1600"/>
              <a:t>Districts implement their system and track student growth and teacher observations.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2A80C5-D5A7-076D-27C9-9BCA05B7337A}"/>
              </a:ext>
            </a:extLst>
          </p:cNvPr>
          <p:cNvSpPr txBox="1"/>
          <p:nvPr/>
        </p:nvSpPr>
        <p:spPr>
          <a:xfrm>
            <a:off x="6430062" y="5194974"/>
            <a:ext cx="235906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2024-2025 School Year</a:t>
            </a:r>
          </a:p>
        </p:txBody>
      </p:sp>
      <p:pic>
        <p:nvPicPr>
          <p:cNvPr id="4" name="Graphic 3" descr="Download outline">
            <a:extLst>
              <a:ext uri="{FF2B5EF4-FFF2-40B4-BE49-F238E27FC236}">
                <a16:creationId xmlns:a16="http://schemas.microsoft.com/office/drawing/2014/main" id="{115EAC4B-0DC5-4602-9070-E901595DF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16593" y="1720655"/>
            <a:ext cx="1251145" cy="1251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4DF86-48FF-48B9-A4D8-E408FED08EFC}"/>
              </a:ext>
            </a:extLst>
          </p:cNvPr>
          <p:cNvSpPr txBox="1"/>
          <p:nvPr/>
        </p:nvSpPr>
        <p:spPr>
          <a:xfrm>
            <a:off x="9462632" y="3040538"/>
            <a:ext cx="23590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Data Submission</a:t>
            </a:r>
          </a:p>
          <a:p>
            <a:pPr algn="ctr"/>
            <a:endParaRPr lang="en-US" dirty="0"/>
          </a:p>
          <a:p>
            <a:pPr algn="ctr"/>
            <a:r>
              <a:rPr lang="en-US" sz="1600" dirty="0"/>
              <a:t>Districts submit their data to TTU for data validation and TEA reviews outcomes and other pieces of data to determine final approval.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BEAF1-A036-848B-7EF7-DB6DE96E39DF}"/>
              </a:ext>
            </a:extLst>
          </p:cNvPr>
          <p:cNvSpPr txBox="1"/>
          <p:nvPr/>
        </p:nvSpPr>
        <p:spPr>
          <a:xfrm>
            <a:off x="9479837" y="5194974"/>
            <a:ext cx="235906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Fall 2025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E537FB0-0584-5B6F-1328-7C89EE04B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261" y="1720655"/>
            <a:ext cx="1251145" cy="1251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727E9A-FDAF-ACB2-E037-03F20467E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095" y="1572322"/>
            <a:ext cx="2457012" cy="426194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7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007CA-399D-CC16-1560-D96E3C072B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Texas SLO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A22FD-134B-8A63-4985-33C0F3E6BC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3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Benefits of SLOs">
            <a:extLst>
              <a:ext uri="{FF2B5EF4-FFF2-40B4-BE49-F238E27FC236}">
                <a16:creationId xmlns:a16="http://schemas.microsoft.com/office/drawing/2014/main" id="{6BC21E5D-DA60-2D3F-9387-F3D30F5696A6}"/>
              </a:ext>
            </a:extLst>
          </p:cNvPr>
          <p:cNvSpPr/>
          <p:nvPr/>
        </p:nvSpPr>
        <p:spPr>
          <a:xfrm>
            <a:off x="0" y="0"/>
            <a:ext cx="80838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7F6E0-A68C-8110-0E4D-786B7574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2" y="408735"/>
            <a:ext cx="4004165" cy="47439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Benefits of SLOs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DCCB7-D536-2919-48D0-3985336A846B}"/>
              </a:ext>
            </a:extLst>
          </p:cNvPr>
          <p:cNvSpPr/>
          <p:nvPr/>
        </p:nvSpPr>
        <p:spPr>
          <a:xfrm>
            <a:off x="5334000" y="0"/>
            <a:ext cx="3447288" cy="34472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Versatility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used for any teaching assignment, from core content, to CTE, to Fine Arts,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4B109-8A1D-DEE2-20AC-9E97A4029EC5}"/>
              </a:ext>
            </a:extLst>
          </p:cNvPr>
          <p:cNvSpPr/>
          <p:nvPr/>
        </p:nvSpPr>
        <p:spPr>
          <a:xfrm>
            <a:off x="8763000" y="0"/>
            <a:ext cx="3447288" cy="34472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 Driven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 know their students best. They design the SLO, and their appraiser approves it.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4706A4-6B8A-0115-7426-762070EB03EE}"/>
              </a:ext>
            </a:extLst>
          </p:cNvPr>
          <p:cNvSpPr/>
          <p:nvPr/>
        </p:nvSpPr>
        <p:spPr>
          <a:xfrm>
            <a:off x="5334000" y="3447288"/>
            <a:ext cx="3447288" cy="34107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Individualized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Sans"/>
                <a:ea typeface="+mn-ea"/>
                <a:cs typeface="+mn-cs"/>
              </a:rPr>
              <a:t>Teachers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SLOs to set expected growth targets for each individual student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5D622-46E1-CAA3-4962-8D6D19010136}"/>
              </a:ext>
            </a:extLst>
          </p:cNvPr>
          <p:cNvSpPr/>
          <p:nvPr/>
        </p:nvSpPr>
        <p:spPr>
          <a:xfrm>
            <a:off x="8763000" y="3447288"/>
            <a:ext cx="3447288" cy="3410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Evidence-Based Alternative to Testing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student work serves as the evidence of a student meeting their expected growth target, not a test</a:t>
            </a:r>
          </a:p>
        </p:txBody>
      </p:sp>
    </p:spTree>
    <p:extLst>
      <p:ext uri="{BB962C8B-B14F-4D97-AF65-F5344CB8AC3E}">
        <p14:creationId xmlns:p14="http://schemas.microsoft.com/office/powerpoint/2010/main" val="10647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465E-E640-6C9A-3853-32B4C72E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E39C-E9E0-517B-FF3F-D341ECAFC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Contact your local ESC for full SLO training</a:t>
            </a:r>
            <a:endParaRPr lang="en-US" dirty="0">
              <a:cs typeface="Calibri"/>
            </a:endParaRPr>
          </a:p>
          <a:p>
            <a:r>
              <a:rPr lang="en-US" dirty="0"/>
              <a:t>Review resources available on </a:t>
            </a:r>
            <a:r>
              <a:rPr lang="en-US" dirty="0">
                <a:hlinkClick r:id="rId3"/>
              </a:rPr>
              <a:t>https://TexasSLO.org/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1BD0A-E440-B384-8F51-027A39EE0B44}"/>
              </a:ext>
            </a:extLst>
          </p:cNvPr>
          <p:cNvSpPr txBox="1"/>
          <p:nvPr/>
        </p:nvSpPr>
        <p:spPr>
          <a:xfrm>
            <a:off x="2671948" y="4396758"/>
            <a:ext cx="6848104" cy="64633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Formal SLO Training Required</a:t>
            </a:r>
          </a:p>
        </p:txBody>
      </p:sp>
    </p:spTree>
    <p:extLst>
      <p:ext uri="{BB962C8B-B14F-4D97-AF65-F5344CB8AC3E}">
        <p14:creationId xmlns:p14="http://schemas.microsoft.com/office/powerpoint/2010/main" val="362756609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r and Other Slide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 Layouts">
  <a:themeElements>
    <a:clrScheme name="TIA">
      <a:dk1>
        <a:srgbClr val="000000"/>
      </a:dk1>
      <a:lt1>
        <a:sysClr val="window" lastClr="FFFFFF"/>
      </a:lt1>
      <a:dk2>
        <a:srgbClr val="363534"/>
      </a:dk2>
      <a:lt2>
        <a:srgbClr val="E7E3DB"/>
      </a:lt2>
      <a:accent1>
        <a:srgbClr val="00A69B"/>
      </a:accent1>
      <a:accent2>
        <a:srgbClr val="87C54A"/>
      </a:accent2>
      <a:accent3>
        <a:srgbClr val="F8CC2B"/>
      </a:accent3>
      <a:accent4>
        <a:srgbClr val="F16038"/>
      </a:accent4>
      <a:accent5>
        <a:srgbClr val="015692"/>
      </a:accent5>
      <a:accent6>
        <a:srgbClr val="E7E3DB"/>
      </a:accent6>
      <a:hlink>
        <a:srgbClr val="D0380E"/>
      </a:hlink>
      <a:folHlink>
        <a:srgbClr val="007C7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CB2DC0153D0408D1CF651F2AD29DF" ma:contentTypeVersion="21" ma:contentTypeDescription="Create a new document." ma:contentTypeScope="" ma:versionID="cd56b9b2ea5aeb368c1ccc3532e41d3c">
  <xsd:schema xmlns:xsd="http://www.w3.org/2001/XMLSchema" xmlns:xs="http://www.w3.org/2001/XMLSchema" xmlns:p="http://schemas.microsoft.com/office/2006/metadata/properties" xmlns:ns2="55ad0659-6a5d-4092-b991-df82805f26a4" xmlns:ns3="4780d0d2-c080-455e-bee8-5b3382ef325a" xmlns:ns4="7509388a-dc3d-42e0-ad02-1f88cc25c44c" targetNamespace="http://schemas.microsoft.com/office/2006/metadata/properties" ma:root="true" ma:fieldsID="d832daec7ebb633f86101894346cf962" ns2:_="" ns3:_="" ns4:_="">
    <xsd:import namespace="55ad0659-6a5d-4092-b991-df82805f26a4"/>
    <xsd:import namespace="4780d0d2-c080-455e-bee8-5b3382ef325a"/>
    <xsd:import namespace="7509388a-dc3d-42e0-ad02-1f88cc25c4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hotoTags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Owne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d0659-6a5d-4092-b991-df82805f2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PhotoTags" ma:index="20" nillable="true" ma:displayName="Photo Tags" ma:format="Dropdown" ma:internalName="PhotoTag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b7a77b5-e59d-49f3-97a2-3dde868db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wner" ma:index="25" nillable="true" ma:displayName="Owner" ma:description="Name of the person who owns the OP" ma:format="Dropdown" ma:internalName="Owner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0d0d2-c080-455e-bee8-5b3382ef32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9388a-dc3d-42e0-ad02-1f88cc25c44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dda7e6e-9532-4eac-be15-fb9b6964c0ff}" ma:internalName="TaxCatchAll" ma:showField="CatchAllData" ma:web="7509388a-dc3d-42e0-ad02-1f88cc25c4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otoTags xmlns="55ad0659-6a5d-4092-b991-df82805f26a4" xsi:nil="true"/>
    <TaxCatchAll xmlns="7509388a-dc3d-42e0-ad02-1f88cc25c44c" xsi:nil="true"/>
    <lcf76f155ced4ddcb4097134ff3c332f xmlns="55ad0659-6a5d-4092-b991-df82805f26a4">
      <Terms xmlns="http://schemas.microsoft.com/office/infopath/2007/PartnerControls"/>
    </lcf76f155ced4ddcb4097134ff3c332f>
    <Owner xmlns="55ad0659-6a5d-4092-b991-df82805f26a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B25155-3A53-4C05-B20C-989579A2D493}">
  <ds:schemaRefs>
    <ds:schemaRef ds:uri="4780d0d2-c080-455e-bee8-5b3382ef325a"/>
    <ds:schemaRef ds:uri="55ad0659-6a5d-4092-b991-df82805f26a4"/>
    <ds:schemaRef ds:uri="7509388a-dc3d-42e0-ad02-1f88cc25c4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471A95-C5BC-4FBB-9C8E-B99B67470492}">
  <ds:schemaRefs>
    <ds:schemaRef ds:uri="http://schemas.openxmlformats.org/package/2006/metadata/core-properties"/>
    <ds:schemaRef ds:uri="4780d0d2-c080-455e-bee8-5b3382ef325a"/>
    <ds:schemaRef ds:uri="http://purl.org/dc/elements/1.1/"/>
    <ds:schemaRef ds:uri="7509388a-dc3d-42e0-ad02-1f88cc25c44c"/>
    <ds:schemaRef ds:uri="http://www.w3.org/XML/1998/namespace"/>
    <ds:schemaRef ds:uri="55ad0659-6a5d-4092-b991-df82805f26a4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9DF452E-25EE-4D50-963E-DF52AB5F2D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21270</TotalTime>
  <Words>2826</Words>
  <Application>Microsoft Office PowerPoint</Application>
  <PresentationFormat>Widescreen</PresentationFormat>
  <Paragraphs>532</Paragraphs>
  <Slides>50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Cambria</vt:lpstr>
      <vt:lpstr>MetSans</vt:lpstr>
      <vt:lpstr>Title Slides</vt:lpstr>
      <vt:lpstr>Content Layouts</vt:lpstr>
      <vt:lpstr>Divider and Other Slides</vt:lpstr>
      <vt:lpstr>1_Content Layouts</vt:lpstr>
      <vt:lpstr>2_Content Layouts</vt:lpstr>
      <vt:lpstr>Overview of Student Learning Objectives</vt:lpstr>
      <vt:lpstr>Welcome</vt:lpstr>
      <vt:lpstr>Session Materials and Recordings </vt:lpstr>
      <vt:lpstr>Agenda</vt:lpstr>
      <vt:lpstr>Objectives</vt:lpstr>
      <vt:lpstr>Cohort G Approval Process</vt:lpstr>
      <vt:lpstr>Texas SLO Overview</vt:lpstr>
      <vt:lpstr>Benefits of SLOs</vt:lpstr>
      <vt:lpstr>SLO Training</vt:lpstr>
      <vt:lpstr>Three Phases of the Texas SLO Process</vt:lpstr>
      <vt:lpstr>Three Phases of the SLO Process</vt:lpstr>
      <vt:lpstr>Phase One: Overview</vt:lpstr>
      <vt:lpstr>SLO Skill Statement: Success Criteria</vt:lpstr>
      <vt:lpstr>SLO Skill Statement: Drawing I</vt:lpstr>
      <vt:lpstr>SLO Skill Statement: 8th Grade Science</vt:lpstr>
      <vt:lpstr>SLO Skill Statement: Culinary Arts</vt:lpstr>
      <vt:lpstr>Phase One: ISP</vt:lpstr>
      <vt:lpstr>What is an Initial Skill Profile?</vt:lpstr>
      <vt:lpstr>ISP: Success Criteria</vt:lpstr>
      <vt:lpstr>Sample Exemplar ISP</vt:lpstr>
      <vt:lpstr>Evidence of Success Criteria</vt:lpstr>
      <vt:lpstr>ISP Levels</vt:lpstr>
      <vt:lpstr>Evidence for skill levels at BOY</vt:lpstr>
      <vt:lpstr>Student’s ISP levels</vt:lpstr>
      <vt:lpstr>Phase One: TSP</vt:lpstr>
      <vt:lpstr>What is a Targeted Skill Profile?</vt:lpstr>
      <vt:lpstr>TSP: Success Criteria</vt:lpstr>
      <vt:lpstr>Sample Exemplar TSP</vt:lpstr>
      <vt:lpstr>Evidence of Success Criteria:TSP</vt:lpstr>
      <vt:lpstr>TSP compared to ISP</vt:lpstr>
      <vt:lpstr>TSP compared to ISP, cont’d</vt:lpstr>
      <vt:lpstr>Phase One: Set Expected Growth Targets</vt:lpstr>
      <vt:lpstr>Setting Expected Growth Targets</vt:lpstr>
      <vt:lpstr>Ms. Carnation’s 8th ELA TSP Skill Levels</vt:lpstr>
      <vt:lpstr>ISP and TSP Review</vt:lpstr>
      <vt:lpstr>SLO Phase Two: Monitor Progress</vt:lpstr>
      <vt:lpstr>Phase Two of the SLO Process</vt:lpstr>
      <vt:lpstr>Phase Two: Overview</vt:lpstr>
      <vt:lpstr>Body of Evidence Example </vt:lpstr>
      <vt:lpstr>Body of Evidence Example: Answers</vt:lpstr>
      <vt:lpstr>SLO Phase Three: Evaluate  Progress</vt:lpstr>
      <vt:lpstr>Phase Three of the SLO Process</vt:lpstr>
      <vt:lpstr>Phase Three: Overview</vt:lpstr>
      <vt:lpstr>Did my students meet expected growth?</vt:lpstr>
      <vt:lpstr>Ms. Carnations’ 8th ELA Class</vt:lpstr>
      <vt:lpstr>Summary: Ms. Carnation’s Class</vt:lpstr>
      <vt:lpstr>SLOs and Pre-test/Post-tests</vt:lpstr>
      <vt:lpstr>Benefits of SLOs: Summary</vt:lpstr>
      <vt:lpstr>SLO Required Training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Richie, Amy</dc:creator>
  <cp:lastModifiedBy>Scrimpsher, Laurie</cp:lastModifiedBy>
  <cp:revision>37</cp:revision>
  <dcterms:created xsi:type="dcterms:W3CDTF">2022-02-16T22:06:39Z</dcterms:created>
  <dcterms:modified xsi:type="dcterms:W3CDTF">2023-10-10T18:55:19Z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0x0101001B8CB2DC0153D0408D1CF651F2AD29DF</vt:lpwstr>
  </property>
  <property fmtid="{D5CDD505-2E9C-101B-9397-08002B2CF9AE}" pid="3" name="MediaServiceImageTags">
    <vt:lpwstr/>
  </property>
</Properties>
</file>