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 id="2147483686" r:id="rId7"/>
    <p:sldMasterId id="2147483695" r:id="rId8"/>
  </p:sldMasterIdLst>
  <p:notesMasterIdLst>
    <p:notesMasterId r:id="rId51"/>
  </p:notesMasterIdLst>
  <p:handoutMasterIdLst>
    <p:handoutMasterId r:id="rId52"/>
  </p:handoutMasterIdLst>
  <p:sldIdLst>
    <p:sldId id="258" r:id="rId9"/>
    <p:sldId id="2516" r:id="rId10"/>
    <p:sldId id="2553" r:id="rId11"/>
    <p:sldId id="2517" r:id="rId12"/>
    <p:sldId id="2520" r:id="rId13"/>
    <p:sldId id="2518" r:id="rId14"/>
    <p:sldId id="2557" r:id="rId15"/>
    <p:sldId id="2523" r:id="rId16"/>
    <p:sldId id="2480" r:id="rId17"/>
    <p:sldId id="2522" r:id="rId18"/>
    <p:sldId id="2632" r:id="rId19"/>
    <p:sldId id="2661" r:id="rId20"/>
    <p:sldId id="2666" r:id="rId21"/>
    <p:sldId id="2667" r:id="rId22"/>
    <p:sldId id="263" r:id="rId23"/>
    <p:sldId id="2624" r:id="rId24"/>
    <p:sldId id="2533" r:id="rId25"/>
    <p:sldId id="2696" r:id="rId26"/>
    <p:sldId id="2665" r:id="rId27"/>
    <p:sldId id="2529" r:id="rId28"/>
    <p:sldId id="2530" r:id="rId29"/>
    <p:sldId id="2651" r:id="rId30"/>
    <p:sldId id="2535" r:id="rId31"/>
    <p:sldId id="2536" r:id="rId32"/>
    <p:sldId id="2537" r:id="rId33"/>
    <p:sldId id="2668" r:id="rId34"/>
    <p:sldId id="2691" r:id="rId35"/>
    <p:sldId id="2669" r:id="rId36"/>
    <p:sldId id="2692" r:id="rId37"/>
    <p:sldId id="2656" r:id="rId38"/>
    <p:sldId id="2684" r:id="rId39"/>
    <p:sldId id="2694" r:id="rId40"/>
    <p:sldId id="2690" r:id="rId41"/>
    <p:sldId id="2686" r:id="rId42"/>
    <p:sldId id="2687" r:id="rId43"/>
    <p:sldId id="2695" r:id="rId44"/>
    <p:sldId id="2681" r:id="rId45"/>
    <p:sldId id="2682" r:id="rId46"/>
    <p:sldId id="2631" r:id="rId47"/>
    <p:sldId id="2646" r:id="rId48"/>
    <p:sldId id="2698" r:id="rId49"/>
    <p:sldId id="267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34231C-C449-AD8B-E1BC-F4B2C1FE14CC}" name="Wu, Grace" initials="WG" userId="S::Grace.Wu@tea.texas.gov::1b27f835-14b0-4426-86b7-e9874ce7d0d5" providerId="AD"/>
  <p188:author id="{B6B65D33-B738-48E5-D09A-0D2E01F3AD96}" name="Swinney, Lyra" initials="SL" userId="S::lyra.swinney@tea.texas.gov::93cce18f-029b-4896-a7f2-cab2c7a36b90" providerId="AD"/>
  <p188:author id="{48207138-95A4-F99B-0E97-D6A9FCC4EA59}" name="Ghafoor, Frank" initials="GF" userId="S::Frank.Ghafoor@tea.texas.gov::ba81bdaf-bb8a-42d7-ae64-2cae49e78c7b" providerId="AD"/>
  <p188:author id="{73879439-FD5F-6B34-2A3B-6FACF770DBBB}" name="Ghafoor, Frank" initials="GF" userId="S::frank.ghafoor@tea.texas.gov::ba81bdaf-bb8a-42d7-ae64-2cae49e78c7b" providerId="AD"/>
  <p188:author id="{9EAE6D3D-1C90-CCA6-5223-E7CAE0B0AF9B}" name="Jordan, Sarah" initials="JS" userId="S::Sarah.Jordan@tea.texas.gov::b981e112-628c-4343-a7e6-87adfd7414d4"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87C289D8-3B7B-0EB9-3915-D974AA7A0BE2}" name="McCorquodale, Theresa" initials="MT" userId="S::Theresa.McCorquodale@tea.texas.gov::037d1548-3d91-4cff-b8fb-b2d2a702fd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43" autoAdjust="0"/>
  </p:normalViewPr>
  <p:slideViewPr>
    <p:cSldViewPr snapToGrid="0">
      <p:cViewPr varScale="1">
        <p:scale>
          <a:sx n="64" d="100"/>
          <a:sy n="64" d="100"/>
        </p:scale>
        <p:origin x="724"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rquodale, Theresa" userId="037d1548-3d91-4cff-b8fb-b2d2a702fd97" providerId="ADAL" clId="{54EEB477-5C1F-42B2-BA08-AABF0B6B94DC}"/>
    <pc:docChg chg="custSel modSld">
      <pc:chgData name="McCorquodale, Theresa" userId="037d1548-3d91-4cff-b8fb-b2d2a702fd97" providerId="ADAL" clId="{54EEB477-5C1F-42B2-BA08-AABF0B6B94DC}" dt="2023-09-13T21:31:02.123" v="64" actId="368"/>
      <pc:docMkLst>
        <pc:docMk/>
      </pc:docMkLst>
      <pc:sldChg chg="modNotes">
        <pc:chgData name="McCorquodale, Theresa" userId="037d1548-3d91-4cff-b8fb-b2d2a702fd97" providerId="ADAL" clId="{54EEB477-5C1F-42B2-BA08-AABF0B6B94DC}" dt="2023-09-13T21:31:02.062" v="12" actId="368"/>
        <pc:sldMkLst>
          <pc:docMk/>
          <pc:sldMk cId="3214743009" sldId="2480"/>
        </pc:sldMkLst>
      </pc:sldChg>
      <pc:sldChg chg="modNotes">
        <pc:chgData name="McCorquodale, Theresa" userId="037d1548-3d91-4cff-b8fb-b2d2a702fd97" providerId="ADAL" clId="{54EEB477-5C1F-42B2-BA08-AABF0B6B94DC}" dt="2023-09-13T21:31:02.029" v="2" actId="368"/>
        <pc:sldMkLst>
          <pc:docMk/>
          <pc:sldMk cId="721790660" sldId="2516"/>
        </pc:sldMkLst>
      </pc:sldChg>
      <pc:sldChg chg="modNotes">
        <pc:chgData name="McCorquodale, Theresa" userId="037d1548-3d91-4cff-b8fb-b2d2a702fd97" providerId="ADAL" clId="{54EEB477-5C1F-42B2-BA08-AABF0B6B94DC}" dt="2023-09-13T21:31:02.049" v="6" actId="368"/>
        <pc:sldMkLst>
          <pc:docMk/>
          <pc:sldMk cId="789887650" sldId="2518"/>
        </pc:sldMkLst>
      </pc:sldChg>
      <pc:sldChg chg="delCm modNotes">
        <pc:chgData name="McCorquodale, Theresa" userId="037d1548-3d91-4cff-b8fb-b2d2a702fd97" providerId="ADAL" clId="{54EEB477-5C1F-42B2-BA08-AABF0B6B94DC}" dt="2023-09-13T21:31:02.045" v="4" actId="368"/>
        <pc:sldMkLst>
          <pc:docMk/>
          <pc:sldMk cId="324350056" sldId="2520"/>
        </pc:sldMkLst>
      </pc:sldChg>
      <pc:sldChg chg="modNotes">
        <pc:chgData name="McCorquodale, Theresa" userId="037d1548-3d91-4cff-b8fb-b2d2a702fd97" providerId="ADAL" clId="{54EEB477-5C1F-42B2-BA08-AABF0B6B94DC}" dt="2023-09-13T21:31:02.068" v="14" actId="368"/>
        <pc:sldMkLst>
          <pc:docMk/>
          <pc:sldMk cId="3797637919" sldId="2522"/>
        </pc:sldMkLst>
      </pc:sldChg>
      <pc:sldChg chg="delCm modNotes">
        <pc:chgData name="McCorquodale, Theresa" userId="037d1548-3d91-4cff-b8fb-b2d2a702fd97" providerId="ADAL" clId="{54EEB477-5C1F-42B2-BA08-AABF0B6B94DC}" dt="2023-09-13T21:31:02.058" v="10" actId="368"/>
        <pc:sldMkLst>
          <pc:docMk/>
          <pc:sldMk cId="4222873437" sldId="2523"/>
        </pc:sldMkLst>
      </pc:sldChg>
      <pc:sldChg chg="modNotes">
        <pc:chgData name="McCorquodale, Theresa" userId="037d1548-3d91-4cff-b8fb-b2d2a702fd97" providerId="ADAL" clId="{54EEB477-5C1F-42B2-BA08-AABF0B6B94DC}" dt="2023-09-13T21:31:02.088" v="32" actId="368"/>
        <pc:sldMkLst>
          <pc:docMk/>
          <pc:sldMk cId="2342272401" sldId="2529"/>
        </pc:sldMkLst>
      </pc:sldChg>
      <pc:sldChg chg="delCm modNotes">
        <pc:chgData name="McCorquodale, Theresa" userId="037d1548-3d91-4cff-b8fb-b2d2a702fd97" providerId="ADAL" clId="{54EEB477-5C1F-42B2-BA08-AABF0B6B94DC}" dt="2023-09-13T21:31:02.090" v="34" actId="368"/>
        <pc:sldMkLst>
          <pc:docMk/>
          <pc:sldMk cId="3167142487" sldId="2530"/>
        </pc:sldMkLst>
      </pc:sldChg>
      <pc:sldChg chg="delCm modNotes">
        <pc:chgData name="McCorquodale, Theresa" userId="037d1548-3d91-4cff-b8fb-b2d2a702fd97" providerId="ADAL" clId="{54EEB477-5C1F-42B2-BA08-AABF0B6B94DC}" dt="2023-09-13T21:31:02.082" v="26" actId="368"/>
        <pc:sldMkLst>
          <pc:docMk/>
          <pc:sldMk cId="2568556903" sldId="2533"/>
        </pc:sldMkLst>
      </pc:sldChg>
      <pc:sldChg chg="modNotes">
        <pc:chgData name="McCorquodale, Theresa" userId="037d1548-3d91-4cff-b8fb-b2d2a702fd97" providerId="ADAL" clId="{54EEB477-5C1F-42B2-BA08-AABF0B6B94DC}" dt="2023-09-13T21:31:02.095" v="38" actId="368"/>
        <pc:sldMkLst>
          <pc:docMk/>
          <pc:sldMk cId="2993017820" sldId="2535"/>
        </pc:sldMkLst>
      </pc:sldChg>
      <pc:sldChg chg="delCm modNotes">
        <pc:chgData name="McCorquodale, Theresa" userId="037d1548-3d91-4cff-b8fb-b2d2a702fd97" providerId="ADAL" clId="{54EEB477-5C1F-42B2-BA08-AABF0B6B94DC}" dt="2023-09-13T21:31:02.097" v="40" actId="368"/>
        <pc:sldMkLst>
          <pc:docMk/>
          <pc:sldMk cId="3943266603" sldId="2536"/>
        </pc:sldMkLst>
      </pc:sldChg>
      <pc:sldChg chg="delCm modNotes">
        <pc:chgData name="McCorquodale, Theresa" userId="037d1548-3d91-4cff-b8fb-b2d2a702fd97" providerId="ADAL" clId="{54EEB477-5C1F-42B2-BA08-AABF0B6B94DC}" dt="2023-09-13T21:31:02.099" v="42" actId="368"/>
        <pc:sldMkLst>
          <pc:docMk/>
          <pc:sldMk cId="2827809573" sldId="2537"/>
        </pc:sldMkLst>
      </pc:sldChg>
      <pc:sldChg chg="modNotes">
        <pc:chgData name="McCorquodale, Theresa" userId="037d1548-3d91-4cff-b8fb-b2d2a702fd97" providerId="ADAL" clId="{54EEB477-5C1F-42B2-BA08-AABF0B6B94DC}" dt="2023-09-13T21:31:02.053" v="8" actId="368"/>
        <pc:sldMkLst>
          <pc:docMk/>
          <pc:sldMk cId="2177066100" sldId="2557"/>
        </pc:sldMkLst>
      </pc:sldChg>
      <pc:sldChg chg="modNotes">
        <pc:chgData name="McCorquodale, Theresa" userId="037d1548-3d91-4cff-b8fb-b2d2a702fd97" providerId="ADAL" clId="{54EEB477-5C1F-42B2-BA08-AABF0B6B94DC}" dt="2023-09-13T21:31:02.080" v="24" actId="368"/>
        <pc:sldMkLst>
          <pc:docMk/>
          <pc:sldMk cId="3759837329" sldId="2624"/>
        </pc:sldMkLst>
      </pc:sldChg>
      <pc:sldChg chg="delCm modNotes">
        <pc:chgData name="McCorquodale, Theresa" userId="037d1548-3d91-4cff-b8fb-b2d2a702fd97" providerId="ADAL" clId="{54EEB477-5C1F-42B2-BA08-AABF0B6B94DC}" dt="2023-09-13T21:31:02.123" v="64" actId="368"/>
        <pc:sldMkLst>
          <pc:docMk/>
          <pc:sldMk cId="2741810558" sldId="2631"/>
        </pc:sldMkLst>
      </pc:sldChg>
      <pc:sldChg chg="modNotes">
        <pc:chgData name="McCorquodale, Theresa" userId="037d1548-3d91-4cff-b8fb-b2d2a702fd97" providerId="ADAL" clId="{54EEB477-5C1F-42B2-BA08-AABF0B6B94DC}" dt="2023-09-13T21:31:02.070" v="16" actId="368"/>
        <pc:sldMkLst>
          <pc:docMk/>
          <pc:sldMk cId="516455521" sldId="2632"/>
        </pc:sldMkLst>
      </pc:sldChg>
      <pc:sldChg chg="modNotes">
        <pc:chgData name="McCorquodale, Theresa" userId="037d1548-3d91-4cff-b8fb-b2d2a702fd97" providerId="ADAL" clId="{54EEB477-5C1F-42B2-BA08-AABF0B6B94DC}" dt="2023-09-13T21:31:02.093" v="36" actId="368"/>
        <pc:sldMkLst>
          <pc:docMk/>
          <pc:sldMk cId="2800378658" sldId="2651"/>
        </pc:sldMkLst>
      </pc:sldChg>
      <pc:sldChg chg="modNotes">
        <pc:chgData name="McCorquodale, Theresa" userId="037d1548-3d91-4cff-b8fb-b2d2a702fd97" providerId="ADAL" clId="{54EEB477-5C1F-42B2-BA08-AABF0B6B94DC}" dt="2023-09-13T21:31:02.106" v="48" actId="368"/>
        <pc:sldMkLst>
          <pc:docMk/>
          <pc:sldMk cId="1513466462" sldId="2656"/>
        </pc:sldMkLst>
      </pc:sldChg>
      <pc:sldChg chg="modNotes">
        <pc:chgData name="McCorquodale, Theresa" userId="037d1548-3d91-4cff-b8fb-b2d2a702fd97" providerId="ADAL" clId="{54EEB477-5C1F-42B2-BA08-AABF0B6B94DC}" dt="2023-09-13T21:31:02.073" v="18" actId="368"/>
        <pc:sldMkLst>
          <pc:docMk/>
          <pc:sldMk cId="47488345" sldId="2661"/>
        </pc:sldMkLst>
      </pc:sldChg>
      <pc:sldChg chg="modNotes">
        <pc:chgData name="McCorquodale, Theresa" userId="037d1548-3d91-4cff-b8fb-b2d2a702fd97" providerId="ADAL" clId="{54EEB477-5C1F-42B2-BA08-AABF0B6B94DC}" dt="2023-09-13T21:31:02.086" v="30" actId="368"/>
        <pc:sldMkLst>
          <pc:docMk/>
          <pc:sldMk cId="1398546404" sldId="2665"/>
        </pc:sldMkLst>
      </pc:sldChg>
      <pc:sldChg chg="modNotes">
        <pc:chgData name="McCorquodale, Theresa" userId="037d1548-3d91-4cff-b8fb-b2d2a702fd97" providerId="ADAL" clId="{54EEB477-5C1F-42B2-BA08-AABF0B6B94DC}" dt="2023-09-13T21:31:02.075" v="20" actId="368"/>
        <pc:sldMkLst>
          <pc:docMk/>
          <pc:sldMk cId="2919463653" sldId="2666"/>
        </pc:sldMkLst>
      </pc:sldChg>
      <pc:sldChg chg="modNotes">
        <pc:chgData name="McCorquodale, Theresa" userId="037d1548-3d91-4cff-b8fb-b2d2a702fd97" providerId="ADAL" clId="{54EEB477-5C1F-42B2-BA08-AABF0B6B94DC}" dt="2023-09-13T21:31:02.078" v="22" actId="368"/>
        <pc:sldMkLst>
          <pc:docMk/>
          <pc:sldMk cId="1498984333" sldId="2667"/>
        </pc:sldMkLst>
      </pc:sldChg>
      <pc:sldChg chg="modNotes">
        <pc:chgData name="McCorquodale, Theresa" userId="037d1548-3d91-4cff-b8fb-b2d2a702fd97" providerId="ADAL" clId="{54EEB477-5C1F-42B2-BA08-AABF0B6B94DC}" dt="2023-09-13T21:31:02.102" v="44" actId="368"/>
        <pc:sldMkLst>
          <pc:docMk/>
          <pc:sldMk cId="698745791" sldId="2668"/>
        </pc:sldMkLst>
      </pc:sldChg>
      <pc:sldChg chg="delCm modNotes">
        <pc:chgData name="McCorquodale, Theresa" userId="037d1548-3d91-4cff-b8fb-b2d2a702fd97" providerId="ADAL" clId="{54EEB477-5C1F-42B2-BA08-AABF0B6B94DC}" dt="2023-09-13T21:31:02.104" v="46" actId="368"/>
        <pc:sldMkLst>
          <pc:docMk/>
          <pc:sldMk cId="255198869" sldId="2669"/>
        </pc:sldMkLst>
      </pc:sldChg>
      <pc:sldChg chg="delCm">
        <pc:chgData name="McCorquodale, Theresa" userId="037d1548-3d91-4cff-b8fb-b2d2a702fd97" providerId="ADAL" clId="{54EEB477-5C1F-42B2-BA08-AABF0B6B94DC}" dt="2023-09-13T21:30:58.581" v="0" actId="2056"/>
        <pc:sldMkLst>
          <pc:docMk/>
          <pc:sldMk cId="1528750348" sldId="2675"/>
        </pc:sldMkLst>
      </pc:sldChg>
      <pc:sldChg chg="modNotes">
        <pc:chgData name="McCorquodale, Theresa" userId="037d1548-3d91-4cff-b8fb-b2d2a702fd97" providerId="ADAL" clId="{54EEB477-5C1F-42B2-BA08-AABF0B6B94DC}" dt="2023-09-13T21:31:02.119" v="60" actId="368"/>
        <pc:sldMkLst>
          <pc:docMk/>
          <pc:sldMk cId="1767575739" sldId="2681"/>
        </pc:sldMkLst>
      </pc:sldChg>
      <pc:sldChg chg="modNotes">
        <pc:chgData name="McCorquodale, Theresa" userId="037d1548-3d91-4cff-b8fb-b2d2a702fd97" providerId="ADAL" clId="{54EEB477-5C1F-42B2-BA08-AABF0B6B94DC}" dt="2023-09-13T21:31:02.121" v="62" actId="368"/>
        <pc:sldMkLst>
          <pc:docMk/>
          <pc:sldMk cId="2354078713" sldId="2682"/>
        </pc:sldMkLst>
      </pc:sldChg>
      <pc:sldChg chg="modNotes">
        <pc:chgData name="McCorquodale, Theresa" userId="037d1548-3d91-4cff-b8fb-b2d2a702fd97" providerId="ADAL" clId="{54EEB477-5C1F-42B2-BA08-AABF0B6B94DC}" dt="2023-09-13T21:31:02.109" v="50" actId="368"/>
        <pc:sldMkLst>
          <pc:docMk/>
          <pc:sldMk cId="2978673081" sldId="2684"/>
        </pc:sldMkLst>
      </pc:sldChg>
      <pc:sldChg chg="modNotes">
        <pc:chgData name="McCorquodale, Theresa" userId="037d1548-3d91-4cff-b8fb-b2d2a702fd97" providerId="ADAL" clId="{54EEB477-5C1F-42B2-BA08-AABF0B6B94DC}" dt="2023-09-13T21:31:02.113" v="54" actId="368"/>
        <pc:sldMkLst>
          <pc:docMk/>
          <pc:sldMk cId="1151931205" sldId="2686"/>
        </pc:sldMkLst>
      </pc:sldChg>
      <pc:sldChg chg="modNotes">
        <pc:chgData name="McCorquodale, Theresa" userId="037d1548-3d91-4cff-b8fb-b2d2a702fd97" providerId="ADAL" clId="{54EEB477-5C1F-42B2-BA08-AABF0B6B94DC}" dt="2023-09-13T21:31:02.115" v="56" actId="368"/>
        <pc:sldMkLst>
          <pc:docMk/>
          <pc:sldMk cId="3339631082" sldId="2687"/>
        </pc:sldMkLst>
      </pc:sldChg>
      <pc:sldChg chg="modNotes">
        <pc:chgData name="McCorquodale, Theresa" userId="037d1548-3d91-4cff-b8fb-b2d2a702fd97" providerId="ADAL" clId="{54EEB477-5C1F-42B2-BA08-AABF0B6B94DC}" dt="2023-09-13T21:31:02.111" v="52" actId="368"/>
        <pc:sldMkLst>
          <pc:docMk/>
          <pc:sldMk cId="2778987425" sldId="2694"/>
        </pc:sldMkLst>
      </pc:sldChg>
      <pc:sldChg chg="modNotes">
        <pc:chgData name="McCorquodale, Theresa" userId="037d1548-3d91-4cff-b8fb-b2d2a702fd97" providerId="ADAL" clId="{54EEB477-5C1F-42B2-BA08-AABF0B6B94DC}" dt="2023-09-13T21:31:02.117" v="58" actId="368"/>
        <pc:sldMkLst>
          <pc:docMk/>
          <pc:sldMk cId="4209316656" sldId="2695"/>
        </pc:sldMkLst>
      </pc:sldChg>
      <pc:sldChg chg="delCm modNotes">
        <pc:chgData name="McCorquodale, Theresa" userId="037d1548-3d91-4cff-b8fb-b2d2a702fd97" providerId="ADAL" clId="{54EEB477-5C1F-42B2-BA08-AABF0B6B94DC}" dt="2023-09-13T21:31:02.084" v="28" actId="368"/>
        <pc:sldMkLst>
          <pc:docMk/>
          <pc:sldMk cId="2155376345" sldId="269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E32BD-0D2D-490B-A44D-61A04BC93810}"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B01CDE4C-4806-4597-A065-6423B84590A4}">
      <dgm:prSet phldrT="[Text]"/>
      <dgm:spPr>
        <a:solidFill>
          <a:schemeClr val="accent1">
            <a:lumMod val="50000"/>
          </a:schemeClr>
        </a:solidFill>
      </dgm:spPr>
      <dgm:t>
        <a:bodyPr/>
        <a:lstStyle/>
        <a:p>
          <a:endParaRPr lang="en-US"/>
        </a:p>
      </dgm:t>
    </dgm:pt>
    <dgm:pt modelId="{027EA616-5024-4D32-9072-547F1F986286}" type="parTrans" cxnId="{F00E089E-4C63-4F1C-AA70-1B69F15091F6}">
      <dgm:prSet/>
      <dgm:spPr/>
      <dgm:t>
        <a:bodyPr/>
        <a:lstStyle/>
        <a:p>
          <a:endParaRPr lang="en-US"/>
        </a:p>
      </dgm:t>
    </dgm:pt>
    <dgm:pt modelId="{D951C9E2-24D2-4E4E-8611-63044B818FCA}" type="sibTrans" cxnId="{F00E089E-4C63-4F1C-AA70-1B69F15091F6}">
      <dgm:prSet/>
      <dgm:spPr/>
      <dgm:t>
        <a:bodyPr/>
        <a:lstStyle/>
        <a:p>
          <a:endParaRPr lang="en-US"/>
        </a:p>
      </dgm:t>
    </dgm:pt>
    <dgm:pt modelId="{857E8FB0-47BA-4350-A0AC-0FEE66F03839}">
      <dgm:prSet phldrT="[Text]" custT="1"/>
      <dgm:spPr/>
      <dgm:t>
        <a:bodyPr/>
        <a:lstStyle/>
        <a:p>
          <a:pPr>
            <a:buNone/>
          </a:pPr>
          <a:r>
            <a:rPr lang="en-US" sz="4000" b="1"/>
            <a:t>Who can earn a designation?</a:t>
          </a:r>
        </a:p>
        <a:p>
          <a:pPr>
            <a:buFont typeface="Arial" panose="020B0604020202020204" pitchFamily="34" charset="0"/>
            <a:buChar char="•"/>
          </a:pPr>
          <a:r>
            <a:rPr lang="en-US" sz="2800"/>
            <a:t>Eligible campuses and teachers</a:t>
          </a:r>
        </a:p>
      </dgm:t>
    </dgm:pt>
    <dgm:pt modelId="{A45EEB67-0609-4E82-8FF8-FA65BF3CA3A9}" type="parTrans" cxnId="{3627E23F-A761-486E-9651-38B647D18B4D}">
      <dgm:prSet/>
      <dgm:spPr/>
      <dgm:t>
        <a:bodyPr/>
        <a:lstStyle/>
        <a:p>
          <a:endParaRPr lang="en-US"/>
        </a:p>
      </dgm:t>
    </dgm:pt>
    <dgm:pt modelId="{4752E4B7-E9C2-4CA0-A379-CCDED0C498B2}" type="sibTrans" cxnId="{3627E23F-A761-486E-9651-38B647D18B4D}">
      <dgm:prSet/>
      <dgm:spPr/>
      <dgm:t>
        <a:bodyPr/>
        <a:lstStyle/>
        <a:p>
          <a:endParaRPr lang="en-US"/>
        </a:p>
      </dgm:t>
    </dgm:pt>
    <dgm:pt modelId="{3287EEFC-0C1C-40A6-B78E-CD46D4AAE15D}">
      <dgm:prSet phldrT="[Text]"/>
      <dgm:spPr>
        <a:solidFill>
          <a:schemeClr val="accent2">
            <a:lumMod val="50000"/>
          </a:schemeClr>
        </a:solidFill>
      </dgm:spPr>
      <dgm:t>
        <a:bodyPr/>
        <a:lstStyle/>
        <a:p>
          <a:endParaRPr lang="en-US"/>
        </a:p>
      </dgm:t>
    </dgm:pt>
    <dgm:pt modelId="{460A0802-A9B0-47BA-9FA9-A2C620C6289D}" type="parTrans" cxnId="{D8F5F671-EB8E-44DC-A4A7-0C8EE55068C2}">
      <dgm:prSet/>
      <dgm:spPr/>
      <dgm:t>
        <a:bodyPr/>
        <a:lstStyle/>
        <a:p>
          <a:endParaRPr lang="en-US"/>
        </a:p>
      </dgm:t>
    </dgm:pt>
    <dgm:pt modelId="{F9E5AA5B-F5FE-45FB-B3A9-FD24087B6094}" type="sibTrans" cxnId="{D8F5F671-EB8E-44DC-A4A7-0C8EE55068C2}">
      <dgm:prSet/>
      <dgm:spPr/>
      <dgm:t>
        <a:bodyPr/>
        <a:lstStyle/>
        <a:p>
          <a:endParaRPr lang="en-US"/>
        </a:p>
      </dgm:t>
    </dgm:pt>
    <dgm:pt modelId="{8A560688-B5B7-4AF6-9F70-B8453A28DA4A}">
      <dgm:prSet phldrT="[Text]" custT="1"/>
      <dgm:spPr/>
      <dgm:t>
        <a:bodyPr/>
        <a:lstStyle/>
        <a:p>
          <a:r>
            <a:rPr lang="en-US" sz="3700" b="1"/>
            <a:t>How will we designate?</a:t>
          </a:r>
        </a:p>
        <a:p>
          <a:r>
            <a:rPr lang="en-US" sz="2800"/>
            <a:t>Observations, student growth measures, and optional components</a:t>
          </a:r>
        </a:p>
      </dgm:t>
    </dgm:pt>
    <dgm:pt modelId="{BAE3D838-1863-4EDA-B2EE-FF8BC92F6D67}" type="parTrans" cxnId="{6FF97432-0048-45DC-B531-F45D424E934D}">
      <dgm:prSet/>
      <dgm:spPr/>
      <dgm:t>
        <a:bodyPr/>
        <a:lstStyle/>
        <a:p>
          <a:endParaRPr lang="en-US"/>
        </a:p>
      </dgm:t>
    </dgm:pt>
    <dgm:pt modelId="{10865D41-1764-4502-A6E2-E40A9DD34456}" type="sibTrans" cxnId="{6FF97432-0048-45DC-B531-F45D424E934D}">
      <dgm:prSet/>
      <dgm:spPr/>
      <dgm:t>
        <a:bodyPr/>
        <a:lstStyle/>
        <a:p>
          <a:endParaRPr lang="en-US"/>
        </a:p>
      </dgm:t>
    </dgm:pt>
    <dgm:pt modelId="{9D119A74-6305-411A-A4A1-1A1286FFD548}">
      <dgm:prSet phldrT="[Text]"/>
      <dgm:spPr>
        <a:solidFill>
          <a:schemeClr val="accent4">
            <a:lumMod val="50000"/>
          </a:schemeClr>
        </a:solidFill>
      </dgm:spPr>
      <dgm:t>
        <a:bodyPr/>
        <a:lstStyle/>
        <a:p>
          <a:endParaRPr lang="en-US"/>
        </a:p>
      </dgm:t>
    </dgm:pt>
    <dgm:pt modelId="{776DF48D-011B-43EE-8820-B3FA66653656}" type="parTrans" cxnId="{172BECF1-E9E1-49F0-9096-C11804F085A2}">
      <dgm:prSet/>
      <dgm:spPr/>
      <dgm:t>
        <a:bodyPr/>
        <a:lstStyle/>
        <a:p>
          <a:endParaRPr lang="en-US"/>
        </a:p>
      </dgm:t>
    </dgm:pt>
    <dgm:pt modelId="{1BA144F2-1A3B-46B2-A566-D94AF74330E0}" type="sibTrans" cxnId="{172BECF1-E9E1-49F0-9096-C11804F085A2}">
      <dgm:prSet/>
      <dgm:spPr/>
      <dgm:t>
        <a:bodyPr/>
        <a:lstStyle/>
        <a:p>
          <a:endParaRPr lang="en-US"/>
        </a:p>
      </dgm:t>
    </dgm:pt>
    <dgm:pt modelId="{8EE8CDE9-E0E9-421B-9422-D192C0ADF82E}">
      <dgm:prSet phldrT="[Text]" custT="1"/>
      <dgm:spPr/>
      <dgm:t>
        <a:bodyPr/>
        <a:lstStyle/>
        <a:p>
          <a:r>
            <a:rPr lang="en-US" sz="3800" b="1"/>
            <a:t>How and when will we compensate?</a:t>
          </a:r>
        </a:p>
        <a:p>
          <a:r>
            <a:rPr lang="en-US" sz="2800"/>
            <a:t>Distribution of funds, timing of compensation</a:t>
          </a:r>
        </a:p>
      </dgm:t>
    </dgm:pt>
    <dgm:pt modelId="{51DF2A60-1F27-4C49-A912-BCA34A9CEDF4}" type="parTrans" cxnId="{ADA0BE09-FDF8-4749-8B2B-2DC3D1381AA5}">
      <dgm:prSet/>
      <dgm:spPr/>
      <dgm:t>
        <a:bodyPr/>
        <a:lstStyle/>
        <a:p>
          <a:endParaRPr lang="en-US"/>
        </a:p>
      </dgm:t>
    </dgm:pt>
    <dgm:pt modelId="{A27DB8B8-D399-48D7-8C6A-A8A701534E98}" type="sibTrans" cxnId="{ADA0BE09-FDF8-4749-8B2B-2DC3D1381AA5}">
      <dgm:prSet/>
      <dgm:spPr/>
      <dgm:t>
        <a:bodyPr/>
        <a:lstStyle/>
        <a:p>
          <a:endParaRPr lang="en-US"/>
        </a:p>
      </dgm:t>
    </dgm:pt>
    <dgm:pt modelId="{F143CC02-BE6E-4D9E-9C3E-08C1149C098C}" type="pres">
      <dgm:prSet presAssocID="{33BE32BD-0D2D-490B-A44D-61A04BC93810}" presName="Name0" presStyleCnt="0">
        <dgm:presLayoutVars>
          <dgm:dir/>
          <dgm:animLvl val="lvl"/>
          <dgm:resizeHandles val="exact"/>
        </dgm:presLayoutVars>
      </dgm:prSet>
      <dgm:spPr/>
    </dgm:pt>
    <dgm:pt modelId="{2AA4BEDC-5BE7-4C5F-80B3-A353D2380D57}" type="pres">
      <dgm:prSet presAssocID="{B01CDE4C-4806-4597-A065-6423B84590A4}" presName="compositeNode" presStyleCnt="0">
        <dgm:presLayoutVars>
          <dgm:bulletEnabled val="1"/>
        </dgm:presLayoutVars>
      </dgm:prSet>
      <dgm:spPr/>
    </dgm:pt>
    <dgm:pt modelId="{239D007A-B2C9-4C6A-B07F-46A06B0E36D5}" type="pres">
      <dgm:prSet presAssocID="{B01CDE4C-4806-4597-A065-6423B84590A4}" presName="bgRect" presStyleLbl="node1" presStyleIdx="0" presStyleCnt="3" custScaleY="109205" custLinFactNeighborX="-2429" custLinFactNeighborY="0"/>
      <dgm:spPr/>
    </dgm:pt>
    <dgm:pt modelId="{E5558455-F6EE-4169-A226-88E44F925315}" type="pres">
      <dgm:prSet presAssocID="{B01CDE4C-4806-4597-A065-6423B84590A4}" presName="parentNode" presStyleLbl="node1" presStyleIdx="0" presStyleCnt="3">
        <dgm:presLayoutVars>
          <dgm:chMax val="0"/>
          <dgm:bulletEnabled val="1"/>
        </dgm:presLayoutVars>
      </dgm:prSet>
      <dgm:spPr/>
    </dgm:pt>
    <dgm:pt modelId="{DF394D1A-3CFC-40E2-A8E2-F2A2C146D26F}" type="pres">
      <dgm:prSet presAssocID="{B01CDE4C-4806-4597-A065-6423B84590A4}" presName="childNode" presStyleLbl="node1" presStyleIdx="0" presStyleCnt="3">
        <dgm:presLayoutVars>
          <dgm:bulletEnabled val="1"/>
        </dgm:presLayoutVars>
      </dgm:prSet>
      <dgm:spPr/>
    </dgm:pt>
    <dgm:pt modelId="{6241A3FA-7119-4B86-BCF6-309EA5078B2D}" type="pres">
      <dgm:prSet presAssocID="{D951C9E2-24D2-4E4E-8611-63044B818FCA}" presName="hSp" presStyleCnt="0"/>
      <dgm:spPr/>
    </dgm:pt>
    <dgm:pt modelId="{BC5ED79C-685B-4095-A9BF-997E44167FA7}" type="pres">
      <dgm:prSet presAssocID="{D951C9E2-24D2-4E4E-8611-63044B818FCA}" presName="vProcSp" presStyleCnt="0"/>
      <dgm:spPr/>
    </dgm:pt>
    <dgm:pt modelId="{B8F92247-56DB-4A2B-98B0-7F261B43BD7D}" type="pres">
      <dgm:prSet presAssocID="{D951C9E2-24D2-4E4E-8611-63044B818FCA}" presName="vSp1" presStyleCnt="0"/>
      <dgm:spPr/>
    </dgm:pt>
    <dgm:pt modelId="{C87A04BE-4805-4FF5-A628-6A2AD8F9CA8E}" type="pres">
      <dgm:prSet presAssocID="{D951C9E2-24D2-4E4E-8611-63044B818FCA}" presName="simulatedConn" presStyleLbl="solidFgAcc1" presStyleIdx="0" presStyleCnt="2"/>
      <dgm:spPr/>
    </dgm:pt>
    <dgm:pt modelId="{177500CD-F37C-4DAE-8F2E-348CE1154FF5}" type="pres">
      <dgm:prSet presAssocID="{D951C9E2-24D2-4E4E-8611-63044B818FCA}" presName="vSp2" presStyleCnt="0"/>
      <dgm:spPr/>
    </dgm:pt>
    <dgm:pt modelId="{3127432F-6C07-475E-BE65-827FA2633176}" type="pres">
      <dgm:prSet presAssocID="{D951C9E2-24D2-4E4E-8611-63044B818FCA}" presName="sibTrans" presStyleCnt="0"/>
      <dgm:spPr/>
    </dgm:pt>
    <dgm:pt modelId="{EC21BEDF-0FBE-4DE3-8ED0-336F34E896BB}" type="pres">
      <dgm:prSet presAssocID="{3287EEFC-0C1C-40A6-B78E-CD46D4AAE15D}" presName="compositeNode" presStyleCnt="0">
        <dgm:presLayoutVars>
          <dgm:bulletEnabled val="1"/>
        </dgm:presLayoutVars>
      </dgm:prSet>
      <dgm:spPr/>
    </dgm:pt>
    <dgm:pt modelId="{3CFFFA46-F74C-4A70-B6B7-AF85C1CFB258}" type="pres">
      <dgm:prSet presAssocID="{3287EEFC-0C1C-40A6-B78E-CD46D4AAE15D}" presName="bgRect" presStyleLbl="node1" presStyleIdx="1" presStyleCnt="3" custScaleY="109273"/>
      <dgm:spPr/>
    </dgm:pt>
    <dgm:pt modelId="{F3A0545A-B611-4A18-8040-BBCB19623E80}" type="pres">
      <dgm:prSet presAssocID="{3287EEFC-0C1C-40A6-B78E-CD46D4AAE15D}" presName="parentNode" presStyleLbl="node1" presStyleIdx="1" presStyleCnt="3">
        <dgm:presLayoutVars>
          <dgm:chMax val="0"/>
          <dgm:bulletEnabled val="1"/>
        </dgm:presLayoutVars>
      </dgm:prSet>
      <dgm:spPr/>
    </dgm:pt>
    <dgm:pt modelId="{EF0907F9-99AC-4E51-B49F-E781E6376CA4}" type="pres">
      <dgm:prSet presAssocID="{3287EEFC-0C1C-40A6-B78E-CD46D4AAE15D}" presName="childNode" presStyleLbl="node1" presStyleIdx="1" presStyleCnt="3">
        <dgm:presLayoutVars>
          <dgm:bulletEnabled val="1"/>
        </dgm:presLayoutVars>
      </dgm:prSet>
      <dgm:spPr/>
    </dgm:pt>
    <dgm:pt modelId="{16097627-7B61-4CBF-AF31-D661F908DAB7}" type="pres">
      <dgm:prSet presAssocID="{F9E5AA5B-F5FE-45FB-B3A9-FD24087B6094}" presName="hSp" presStyleCnt="0"/>
      <dgm:spPr/>
    </dgm:pt>
    <dgm:pt modelId="{ACB99166-CD50-4A99-B3CA-2E5A96BB9C42}" type="pres">
      <dgm:prSet presAssocID="{F9E5AA5B-F5FE-45FB-B3A9-FD24087B6094}" presName="vProcSp" presStyleCnt="0"/>
      <dgm:spPr/>
    </dgm:pt>
    <dgm:pt modelId="{B4EDC1C9-BE2B-4676-B04F-660B2A8301AF}" type="pres">
      <dgm:prSet presAssocID="{F9E5AA5B-F5FE-45FB-B3A9-FD24087B6094}" presName="vSp1" presStyleCnt="0"/>
      <dgm:spPr/>
    </dgm:pt>
    <dgm:pt modelId="{ACFA109F-71DA-4EC3-96B3-3A2568FE888A}" type="pres">
      <dgm:prSet presAssocID="{F9E5AA5B-F5FE-45FB-B3A9-FD24087B6094}" presName="simulatedConn" presStyleLbl="solidFgAcc1" presStyleIdx="1" presStyleCnt="2"/>
      <dgm:spPr/>
    </dgm:pt>
    <dgm:pt modelId="{4B0C8B27-D760-4313-856B-92E9233B7F2B}" type="pres">
      <dgm:prSet presAssocID="{F9E5AA5B-F5FE-45FB-B3A9-FD24087B6094}" presName="vSp2" presStyleCnt="0"/>
      <dgm:spPr/>
    </dgm:pt>
    <dgm:pt modelId="{CD984151-5BEA-463A-BD65-DC06BD44E39A}" type="pres">
      <dgm:prSet presAssocID="{F9E5AA5B-F5FE-45FB-B3A9-FD24087B6094}" presName="sibTrans" presStyleCnt="0"/>
      <dgm:spPr/>
    </dgm:pt>
    <dgm:pt modelId="{2ECBBA67-0403-47F2-91F8-65B28F787718}" type="pres">
      <dgm:prSet presAssocID="{9D119A74-6305-411A-A4A1-1A1286FFD548}" presName="compositeNode" presStyleCnt="0">
        <dgm:presLayoutVars>
          <dgm:bulletEnabled val="1"/>
        </dgm:presLayoutVars>
      </dgm:prSet>
      <dgm:spPr/>
    </dgm:pt>
    <dgm:pt modelId="{1BFBE5BD-015E-443A-85AA-D7964D538F99}" type="pres">
      <dgm:prSet presAssocID="{9D119A74-6305-411A-A4A1-1A1286FFD548}" presName="bgRect" presStyleLbl="node1" presStyleIdx="2" presStyleCnt="3" custScaleY="109481"/>
      <dgm:spPr/>
    </dgm:pt>
    <dgm:pt modelId="{58BE20B4-B2A6-40DE-B018-9CB549B53CE0}" type="pres">
      <dgm:prSet presAssocID="{9D119A74-6305-411A-A4A1-1A1286FFD548}" presName="parentNode" presStyleLbl="node1" presStyleIdx="2" presStyleCnt="3">
        <dgm:presLayoutVars>
          <dgm:chMax val="0"/>
          <dgm:bulletEnabled val="1"/>
        </dgm:presLayoutVars>
      </dgm:prSet>
      <dgm:spPr/>
    </dgm:pt>
    <dgm:pt modelId="{1DDC3F1A-F1B8-437A-9A7B-56B205EDFD25}" type="pres">
      <dgm:prSet presAssocID="{9D119A74-6305-411A-A4A1-1A1286FFD548}" presName="childNode" presStyleLbl="node1" presStyleIdx="2" presStyleCnt="3">
        <dgm:presLayoutVars>
          <dgm:bulletEnabled val="1"/>
        </dgm:presLayoutVars>
      </dgm:prSet>
      <dgm:spPr/>
    </dgm:pt>
  </dgm:ptLst>
  <dgm:cxnLst>
    <dgm:cxn modelId="{ADA0BE09-FDF8-4749-8B2B-2DC3D1381AA5}" srcId="{9D119A74-6305-411A-A4A1-1A1286FFD548}" destId="{8EE8CDE9-E0E9-421B-9422-D192C0ADF82E}" srcOrd="0" destOrd="0" parTransId="{51DF2A60-1F27-4C49-A912-BCA34A9CEDF4}" sibTransId="{A27DB8B8-D399-48D7-8C6A-A8A701534E98}"/>
    <dgm:cxn modelId="{81877A17-F994-4316-8E9C-E139862AE44E}" type="presOf" srcId="{8EE8CDE9-E0E9-421B-9422-D192C0ADF82E}" destId="{1DDC3F1A-F1B8-437A-9A7B-56B205EDFD25}" srcOrd="0" destOrd="0" presId="urn:microsoft.com/office/officeart/2005/8/layout/hProcess7"/>
    <dgm:cxn modelId="{A29C0927-C29C-4332-82EB-CA9854A79E50}" type="presOf" srcId="{B01CDE4C-4806-4597-A065-6423B84590A4}" destId="{239D007A-B2C9-4C6A-B07F-46A06B0E36D5}" srcOrd="0" destOrd="0" presId="urn:microsoft.com/office/officeart/2005/8/layout/hProcess7"/>
    <dgm:cxn modelId="{6FF97432-0048-45DC-B531-F45D424E934D}" srcId="{3287EEFC-0C1C-40A6-B78E-CD46D4AAE15D}" destId="{8A560688-B5B7-4AF6-9F70-B8453A28DA4A}" srcOrd="0" destOrd="0" parTransId="{BAE3D838-1863-4EDA-B2EE-FF8BC92F6D67}" sibTransId="{10865D41-1764-4502-A6E2-E40A9DD34456}"/>
    <dgm:cxn modelId="{FD500539-842C-4E11-BBB0-8CE67EA65990}" type="presOf" srcId="{B01CDE4C-4806-4597-A065-6423B84590A4}" destId="{E5558455-F6EE-4169-A226-88E44F925315}" srcOrd="1" destOrd="0" presId="urn:microsoft.com/office/officeart/2005/8/layout/hProcess7"/>
    <dgm:cxn modelId="{93E76339-7ED3-4C54-A2A7-07059208D61F}" type="presOf" srcId="{3287EEFC-0C1C-40A6-B78E-CD46D4AAE15D}" destId="{F3A0545A-B611-4A18-8040-BBCB19623E80}" srcOrd="1" destOrd="0" presId="urn:microsoft.com/office/officeart/2005/8/layout/hProcess7"/>
    <dgm:cxn modelId="{3627E23F-A761-486E-9651-38B647D18B4D}" srcId="{B01CDE4C-4806-4597-A065-6423B84590A4}" destId="{857E8FB0-47BA-4350-A0AC-0FEE66F03839}" srcOrd="0" destOrd="0" parTransId="{A45EEB67-0609-4E82-8FF8-FA65BF3CA3A9}" sibTransId="{4752E4B7-E9C2-4CA0-A379-CCDED0C498B2}"/>
    <dgm:cxn modelId="{A8D90D50-236D-442F-A539-B76A9DD65E05}" type="presOf" srcId="{3287EEFC-0C1C-40A6-B78E-CD46D4AAE15D}" destId="{3CFFFA46-F74C-4A70-B6B7-AF85C1CFB258}" srcOrd="0" destOrd="0" presId="urn:microsoft.com/office/officeart/2005/8/layout/hProcess7"/>
    <dgm:cxn modelId="{D8F5F671-EB8E-44DC-A4A7-0C8EE55068C2}" srcId="{33BE32BD-0D2D-490B-A44D-61A04BC93810}" destId="{3287EEFC-0C1C-40A6-B78E-CD46D4AAE15D}" srcOrd="1" destOrd="0" parTransId="{460A0802-A9B0-47BA-9FA9-A2C620C6289D}" sibTransId="{F9E5AA5B-F5FE-45FB-B3A9-FD24087B6094}"/>
    <dgm:cxn modelId="{D2639C7D-2B5B-495C-A509-BFDA0DD7EABE}" type="presOf" srcId="{857E8FB0-47BA-4350-A0AC-0FEE66F03839}" destId="{DF394D1A-3CFC-40E2-A8E2-F2A2C146D26F}" srcOrd="0" destOrd="0" presId="urn:microsoft.com/office/officeart/2005/8/layout/hProcess7"/>
    <dgm:cxn modelId="{7B717B98-C6A2-4E72-BDF5-7815785F8DEA}" type="presOf" srcId="{8A560688-B5B7-4AF6-9F70-B8453A28DA4A}" destId="{EF0907F9-99AC-4E51-B49F-E781E6376CA4}" srcOrd="0" destOrd="0" presId="urn:microsoft.com/office/officeart/2005/8/layout/hProcess7"/>
    <dgm:cxn modelId="{F00E089E-4C63-4F1C-AA70-1B69F15091F6}" srcId="{33BE32BD-0D2D-490B-A44D-61A04BC93810}" destId="{B01CDE4C-4806-4597-A065-6423B84590A4}" srcOrd="0" destOrd="0" parTransId="{027EA616-5024-4D32-9072-547F1F986286}" sibTransId="{D951C9E2-24D2-4E4E-8611-63044B818FCA}"/>
    <dgm:cxn modelId="{C154EAA1-5F06-46CD-8444-B6E40E4402DC}" type="presOf" srcId="{9D119A74-6305-411A-A4A1-1A1286FFD548}" destId="{58BE20B4-B2A6-40DE-B018-9CB549B53CE0}" srcOrd="1" destOrd="0" presId="urn:microsoft.com/office/officeart/2005/8/layout/hProcess7"/>
    <dgm:cxn modelId="{8C22BBC7-348C-465F-87BD-DE8B41630C08}" type="presOf" srcId="{9D119A74-6305-411A-A4A1-1A1286FFD548}" destId="{1BFBE5BD-015E-443A-85AA-D7964D538F99}" srcOrd="0" destOrd="0" presId="urn:microsoft.com/office/officeart/2005/8/layout/hProcess7"/>
    <dgm:cxn modelId="{172BECF1-E9E1-49F0-9096-C11804F085A2}" srcId="{33BE32BD-0D2D-490B-A44D-61A04BC93810}" destId="{9D119A74-6305-411A-A4A1-1A1286FFD548}" srcOrd="2" destOrd="0" parTransId="{776DF48D-011B-43EE-8820-B3FA66653656}" sibTransId="{1BA144F2-1A3B-46B2-A566-D94AF74330E0}"/>
    <dgm:cxn modelId="{72446CFC-2688-41C2-8EA0-18B046C01EDE}" type="presOf" srcId="{33BE32BD-0D2D-490B-A44D-61A04BC93810}" destId="{F143CC02-BE6E-4D9E-9C3E-08C1149C098C}" srcOrd="0" destOrd="0" presId="urn:microsoft.com/office/officeart/2005/8/layout/hProcess7"/>
    <dgm:cxn modelId="{3D65B0E5-D38E-4307-B14C-EC446A72CBB8}" type="presParOf" srcId="{F143CC02-BE6E-4D9E-9C3E-08C1149C098C}" destId="{2AA4BEDC-5BE7-4C5F-80B3-A353D2380D57}" srcOrd="0" destOrd="0" presId="urn:microsoft.com/office/officeart/2005/8/layout/hProcess7"/>
    <dgm:cxn modelId="{9363C862-BF4C-4261-8CE9-FB12D73B0BFE}" type="presParOf" srcId="{2AA4BEDC-5BE7-4C5F-80B3-A353D2380D57}" destId="{239D007A-B2C9-4C6A-B07F-46A06B0E36D5}" srcOrd="0" destOrd="0" presId="urn:microsoft.com/office/officeart/2005/8/layout/hProcess7"/>
    <dgm:cxn modelId="{3995FD87-5B11-4234-A74B-DB4FE668C446}" type="presParOf" srcId="{2AA4BEDC-5BE7-4C5F-80B3-A353D2380D57}" destId="{E5558455-F6EE-4169-A226-88E44F925315}" srcOrd="1" destOrd="0" presId="urn:microsoft.com/office/officeart/2005/8/layout/hProcess7"/>
    <dgm:cxn modelId="{4002AC69-6918-48F8-8E6B-5E287C1F24EC}" type="presParOf" srcId="{2AA4BEDC-5BE7-4C5F-80B3-A353D2380D57}" destId="{DF394D1A-3CFC-40E2-A8E2-F2A2C146D26F}" srcOrd="2" destOrd="0" presId="urn:microsoft.com/office/officeart/2005/8/layout/hProcess7"/>
    <dgm:cxn modelId="{11FF0BD9-35EC-4288-B767-7AACCF86DDEF}" type="presParOf" srcId="{F143CC02-BE6E-4D9E-9C3E-08C1149C098C}" destId="{6241A3FA-7119-4B86-BCF6-309EA5078B2D}" srcOrd="1" destOrd="0" presId="urn:microsoft.com/office/officeart/2005/8/layout/hProcess7"/>
    <dgm:cxn modelId="{71E124C5-E6A6-4FFC-9ADB-FBEDC6A7C0BA}" type="presParOf" srcId="{F143CC02-BE6E-4D9E-9C3E-08C1149C098C}" destId="{BC5ED79C-685B-4095-A9BF-997E44167FA7}" srcOrd="2" destOrd="0" presId="urn:microsoft.com/office/officeart/2005/8/layout/hProcess7"/>
    <dgm:cxn modelId="{E2EF6C0E-50F5-4BE4-82A4-98DF284C3967}" type="presParOf" srcId="{BC5ED79C-685B-4095-A9BF-997E44167FA7}" destId="{B8F92247-56DB-4A2B-98B0-7F261B43BD7D}" srcOrd="0" destOrd="0" presId="urn:microsoft.com/office/officeart/2005/8/layout/hProcess7"/>
    <dgm:cxn modelId="{269B833D-2EDB-4680-BF87-5B36BAAD8213}" type="presParOf" srcId="{BC5ED79C-685B-4095-A9BF-997E44167FA7}" destId="{C87A04BE-4805-4FF5-A628-6A2AD8F9CA8E}" srcOrd="1" destOrd="0" presId="urn:microsoft.com/office/officeart/2005/8/layout/hProcess7"/>
    <dgm:cxn modelId="{5473F214-FE80-4F5C-8EB1-188004A8EE9E}" type="presParOf" srcId="{BC5ED79C-685B-4095-A9BF-997E44167FA7}" destId="{177500CD-F37C-4DAE-8F2E-348CE1154FF5}" srcOrd="2" destOrd="0" presId="urn:microsoft.com/office/officeart/2005/8/layout/hProcess7"/>
    <dgm:cxn modelId="{52E93D3C-196E-44F1-A571-1C2126D2A1D6}" type="presParOf" srcId="{F143CC02-BE6E-4D9E-9C3E-08C1149C098C}" destId="{3127432F-6C07-475E-BE65-827FA2633176}" srcOrd="3" destOrd="0" presId="urn:microsoft.com/office/officeart/2005/8/layout/hProcess7"/>
    <dgm:cxn modelId="{5993EBBD-6137-4E8B-96FD-2C974A43B049}" type="presParOf" srcId="{F143CC02-BE6E-4D9E-9C3E-08C1149C098C}" destId="{EC21BEDF-0FBE-4DE3-8ED0-336F34E896BB}" srcOrd="4" destOrd="0" presId="urn:microsoft.com/office/officeart/2005/8/layout/hProcess7"/>
    <dgm:cxn modelId="{4C7CCEE5-1053-446C-998C-C504BFDBE478}" type="presParOf" srcId="{EC21BEDF-0FBE-4DE3-8ED0-336F34E896BB}" destId="{3CFFFA46-F74C-4A70-B6B7-AF85C1CFB258}" srcOrd="0" destOrd="0" presId="urn:microsoft.com/office/officeart/2005/8/layout/hProcess7"/>
    <dgm:cxn modelId="{A3C2ACD3-7A0B-4C72-8258-D4008E15731A}" type="presParOf" srcId="{EC21BEDF-0FBE-4DE3-8ED0-336F34E896BB}" destId="{F3A0545A-B611-4A18-8040-BBCB19623E80}" srcOrd="1" destOrd="0" presId="urn:microsoft.com/office/officeart/2005/8/layout/hProcess7"/>
    <dgm:cxn modelId="{7BDF0990-4A63-4CB7-AF9B-CBBA0D86A1FA}" type="presParOf" srcId="{EC21BEDF-0FBE-4DE3-8ED0-336F34E896BB}" destId="{EF0907F9-99AC-4E51-B49F-E781E6376CA4}" srcOrd="2" destOrd="0" presId="urn:microsoft.com/office/officeart/2005/8/layout/hProcess7"/>
    <dgm:cxn modelId="{0573CD35-D2D0-4634-82BB-C5FA93295983}" type="presParOf" srcId="{F143CC02-BE6E-4D9E-9C3E-08C1149C098C}" destId="{16097627-7B61-4CBF-AF31-D661F908DAB7}" srcOrd="5" destOrd="0" presId="urn:microsoft.com/office/officeart/2005/8/layout/hProcess7"/>
    <dgm:cxn modelId="{31CE4C82-F096-45C1-94DB-B4F4BA35965B}" type="presParOf" srcId="{F143CC02-BE6E-4D9E-9C3E-08C1149C098C}" destId="{ACB99166-CD50-4A99-B3CA-2E5A96BB9C42}" srcOrd="6" destOrd="0" presId="urn:microsoft.com/office/officeart/2005/8/layout/hProcess7"/>
    <dgm:cxn modelId="{48B9A7C9-4E00-4D8B-A133-36259DCBAB9D}" type="presParOf" srcId="{ACB99166-CD50-4A99-B3CA-2E5A96BB9C42}" destId="{B4EDC1C9-BE2B-4676-B04F-660B2A8301AF}" srcOrd="0" destOrd="0" presId="urn:microsoft.com/office/officeart/2005/8/layout/hProcess7"/>
    <dgm:cxn modelId="{4131EF79-0B7E-49C7-9F85-1824FD1DC4C7}" type="presParOf" srcId="{ACB99166-CD50-4A99-B3CA-2E5A96BB9C42}" destId="{ACFA109F-71DA-4EC3-96B3-3A2568FE888A}" srcOrd="1" destOrd="0" presId="urn:microsoft.com/office/officeart/2005/8/layout/hProcess7"/>
    <dgm:cxn modelId="{FC717189-59E2-4D0D-9B9E-6998FBCD45B4}" type="presParOf" srcId="{ACB99166-CD50-4A99-B3CA-2E5A96BB9C42}" destId="{4B0C8B27-D760-4313-856B-92E9233B7F2B}" srcOrd="2" destOrd="0" presId="urn:microsoft.com/office/officeart/2005/8/layout/hProcess7"/>
    <dgm:cxn modelId="{8824719A-0F23-4907-BC4C-5C658409E1EC}" type="presParOf" srcId="{F143CC02-BE6E-4D9E-9C3E-08C1149C098C}" destId="{CD984151-5BEA-463A-BD65-DC06BD44E39A}" srcOrd="7" destOrd="0" presId="urn:microsoft.com/office/officeart/2005/8/layout/hProcess7"/>
    <dgm:cxn modelId="{C7F8A51C-AAD2-4A09-BD95-0CFEDB555F78}" type="presParOf" srcId="{F143CC02-BE6E-4D9E-9C3E-08C1149C098C}" destId="{2ECBBA67-0403-47F2-91F8-65B28F787718}" srcOrd="8" destOrd="0" presId="urn:microsoft.com/office/officeart/2005/8/layout/hProcess7"/>
    <dgm:cxn modelId="{91503718-F09F-4678-AF3A-61644BB69FCB}" type="presParOf" srcId="{2ECBBA67-0403-47F2-91F8-65B28F787718}" destId="{1BFBE5BD-015E-443A-85AA-D7964D538F99}" srcOrd="0" destOrd="0" presId="urn:microsoft.com/office/officeart/2005/8/layout/hProcess7"/>
    <dgm:cxn modelId="{C100237F-2C5F-40AA-9694-D24215285021}" type="presParOf" srcId="{2ECBBA67-0403-47F2-91F8-65B28F787718}" destId="{58BE20B4-B2A6-40DE-B018-9CB549B53CE0}" srcOrd="1" destOrd="0" presId="urn:microsoft.com/office/officeart/2005/8/layout/hProcess7"/>
    <dgm:cxn modelId="{657671FB-DD54-469D-B5BB-21F23FE4D470}" type="presParOf" srcId="{2ECBBA67-0403-47F2-91F8-65B28F787718}" destId="{1DDC3F1A-F1B8-437A-9A7B-56B205EDFD2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B8E081-D5A2-4FE0-AC47-32A31BEAC6F0}"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75275462-5E46-444F-BA41-F96F0B10748C}">
      <dgm:prSet phldrT="[Text]" custT="1"/>
      <dgm:spPr>
        <a:solidFill>
          <a:schemeClr val="accent4">
            <a:lumMod val="75000"/>
          </a:schemeClr>
        </a:solidFill>
      </dgm:spPr>
      <dgm:t>
        <a:bodyPr/>
        <a:lstStyle/>
        <a:p>
          <a:pPr algn="ctr"/>
          <a:r>
            <a:rPr lang="en-US" sz="2400" b="1">
              <a:latin typeface="Cambria" panose="02040503050406030204"/>
            </a:rPr>
            <a:t> </a:t>
          </a:r>
          <a:r>
            <a:rPr lang="en-US" sz="2400" b="0"/>
            <a:t>Pre-work</a:t>
          </a:r>
        </a:p>
        <a:p>
          <a:pPr algn="ctr" rtl="0"/>
          <a:r>
            <a:rPr lang="en-US" sz="2400" b="0">
              <a:latin typeface="Cambria" panose="02040503050406030204"/>
            </a:rPr>
            <a:t> </a:t>
          </a:r>
          <a:r>
            <a:rPr lang="en-US" sz="2400" b="0"/>
            <a:t>Learn About TIA</a:t>
          </a:r>
        </a:p>
        <a:p>
          <a:pPr algn="ctr" rtl="0"/>
          <a:r>
            <a:rPr lang="en-US" sz="2400" b="0"/>
            <a:t>(Summer-September)</a:t>
          </a:r>
          <a:endParaRPr lang="en-US" sz="2400">
            <a:latin typeface="Cambria" panose="02040503050406030204"/>
          </a:endParaRPr>
        </a:p>
      </dgm:t>
    </dgm:pt>
    <dgm:pt modelId="{AE974014-35D9-421B-8BF7-EBB89827C606}" type="parTrans" cxnId="{D07B2966-86B5-4D89-A29C-45A773432972}">
      <dgm:prSet/>
      <dgm:spPr/>
      <dgm:t>
        <a:bodyPr/>
        <a:lstStyle/>
        <a:p>
          <a:endParaRPr lang="en-US"/>
        </a:p>
      </dgm:t>
    </dgm:pt>
    <dgm:pt modelId="{D8235A90-88A5-442D-B4C5-DDE4393E8A44}" type="sibTrans" cxnId="{D07B2966-86B5-4D89-A29C-45A773432972}">
      <dgm:prSet/>
      <dgm:spPr/>
      <dgm:t>
        <a:bodyPr/>
        <a:lstStyle/>
        <a:p>
          <a:endParaRPr lang="en-US"/>
        </a:p>
      </dgm:t>
    </dgm:pt>
    <dgm:pt modelId="{6E338DDF-37F3-4E56-8F7A-8EE6A17232D7}">
      <dgm:prSet phldrT="[Text]" custT="1"/>
      <dgm:spPr>
        <a:solidFill>
          <a:schemeClr val="accent2">
            <a:lumMod val="75000"/>
          </a:schemeClr>
        </a:solidFill>
      </dgm:spPr>
      <dgm:t>
        <a:bodyPr/>
        <a:lstStyle/>
        <a:p>
          <a:pPr algn="ctr"/>
          <a:r>
            <a:rPr lang="en-US" sz="2400" b="0"/>
            <a:t>Assess District Readiness to Apply</a:t>
          </a:r>
        </a:p>
        <a:p>
          <a:pPr algn="ctr"/>
          <a:r>
            <a:rPr lang="en-US" sz="2400" b="0"/>
            <a:t>(September-October)</a:t>
          </a:r>
        </a:p>
      </dgm:t>
    </dgm:pt>
    <dgm:pt modelId="{BFC62950-A6C1-4542-B3D1-92A145CEF586}" type="parTrans" cxnId="{D47442AF-217B-4F90-A119-DAD70311C840}">
      <dgm:prSet/>
      <dgm:spPr/>
      <dgm:t>
        <a:bodyPr/>
        <a:lstStyle/>
        <a:p>
          <a:endParaRPr lang="en-US"/>
        </a:p>
      </dgm:t>
    </dgm:pt>
    <dgm:pt modelId="{1C504AC6-BDAE-405E-9AB1-24C813950036}" type="sibTrans" cxnId="{D47442AF-217B-4F90-A119-DAD70311C840}">
      <dgm:prSet/>
      <dgm:spPr/>
      <dgm:t>
        <a:bodyPr/>
        <a:lstStyle/>
        <a:p>
          <a:endParaRPr lang="en-US"/>
        </a:p>
      </dgm:t>
    </dgm:pt>
    <dgm:pt modelId="{117F2A28-1BB3-4942-93C1-694BBBB3D736}">
      <dgm:prSet phldrT="[Text]" custT="1"/>
      <dgm:spPr>
        <a:solidFill>
          <a:schemeClr val="accent5">
            <a:lumMod val="75000"/>
          </a:schemeClr>
        </a:solidFill>
      </dgm:spPr>
      <dgm:t>
        <a:bodyPr/>
        <a:lstStyle/>
        <a:p>
          <a:pPr algn="ctr"/>
          <a:r>
            <a:rPr lang="en-US" sz="2400" b="0"/>
            <a:t>Build System and Submit Application</a:t>
          </a:r>
        </a:p>
        <a:p>
          <a:pPr algn="ctr"/>
          <a:r>
            <a:rPr lang="en-US" sz="2400" b="0"/>
            <a:t>(November-mid April)</a:t>
          </a:r>
        </a:p>
      </dgm:t>
    </dgm:pt>
    <dgm:pt modelId="{EA30E6CB-F129-47FB-9013-D7DEE1B2A06A}" type="sibTrans" cxnId="{80F9A70D-A726-4241-BD85-BFEB8448F61A}">
      <dgm:prSet/>
      <dgm:spPr/>
      <dgm:t>
        <a:bodyPr/>
        <a:lstStyle/>
        <a:p>
          <a:endParaRPr lang="en-US"/>
        </a:p>
      </dgm:t>
    </dgm:pt>
    <dgm:pt modelId="{F8D290D6-334E-442A-9143-2714BB9731AC}" type="parTrans" cxnId="{80F9A70D-A726-4241-BD85-BFEB8448F61A}">
      <dgm:prSet/>
      <dgm:spPr/>
      <dgm:t>
        <a:bodyPr/>
        <a:lstStyle/>
        <a:p>
          <a:endParaRPr lang="en-US"/>
        </a:p>
      </dgm:t>
    </dgm:pt>
    <dgm:pt modelId="{4A9BC3A7-0EE7-4E32-8598-8E68BCA17852}">
      <dgm:prSet custT="1"/>
      <dgm:spPr/>
      <dgm:t>
        <a:bodyPr/>
        <a:lstStyle/>
        <a:p>
          <a:pPr rtl="0"/>
          <a:r>
            <a:rPr lang="en-US" sz="2400"/>
            <a:t>Outline and refine all elements of your designation system and submit your district's application to TEA</a:t>
          </a:r>
          <a:r>
            <a:rPr lang="en-US" sz="2400">
              <a:latin typeface="Cambria" panose="02040503050406030204"/>
            </a:rPr>
            <a:t> </a:t>
          </a:r>
          <a:endParaRPr lang="en-US" sz="2400"/>
        </a:p>
      </dgm:t>
    </dgm:pt>
    <dgm:pt modelId="{C41A96BB-DAC9-40BD-BB5A-7C1758B7A04F}" type="parTrans" cxnId="{807F9282-8A54-4E5C-8888-06387836F275}">
      <dgm:prSet/>
      <dgm:spPr/>
      <dgm:t>
        <a:bodyPr/>
        <a:lstStyle/>
        <a:p>
          <a:endParaRPr lang="en-US"/>
        </a:p>
      </dgm:t>
    </dgm:pt>
    <dgm:pt modelId="{464EADAD-A14F-49C2-8C0A-BAD0289273BD}" type="sibTrans" cxnId="{807F9282-8A54-4E5C-8888-06387836F275}">
      <dgm:prSet/>
      <dgm:spPr/>
      <dgm:t>
        <a:bodyPr/>
        <a:lstStyle/>
        <a:p>
          <a:endParaRPr lang="en-US"/>
        </a:p>
      </dgm:t>
    </dgm:pt>
    <dgm:pt modelId="{8061550A-72CD-4973-B340-4C048890124A}">
      <dgm:prSet custT="1"/>
      <dgm:spPr/>
      <dgm:t>
        <a:bodyPr anchor="ctr" anchorCtr="0"/>
        <a:lstStyle/>
        <a:p>
          <a:pPr rtl="0">
            <a:buFont typeface="+mj-lt"/>
            <a:buNone/>
          </a:pPr>
          <a:r>
            <a:rPr lang="en-US" sz="2400"/>
            <a:t>Review Success Factors and determine the district’s level of readiness, and any necessary next steps</a:t>
          </a:r>
        </a:p>
      </dgm:t>
    </dgm:pt>
    <dgm:pt modelId="{36438CF1-5948-4E12-8875-1F362F0164AB}" type="sibTrans" cxnId="{71D7BE9C-CB87-47D2-B725-CEE5C05FED25}">
      <dgm:prSet/>
      <dgm:spPr/>
      <dgm:t>
        <a:bodyPr/>
        <a:lstStyle/>
        <a:p>
          <a:endParaRPr lang="en-US"/>
        </a:p>
      </dgm:t>
    </dgm:pt>
    <dgm:pt modelId="{60B683B8-A8F2-4B15-A304-772FE686D1A5}" type="parTrans" cxnId="{71D7BE9C-CB87-47D2-B725-CEE5C05FED25}">
      <dgm:prSet/>
      <dgm:spPr/>
      <dgm:t>
        <a:bodyPr/>
        <a:lstStyle/>
        <a:p>
          <a:endParaRPr lang="en-US"/>
        </a:p>
      </dgm:t>
    </dgm:pt>
    <dgm:pt modelId="{0119CAEA-5B88-4F2A-A459-FED46302CC80}">
      <dgm:prSet phldr="0"/>
      <dgm:spPr/>
      <dgm:t>
        <a:bodyPr/>
        <a:lstStyle/>
        <a:p>
          <a:r>
            <a:rPr lang="en-US" sz="2400"/>
            <a:t>Best practices and pre-work to ensure sustainability and engagement before designing the local designation system</a:t>
          </a:r>
          <a:endParaRPr lang="en-US"/>
        </a:p>
      </dgm:t>
    </dgm:pt>
    <dgm:pt modelId="{795B1C4B-AF11-455C-89E2-945C113B015F}" type="parTrans" cxnId="{46CF757A-BB37-4351-A145-675594BFC3B2}">
      <dgm:prSet/>
      <dgm:spPr/>
    </dgm:pt>
    <dgm:pt modelId="{71AA7C13-2DDE-4FAC-BCDE-8DAD6D1D2DF5}" type="sibTrans" cxnId="{46CF757A-BB37-4351-A145-675594BFC3B2}">
      <dgm:prSet/>
      <dgm:spPr/>
    </dgm:pt>
    <dgm:pt modelId="{7FE43E80-3726-4B6D-89A0-69AE33E1B0BD}" type="pres">
      <dgm:prSet presAssocID="{79B8E081-D5A2-4FE0-AC47-32A31BEAC6F0}" presName="Name0" presStyleCnt="0">
        <dgm:presLayoutVars>
          <dgm:dir/>
          <dgm:animLvl val="lvl"/>
          <dgm:resizeHandles val="exact"/>
        </dgm:presLayoutVars>
      </dgm:prSet>
      <dgm:spPr/>
    </dgm:pt>
    <dgm:pt modelId="{B2A9A033-607F-4D3C-9443-49E77BD53F98}" type="pres">
      <dgm:prSet presAssocID="{75275462-5E46-444F-BA41-F96F0B10748C}" presName="linNode" presStyleCnt="0"/>
      <dgm:spPr/>
    </dgm:pt>
    <dgm:pt modelId="{05E03184-1C1D-4128-9898-00036D5BBD72}" type="pres">
      <dgm:prSet presAssocID="{75275462-5E46-444F-BA41-F96F0B10748C}" presName="parentText" presStyleLbl="node1" presStyleIdx="0" presStyleCnt="3">
        <dgm:presLayoutVars>
          <dgm:chMax val="1"/>
          <dgm:bulletEnabled val="1"/>
        </dgm:presLayoutVars>
      </dgm:prSet>
      <dgm:spPr>
        <a:prstGeom prst="rect">
          <a:avLst/>
        </a:prstGeom>
      </dgm:spPr>
    </dgm:pt>
    <dgm:pt modelId="{D5A33C0A-600A-4ED4-95C6-7AB7D16840E7}" type="pres">
      <dgm:prSet presAssocID="{75275462-5E46-444F-BA41-F96F0B10748C}" presName="descendantText" presStyleLbl="alignAccFollowNode1" presStyleIdx="0" presStyleCnt="3">
        <dgm:presLayoutVars>
          <dgm:bulletEnabled val="1"/>
        </dgm:presLayoutVars>
      </dgm:prSet>
      <dgm:spPr/>
    </dgm:pt>
    <dgm:pt modelId="{76FFA3DD-3E5C-4940-A20B-E50C97E2B220}" type="pres">
      <dgm:prSet presAssocID="{D8235A90-88A5-442D-B4C5-DDE4393E8A44}" presName="sp" presStyleCnt="0"/>
      <dgm:spPr/>
    </dgm:pt>
    <dgm:pt modelId="{839D4C3D-E162-481A-883E-0E81B0794F78}" type="pres">
      <dgm:prSet presAssocID="{6E338DDF-37F3-4E56-8F7A-8EE6A17232D7}" presName="linNode" presStyleCnt="0"/>
      <dgm:spPr/>
    </dgm:pt>
    <dgm:pt modelId="{0613C533-5F8B-4574-843B-4A2AE82CA87C}" type="pres">
      <dgm:prSet presAssocID="{6E338DDF-37F3-4E56-8F7A-8EE6A17232D7}" presName="parentText" presStyleLbl="node1" presStyleIdx="1" presStyleCnt="3" custScaleY="125021" custLinFactNeighborX="-9" custLinFactNeighborY="-924">
        <dgm:presLayoutVars>
          <dgm:chMax val="1"/>
          <dgm:bulletEnabled val="1"/>
        </dgm:presLayoutVars>
      </dgm:prSet>
      <dgm:spPr>
        <a:prstGeom prst="rect">
          <a:avLst/>
        </a:prstGeom>
      </dgm:spPr>
    </dgm:pt>
    <dgm:pt modelId="{298F2D2B-729E-4FCA-A206-26C0925BC9EF}" type="pres">
      <dgm:prSet presAssocID="{6E338DDF-37F3-4E56-8F7A-8EE6A17232D7}" presName="descendantText" presStyleLbl="alignAccFollowNode1" presStyleIdx="1" presStyleCnt="3">
        <dgm:presLayoutVars>
          <dgm:bulletEnabled val="1"/>
        </dgm:presLayoutVars>
      </dgm:prSet>
      <dgm:spPr/>
    </dgm:pt>
    <dgm:pt modelId="{0D7CEDA7-6C24-418D-AFD6-984D2377C36F}" type="pres">
      <dgm:prSet presAssocID="{1C504AC6-BDAE-405E-9AB1-24C813950036}" presName="sp" presStyleCnt="0"/>
      <dgm:spPr/>
    </dgm:pt>
    <dgm:pt modelId="{87C1F061-A4CF-4364-9453-2E5C3D303CFF}" type="pres">
      <dgm:prSet presAssocID="{117F2A28-1BB3-4942-93C1-694BBBB3D736}" presName="linNode" presStyleCnt="0"/>
      <dgm:spPr/>
    </dgm:pt>
    <dgm:pt modelId="{35A5CB67-C962-4DD6-845C-BA94AACFED1D}" type="pres">
      <dgm:prSet presAssocID="{117F2A28-1BB3-4942-93C1-694BBBB3D736}" presName="parentText" presStyleLbl="node1" presStyleIdx="2" presStyleCnt="3">
        <dgm:presLayoutVars>
          <dgm:chMax val="1"/>
          <dgm:bulletEnabled val="1"/>
        </dgm:presLayoutVars>
      </dgm:prSet>
      <dgm:spPr>
        <a:prstGeom prst="rect">
          <a:avLst/>
        </a:prstGeom>
      </dgm:spPr>
    </dgm:pt>
    <dgm:pt modelId="{B722B2A7-66D4-4ACB-A959-EDF6B034E735}" type="pres">
      <dgm:prSet presAssocID="{117F2A28-1BB3-4942-93C1-694BBBB3D736}" presName="descendantText" presStyleLbl="alignAccFollowNode1" presStyleIdx="2" presStyleCnt="3">
        <dgm:presLayoutVars>
          <dgm:bulletEnabled val="1"/>
        </dgm:presLayoutVars>
      </dgm:prSet>
      <dgm:spPr/>
    </dgm:pt>
  </dgm:ptLst>
  <dgm:cxnLst>
    <dgm:cxn modelId="{80F9A70D-A726-4241-BD85-BFEB8448F61A}" srcId="{79B8E081-D5A2-4FE0-AC47-32A31BEAC6F0}" destId="{117F2A28-1BB3-4942-93C1-694BBBB3D736}" srcOrd="2" destOrd="0" parTransId="{F8D290D6-334E-442A-9143-2714BB9731AC}" sibTransId="{EA30E6CB-F129-47FB-9013-D7DEE1B2A06A}"/>
    <dgm:cxn modelId="{BFBB9234-1786-41ED-912C-BFFA6E9150FF}" type="presOf" srcId="{79B8E081-D5A2-4FE0-AC47-32A31BEAC6F0}" destId="{7FE43E80-3726-4B6D-89A0-69AE33E1B0BD}" srcOrd="0" destOrd="0" presId="urn:microsoft.com/office/officeart/2005/8/layout/vList5"/>
    <dgm:cxn modelId="{D07B2966-86B5-4D89-A29C-45A773432972}" srcId="{79B8E081-D5A2-4FE0-AC47-32A31BEAC6F0}" destId="{75275462-5E46-444F-BA41-F96F0B10748C}" srcOrd="0" destOrd="0" parTransId="{AE974014-35D9-421B-8BF7-EBB89827C606}" sibTransId="{D8235A90-88A5-442D-B4C5-DDE4393E8A44}"/>
    <dgm:cxn modelId="{2944E476-DC53-433F-AF75-94000A0FA282}" type="presOf" srcId="{6E338DDF-37F3-4E56-8F7A-8EE6A17232D7}" destId="{0613C533-5F8B-4574-843B-4A2AE82CA87C}" srcOrd="0" destOrd="0" presId="urn:microsoft.com/office/officeart/2005/8/layout/vList5"/>
    <dgm:cxn modelId="{46CF757A-BB37-4351-A145-675594BFC3B2}" srcId="{75275462-5E46-444F-BA41-F96F0B10748C}" destId="{0119CAEA-5B88-4F2A-A459-FED46302CC80}" srcOrd="0" destOrd="0" parTransId="{795B1C4B-AF11-455C-89E2-945C113B015F}" sibTransId="{71AA7C13-2DDE-4FAC-BCDE-8DAD6D1D2DF5}"/>
    <dgm:cxn modelId="{807F9282-8A54-4E5C-8888-06387836F275}" srcId="{117F2A28-1BB3-4942-93C1-694BBBB3D736}" destId="{4A9BC3A7-0EE7-4E32-8598-8E68BCA17852}" srcOrd="0" destOrd="0" parTransId="{C41A96BB-DAC9-40BD-BB5A-7C1758B7A04F}" sibTransId="{464EADAD-A14F-49C2-8C0A-BAD0289273BD}"/>
    <dgm:cxn modelId="{5DA2B196-7F6A-4177-AB83-500B4088C36B}" type="presOf" srcId="{117F2A28-1BB3-4942-93C1-694BBBB3D736}" destId="{35A5CB67-C962-4DD6-845C-BA94AACFED1D}" srcOrd="0" destOrd="0" presId="urn:microsoft.com/office/officeart/2005/8/layout/vList5"/>
    <dgm:cxn modelId="{71D7BE9C-CB87-47D2-B725-CEE5C05FED25}" srcId="{6E338DDF-37F3-4E56-8F7A-8EE6A17232D7}" destId="{8061550A-72CD-4973-B340-4C048890124A}" srcOrd="0" destOrd="0" parTransId="{60B683B8-A8F2-4B15-A304-772FE686D1A5}" sibTransId="{36438CF1-5948-4E12-8875-1F362F0164AB}"/>
    <dgm:cxn modelId="{EBA08E9D-27EA-4BAA-B397-2F105D80F767}" type="presOf" srcId="{4A9BC3A7-0EE7-4E32-8598-8E68BCA17852}" destId="{B722B2A7-66D4-4ACB-A959-EDF6B034E735}" srcOrd="0" destOrd="0" presId="urn:microsoft.com/office/officeart/2005/8/layout/vList5"/>
    <dgm:cxn modelId="{D47442AF-217B-4F90-A119-DAD70311C840}" srcId="{79B8E081-D5A2-4FE0-AC47-32A31BEAC6F0}" destId="{6E338DDF-37F3-4E56-8F7A-8EE6A17232D7}" srcOrd="1" destOrd="0" parTransId="{BFC62950-A6C1-4542-B3D1-92A145CEF586}" sibTransId="{1C504AC6-BDAE-405E-9AB1-24C813950036}"/>
    <dgm:cxn modelId="{0ABC24B7-D60B-45BD-BE98-916915DCE485}" type="presOf" srcId="{0119CAEA-5B88-4F2A-A459-FED46302CC80}" destId="{D5A33C0A-600A-4ED4-95C6-7AB7D16840E7}" srcOrd="0" destOrd="0" presId="urn:microsoft.com/office/officeart/2005/8/layout/vList5"/>
    <dgm:cxn modelId="{CCCFB4CE-189B-4A8C-A541-00ADA44D5733}" type="presOf" srcId="{8061550A-72CD-4973-B340-4C048890124A}" destId="{298F2D2B-729E-4FCA-A206-26C0925BC9EF}" srcOrd="0" destOrd="0" presId="urn:microsoft.com/office/officeart/2005/8/layout/vList5"/>
    <dgm:cxn modelId="{A04E72F5-F698-40F9-AE41-9A07E62F8028}" type="presOf" srcId="{75275462-5E46-444F-BA41-F96F0B10748C}" destId="{05E03184-1C1D-4128-9898-00036D5BBD72}" srcOrd="0" destOrd="0" presId="urn:microsoft.com/office/officeart/2005/8/layout/vList5"/>
    <dgm:cxn modelId="{A4F98F7D-40A7-48DC-98B5-C05AA2CCF6FD}" type="presParOf" srcId="{7FE43E80-3726-4B6D-89A0-69AE33E1B0BD}" destId="{B2A9A033-607F-4D3C-9443-49E77BD53F98}" srcOrd="0" destOrd="0" presId="urn:microsoft.com/office/officeart/2005/8/layout/vList5"/>
    <dgm:cxn modelId="{35F259CF-B144-4ED1-B451-8A7E8F9DBFD3}" type="presParOf" srcId="{B2A9A033-607F-4D3C-9443-49E77BD53F98}" destId="{05E03184-1C1D-4128-9898-00036D5BBD72}" srcOrd="0" destOrd="0" presId="urn:microsoft.com/office/officeart/2005/8/layout/vList5"/>
    <dgm:cxn modelId="{1378F5AA-7802-4C01-8C7E-666CA8427C47}" type="presParOf" srcId="{B2A9A033-607F-4D3C-9443-49E77BD53F98}" destId="{D5A33C0A-600A-4ED4-95C6-7AB7D16840E7}" srcOrd="1" destOrd="0" presId="urn:microsoft.com/office/officeart/2005/8/layout/vList5"/>
    <dgm:cxn modelId="{140E756E-0785-4CCA-BB14-D8242572DEEB}" type="presParOf" srcId="{7FE43E80-3726-4B6D-89A0-69AE33E1B0BD}" destId="{76FFA3DD-3E5C-4940-A20B-E50C97E2B220}" srcOrd="1" destOrd="0" presId="urn:microsoft.com/office/officeart/2005/8/layout/vList5"/>
    <dgm:cxn modelId="{768A8780-D4D9-47BA-8917-E468C909D422}" type="presParOf" srcId="{7FE43E80-3726-4B6D-89A0-69AE33E1B0BD}" destId="{839D4C3D-E162-481A-883E-0E81B0794F78}" srcOrd="2" destOrd="0" presId="urn:microsoft.com/office/officeart/2005/8/layout/vList5"/>
    <dgm:cxn modelId="{F7B3791A-1112-4C48-91D1-7D95E2BC2F94}" type="presParOf" srcId="{839D4C3D-E162-481A-883E-0E81B0794F78}" destId="{0613C533-5F8B-4574-843B-4A2AE82CA87C}" srcOrd="0" destOrd="0" presId="urn:microsoft.com/office/officeart/2005/8/layout/vList5"/>
    <dgm:cxn modelId="{7EF3A9C4-463E-4ED3-B509-8035644A0946}" type="presParOf" srcId="{839D4C3D-E162-481A-883E-0E81B0794F78}" destId="{298F2D2B-729E-4FCA-A206-26C0925BC9EF}" srcOrd="1" destOrd="0" presId="urn:microsoft.com/office/officeart/2005/8/layout/vList5"/>
    <dgm:cxn modelId="{B51CAD9F-FA40-433F-8540-7F8CBCF611C4}" type="presParOf" srcId="{7FE43E80-3726-4B6D-89A0-69AE33E1B0BD}" destId="{0D7CEDA7-6C24-418D-AFD6-984D2377C36F}" srcOrd="3" destOrd="0" presId="urn:microsoft.com/office/officeart/2005/8/layout/vList5"/>
    <dgm:cxn modelId="{12245B23-CD43-4BEB-B45F-F3B10834077D}" type="presParOf" srcId="{7FE43E80-3726-4B6D-89A0-69AE33E1B0BD}" destId="{87C1F061-A4CF-4364-9453-2E5C3D303CFF}" srcOrd="4" destOrd="0" presId="urn:microsoft.com/office/officeart/2005/8/layout/vList5"/>
    <dgm:cxn modelId="{97DAA9AB-5607-49E5-961A-77D36051E79C}" type="presParOf" srcId="{87C1F061-A4CF-4364-9453-2E5C3D303CFF}" destId="{35A5CB67-C962-4DD6-845C-BA94AACFED1D}" srcOrd="0" destOrd="0" presId="urn:microsoft.com/office/officeart/2005/8/layout/vList5"/>
    <dgm:cxn modelId="{39A4C922-FAA4-4F57-B99E-969B8675450C}" type="presParOf" srcId="{87C1F061-A4CF-4364-9453-2E5C3D303CFF}" destId="{B722B2A7-66D4-4ACB-A959-EDF6B034E7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D007A-B2C9-4C6A-B07F-46A06B0E36D5}">
      <dsp:nvSpPr>
        <dsp:cNvPr id="0" name=""/>
        <dsp:cNvSpPr/>
      </dsp:nvSpPr>
      <dsp:spPr>
        <a:xfrm>
          <a:off x="0" y="294921"/>
          <a:ext cx="3796177" cy="4974738"/>
        </a:xfrm>
        <a:prstGeom prst="roundRect">
          <a:avLst>
            <a:gd name="adj" fmla="val 5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endParaRPr lang="en-US" sz="4300" kern="1200"/>
        </a:p>
      </dsp:txBody>
      <dsp:txXfrm rot="16200000">
        <a:off x="-1660025" y="1954946"/>
        <a:ext cx="4079285" cy="759235"/>
      </dsp:txXfrm>
    </dsp:sp>
    <dsp:sp modelId="{DF394D1A-3CFC-40E2-A8E2-F2A2C146D26F}">
      <dsp:nvSpPr>
        <dsp:cNvPr id="0" name=""/>
        <dsp:cNvSpPr/>
      </dsp:nvSpPr>
      <dsp:spPr>
        <a:xfrm>
          <a:off x="759235" y="294921"/>
          <a:ext cx="2828152" cy="497473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7160" rIns="0" bIns="0" numCol="1" spcCol="1270" anchor="t" anchorCtr="0">
          <a:noAutofit/>
        </a:bodyPr>
        <a:lstStyle/>
        <a:p>
          <a:pPr marL="0" lvl="0" indent="0" algn="l" defTabSz="1778000">
            <a:lnSpc>
              <a:spcPct val="90000"/>
            </a:lnSpc>
            <a:spcBef>
              <a:spcPct val="0"/>
            </a:spcBef>
            <a:spcAft>
              <a:spcPct val="35000"/>
            </a:spcAft>
            <a:buNone/>
          </a:pPr>
          <a:r>
            <a:rPr lang="en-US" sz="4000" b="1" kern="1200"/>
            <a:t>Who can earn a designation?</a:t>
          </a:r>
        </a:p>
        <a:p>
          <a:pPr marL="0" lvl="0" indent="0" algn="l" defTabSz="1778000">
            <a:lnSpc>
              <a:spcPct val="90000"/>
            </a:lnSpc>
            <a:spcBef>
              <a:spcPct val="0"/>
            </a:spcBef>
            <a:spcAft>
              <a:spcPct val="35000"/>
            </a:spcAft>
            <a:buFont typeface="Arial" panose="020B0604020202020204" pitchFamily="34" charset="0"/>
            <a:buNone/>
          </a:pPr>
          <a:r>
            <a:rPr lang="en-US" sz="2800" kern="1200"/>
            <a:t>Eligible campuses and teachers</a:t>
          </a:r>
        </a:p>
      </dsp:txBody>
      <dsp:txXfrm>
        <a:off x="759235" y="294921"/>
        <a:ext cx="2828152" cy="4974738"/>
      </dsp:txXfrm>
    </dsp:sp>
    <dsp:sp modelId="{3CFFFA46-F74C-4A70-B6B7-AF85C1CFB258}">
      <dsp:nvSpPr>
        <dsp:cNvPr id="0" name=""/>
        <dsp:cNvSpPr/>
      </dsp:nvSpPr>
      <dsp:spPr>
        <a:xfrm>
          <a:off x="3929925" y="294921"/>
          <a:ext cx="3796177" cy="4977836"/>
        </a:xfrm>
        <a:prstGeom prst="roundRect">
          <a:avLst>
            <a:gd name="adj" fmla="val 5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endParaRPr lang="en-US" sz="4300" kern="1200"/>
        </a:p>
      </dsp:txBody>
      <dsp:txXfrm rot="16200000">
        <a:off x="2268630" y="1956216"/>
        <a:ext cx="4081825" cy="759235"/>
      </dsp:txXfrm>
    </dsp:sp>
    <dsp:sp modelId="{C87A04BE-4805-4FF5-A628-6A2AD8F9CA8E}">
      <dsp:nvSpPr>
        <dsp:cNvPr id="0" name=""/>
        <dsp:cNvSpPr/>
      </dsp:nvSpPr>
      <dsp:spPr>
        <a:xfrm rot="5400000">
          <a:off x="3613957" y="3917946"/>
          <a:ext cx="669897" cy="56942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0907F9-99AC-4E51-B49F-E781E6376CA4}">
      <dsp:nvSpPr>
        <dsp:cNvPr id="0" name=""/>
        <dsp:cNvSpPr/>
      </dsp:nvSpPr>
      <dsp:spPr>
        <a:xfrm>
          <a:off x="4689161" y="294921"/>
          <a:ext cx="2828152" cy="49778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6873" rIns="0" bIns="0" numCol="1" spcCol="1270" anchor="t" anchorCtr="0">
          <a:noAutofit/>
        </a:bodyPr>
        <a:lstStyle/>
        <a:p>
          <a:pPr marL="0" lvl="0" indent="0" algn="l" defTabSz="1644650">
            <a:lnSpc>
              <a:spcPct val="90000"/>
            </a:lnSpc>
            <a:spcBef>
              <a:spcPct val="0"/>
            </a:spcBef>
            <a:spcAft>
              <a:spcPct val="35000"/>
            </a:spcAft>
            <a:buNone/>
          </a:pPr>
          <a:r>
            <a:rPr lang="en-US" sz="3700" b="1" kern="1200"/>
            <a:t>How will we designate?</a:t>
          </a:r>
        </a:p>
        <a:p>
          <a:pPr marL="0" lvl="0" indent="0" algn="l" defTabSz="1644650">
            <a:lnSpc>
              <a:spcPct val="90000"/>
            </a:lnSpc>
            <a:spcBef>
              <a:spcPct val="0"/>
            </a:spcBef>
            <a:spcAft>
              <a:spcPct val="35000"/>
            </a:spcAft>
            <a:buNone/>
          </a:pPr>
          <a:r>
            <a:rPr lang="en-US" sz="2800" kern="1200"/>
            <a:t>Observations, student growth measures, and optional components</a:t>
          </a:r>
        </a:p>
      </dsp:txBody>
      <dsp:txXfrm>
        <a:off x="4689161" y="294921"/>
        <a:ext cx="2828152" cy="4977836"/>
      </dsp:txXfrm>
    </dsp:sp>
    <dsp:sp modelId="{1BFBE5BD-015E-443A-85AA-D7964D538F99}">
      <dsp:nvSpPr>
        <dsp:cNvPr id="0" name=""/>
        <dsp:cNvSpPr/>
      </dsp:nvSpPr>
      <dsp:spPr>
        <a:xfrm>
          <a:off x="7858969" y="294921"/>
          <a:ext cx="3796177" cy="4987311"/>
        </a:xfrm>
        <a:prstGeom prst="roundRect">
          <a:avLst>
            <a:gd name="adj" fmla="val 5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endParaRPr lang="en-US" sz="4300" kern="1200"/>
        </a:p>
      </dsp:txBody>
      <dsp:txXfrm rot="16200000">
        <a:off x="6193789" y="1960101"/>
        <a:ext cx="4089595" cy="759235"/>
      </dsp:txXfrm>
    </dsp:sp>
    <dsp:sp modelId="{ACFA109F-71DA-4EC3-96B3-3A2568FE888A}">
      <dsp:nvSpPr>
        <dsp:cNvPr id="0" name=""/>
        <dsp:cNvSpPr/>
      </dsp:nvSpPr>
      <dsp:spPr>
        <a:xfrm rot="5400000">
          <a:off x="7543001" y="3917946"/>
          <a:ext cx="669897" cy="56942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C3F1A-F1B8-437A-9A7B-56B205EDFD25}">
      <dsp:nvSpPr>
        <dsp:cNvPr id="0" name=""/>
        <dsp:cNvSpPr/>
      </dsp:nvSpPr>
      <dsp:spPr>
        <a:xfrm>
          <a:off x="8618204" y="294921"/>
          <a:ext cx="2828152" cy="49873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0302" rIns="0" bIns="0" numCol="1" spcCol="1270" anchor="t" anchorCtr="0">
          <a:noAutofit/>
        </a:bodyPr>
        <a:lstStyle/>
        <a:p>
          <a:pPr marL="0" lvl="0" indent="0" algn="l" defTabSz="1689100">
            <a:lnSpc>
              <a:spcPct val="90000"/>
            </a:lnSpc>
            <a:spcBef>
              <a:spcPct val="0"/>
            </a:spcBef>
            <a:spcAft>
              <a:spcPct val="35000"/>
            </a:spcAft>
            <a:buNone/>
          </a:pPr>
          <a:r>
            <a:rPr lang="en-US" sz="3800" b="1" kern="1200"/>
            <a:t>How and when will we compensate?</a:t>
          </a:r>
        </a:p>
        <a:p>
          <a:pPr marL="0" lvl="0" indent="0" algn="l" defTabSz="1689100">
            <a:lnSpc>
              <a:spcPct val="90000"/>
            </a:lnSpc>
            <a:spcBef>
              <a:spcPct val="0"/>
            </a:spcBef>
            <a:spcAft>
              <a:spcPct val="35000"/>
            </a:spcAft>
            <a:buNone/>
          </a:pPr>
          <a:r>
            <a:rPr lang="en-US" sz="2800" kern="1200"/>
            <a:t>Distribution of funds, timing of compensation</a:t>
          </a:r>
        </a:p>
      </dsp:txBody>
      <dsp:txXfrm>
        <a:off x="8618204" y="294921"/>
        <a:ext cx="2828152" cy="4987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33C0A-600A-4ED4-95C6-7AB7D16840E7}">
      <dsp:nvSpPr>
        <dsp:cNvPr id="0" name=""/>
        <dsp:cNvSpPr/>
      </dsp:nvSpPr>
      <dsp:spPr>
        <a:xfrm rot="5400000">
          <a:off x="7127777" y="-2880845"/>
          <a:ext cx="1211520" cy="727862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Best practices and pre-work to ensure sustainability and engagement before designing the local designation system</a:t>
          </a:r>
        </a:p>
      </dsp:txBody>
      <dsp:txXfrm rot="-5400000">
        <a:off x="4094225" y="211849"/>
        <a:ext cx="7219482" cy="1093236"/>
      </dsp:txXfrm>
    </dsp:sp>
    <dsp:sp modelId="{05E03184-1C1D-4128-9898-00036D5BBD72}">
      <dsp:nvSpPr>
        <dsp:cNvPr id="0" name=""/>
        <dsp:cNvSpPr/>
      </dsp:nvSpPr>
      <dsp:spPr>
        <a:xfrm>
          <a:off x="0" y="1266"/>
          <a:ext cx="4094226" cy="151440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mbria" panose="02040503050406030204"/>
            </a:rPr>
            <a:t> </a:t>
          </a:r>
          <a:r>
            <a:rPr lang="en-US" sz="2400" b="0" kern="1200"/>
            <a:t>Pre-work</a:t>
          </a:r>
        </a:p>
        <a:p>
          <a:pPr marL="0" lvl="0" indent="0" algn="ctr" defTabSz="1066800" rtl="0">
            <a:lnSpc>
              <a:spcPct val="90000"/>
            </a:lnSpc>
            <a:spcBef>
              <a:spcPct val="0"/>
            </a:spcBef>
            <a:spcAft>
              <a:spcPct val="35000"/>
            </a:spcAft>
            <a:buNone/>
          </a:pPr>
          <a:r>
            <a:rPr lang="en-US" sz="2400" b="0" kern="1200">
              <a:latin typeface="Cambria" panose="02040503050406030204"/>
            </a:rPr>
            <a:t> </a:t>
          </a:r>
          <a:r>
            <a:rPr lang="en-US" sz="2400" b="0" kern="1200"/>
            <a:t>Learn About TIA</a:t>
          </a:r>
        </a:p>
        <a:p>
          <a:pPr marL="0" lvl="0" indent="0" algn="ctr" defTabSz="1066800" rtl="0">
            <a:lnSpc>
              <a:spcPct val="90000"/>
            </a:lnSpc>
            <a:spcBef>
              <a:spcPct val="0"/>
            </a:spcBef>
            <a:spcAft>
              <a:spcPct val="35000"/>
            </a:spcAft>
            <a:buNone/>
          </a:pPr>
          <a:r>
            <a:rPr lang="en-US" sz="2400" b="0" kern="1200"/>
            <a:t>(Summer-September)</a:t>
          </a:r>
          <a:endParaRPr lang="en-US" sz="2400" kern="1200">
            <a:latin typeface="Cambria" panose="02040503050406030204"/>
          </a:endParaRPr>
        </a:p>
      </dsp:txBody>
      <dsp:txXfrm>
        <a:off x="0" y="1266"/>
        <a:ext cx="4094226" cy="1514400"/>
      </dsp:txXfrm>
    </dsp:sp>
    <dsp:sp modelId="{298F2D2B-729E-4FCA-A206-26C0925BC9EF}">
      <dsp:nvSpPr>
        <dsp:cNvPr id="0" name=""/>
        <dsp:cNvSpPr/>
      </dsp:nvSpPr>
      <dsp:spPr>
        <a:xfrm rot="5400000">
          <a:off x="7120225" y="-1097711"/>
          <a:ext cx="1211520" cy="7271515"/>
        </a:xfrm>
        <a:prstGeom prst="round2SameRect">
          <a:avLst/>
        </a:prstGeom>
        <a:solidFill>
          <a:schemeClr val="accent4">
            <a:tint val="40000"/>
            <a:alpha val="90000"/>
            <a:hueOff val="6411295"/>
            <a:satOff val="-30489"/>
            <a:lumOff val="-3135"/>
            <a:alphaOff val="0"/>
          </a:schemeClr>
        </a:solidFill>
        <a:ln w="12700" cap="flat" cmpd="sng" algn="ctr">
          <a:solidFill>
            <a:schemeClr val="accent4">
              <a:tint val="40000"/>
              <a:alpha val="90000"/>
              <a:hueOff val="6411295"/>
              <a:satOff val="-30489"/>
              <a:lumOff val="-31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66800" rtl="0">
            <a:lnSpc>
              <a:spcPct val="90000"/>
            </a:lnSpc>
            <a:spcBef>
              <a:spcPct val="0"/>
            </a:spcBef>
            <a:spcAft>
              <a:spcPct val="15000"/>
            </a:spcAft>
            <a:buFont typeface="+mj-lt"/>
            <a:buNone/>
          </a:pPr>
          <a:r>
            <a:rPr lang="en-US" sz="2400" kern="1200"/>
            <a:t>Review Success Factors and determine the district’s level of readiness, and any necessary next steps</a:t>
          </a:r>
        </a:p>
      </dsp:txBody>
      <dsp:txXfrm rot="-5400000">
        <a:off x="4090228" y="1991428"/>
        <a:ext cx="7212373" cy="1093236"/>
      </dsp:txXfrm>
    </dsp:sp>
    <dsp:sp modelId="{0613C533-5F8B-4574-843B-4A2AE82CA87C}">
      <dsp:nvSpPr>
        <dsp:cNvPr id="0" name=""/>
        <dsp:cNvSpPr/>
      </dsp:nvSpPr>
      <dsp:spPr>
        <a:xfrm>
          <a:off x="0" y="1577393"/>
          <a:ext cx="4090227" cy="1893319"/>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a:t>Assess District Readiness to Apply</a:t>
          </a:r>
        </a:p>
        <a:p>
          <a:pPr marL="0" lvl="0" indent="0" algn="ctr" defTabSz="1066800">
            <a:lnSpc>
              <a:spcPct val="90000"/>
            </a:lnSpc>
            <a:spcBef>
              <a:spcPct val="0"/>
            </a:spcBef>
            <a:spcAft>
              <a:spcPct val="35000"/>
            </a:spcAft>
            <a:buNone/>
          </a:pPr>
          <a:r>
            <a:rPr lang="en-US" sz="2400" b="0" kern="1200"/>
            <a:t>(September-October)</a:t>
          </a:r>
        </a:p>
      </dsp:txBody>
      <dsp:txXfrm>
        <a:off x="0" y="1577393"/>
        <a:ext cx="4090227" cy="1893319"/>
      </dsp:txXfrm>
    </dsp:sp>
    <dsp:sp modelId="{B722B2A7-66D4-4ACB-A959-EDF6B034E735}">
      <dsp:nvSpPr>
        <dsp:cNvPr id="0" name=""/>
        <dsp:cNvSpPr/>
      </dsp:nvSpPr>
      <dsp:spPr>
        <a:xfrm rot="5400000">
          <a:off x="7127777" y="678314"/>
          <a:ext cx="1211520" cy="7278624"/>
        </a:xfrm>
        <a:prstGeom prst="round2SameRect">
          <a:avLst/>
        </a:prstGeom>
        <a:solidFill>
          <a:schemeClr val="accent4">
            <a:tint val="40000"/>
            <a:alpha val="90000"/>
            <a:hueOff val="12822589"/>
            <a:satOff val="-60978"/>
            <a:lumOff val="-6269"/>
            <a:alphaOff val="0"/>
          </a:schemeClr>
        </a:solidFill>
        <a:ln w="12700" cap="flat" cmpd="sng" algn="ctr">
          <a:solidFill>
            <a:schemeClr val="accent4">
              <a:tint val="40000"/>
              <a:alpha val="90000"/>
              <a:hueOff val="12822589"/>
              <a:satOff val="-60978"/>
              <a:lumOff val="-62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66800" rtl="0">
            <a:lnSpc>
              <a:spcPct val="90000"/>
            </a:lnSpc>
            <a:spcBef>
              <a:spcPct val="0"/>
            </a:spcBef>
            <a:spcAft>
              <a:spcPct val="15000"/>
            </a:spcAft>
            <a:buChar char="•"/>
          </a:pPr>
          <a:r>
            <a:rPr lang="en-US" sz="2400" kern="1200"/>
            <a:t>Outline and refine all elements of your designation system and submit your district's application to TEA</a:t>
          </a:r>
          <a:r>
            <a:rPr lang="en-US" sz="2400" kern="1200">
              <a:latin typeface="Cambria" panose="02040503050406030204"/>
            </a:rPr>
            <a:t> </a:t>
          </a:r>
          <a:endParaRPr lang="en-US" sz="2400" kern="1200"/>
        </a:p>
      </dsp:txBody>
      <dsp:txXfrm rot="-5400000">
        <a:off x="4094225" y="3771008"/>
        <a:ext cx="7219482" cy="1093236"/>
      </dsp:txXfrm>
    </dsp:sp>
    <dsp:sp modelId="{35A5CB67-C962-4DD6-845C-BA94AACFED1D}">
      <dsp:nvSpPr>
        <dsp:cNvPr id="0" name=""/>
        <dsp:cNvSpPr/>
      </dsp:nvSpPr>
      <dsp:spPr>
        <a:xfrm>
          <a:off x="0" y="3560426"/>
          <a:ext cx="4094226" cy="1514400"/>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a:t>Build System and Submit Application</a:t>
          </a:r>
        </a:p>
        <a:p>
          <a:pPr marL="0" lvl="0" indent="0" algn="ctr" defTabSz="1066800">
            <a:lnSpc>
              <a:spcPct val="90000"/>
            </a:lnSpc>
            <a:spcBef>
              <a:spcPct val="0"/>
            </a:spcBef>
            <a:spcAft>
              <a:spcPct val="35000"/>
            </a:spcAft>
            <a:buNone/>
          </a:pPr>
          <a:r>
            <a:rPr lang="en-US" sz="2400" b="0" kern="1200"/>
            <a:t>(November-mid April)</a:t>
          </a:r>
        </a:p>
      </dsp:txBody>
      <dsp:txXfrm>
        <a:off x="0" y="3560426"/>
        <a:ext cx="4094226" cy="15144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9/13/2023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329547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3900194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621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2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2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0900D-9F1A-4214-A11A-866C96D785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71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3525235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347688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19</a:t>
            </a:fld>
            <a:endParaRPr lang="en-US"/>
          </a:p>
        </p:txBody>
      </p:sp>
    </p:spTree>
    <p:extLst>
      <p:ext uri="{BB962C8B-B14F-4D97-AF65-F5344CB8AC3E}">
        <p14:creationId xmlns:p14="http://schemas.microsoft.com/office/powerpoint/2010/main" val="227658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20</a:t>
            </a:fld>
            <a:endParaRPr lang="en-US"/>
          </a:p>
        </p:txBody>
      </p:sp>
    </p:spTree>
    <p:extLst>
      <p:ext uri="{BB962C8B-B14F-4D97-AF65-F5344CB8AC3E}">
        <p14:creationId xmlns:p14="http://schemas.microsoft.com/office/powerpoint/2010/main" val="231777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21</a:t>
            </a:fld>
            <a:endParaRPr lang="en-US"/>
          </a:p>
        </p:txBody>
      </p:sp>
    </p:spTree>
    <p:extLst>
      <p:ext uri="{BB962C8B-B14F-4D97-AF65-F5344CB8AC3E}">
        <p14:creationId xmlns:p14="http://schemas.microsoft.com/office/powerpoint/2010/main" val="176141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173401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22</a:t>
            </a:fld>
            <a:endParaRPr lang="en-US"/>
          </a:p>
        </p:txBody>
      </p:sp>
    </p:spTree>
    <p:extLst>
      <p:ext uri="{BB962C8B-B14F-4D97-AF65-F5344CB8AC3E}">
        <p14:creationId xmlns:p14="http://schemas.microsoft.com/office/powerpoint/2010/main" val="3806132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3581253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3044709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2961872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26</a:t>
            </a:fld>
            <a:endParaRPr lang="en-US"/>
          </a:p>
        </p:txBody>
      </p:sp>
    </p:spTree>
    <p:extLst>
      <p:ext uri="{BB962C8B-B14F-4D97-AF65-F5344CB8AC3E}">
        <p14:creationId xmlns:p14="http://schemas.microsoft.com/office/powerpoint/2010/main" val="259382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28</a:t>
            </a:fld>
            <a:endParaRPr lang="en-US"/>
          </a:p>
        </p:txBody>
      </p:sp>
    </p:spTree>
    <p:extLst>
      <p:ext uri="{BB962C8B-B14F-4D97-AF65-F5344CB8AC3E}">
        <p14:creationId xmlns:p14="http://schemas.microsoft.com/office/powerpoint/2010/main" val="1036042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1336343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2432347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805432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34</a:t>
            </a:fld>
            <a:endParaRPr lang="en-US"/>
          </a:p>
        </p:txBody>
      </p:sp>
    </p:spTree>
    <p:extLst>
      <p:ext uri="{BB962C8B-B14F-4D97-AF65-F5344CB8AC3E}">
        <p14:creationId xmlns:p14="http://schemas.microsoft.com/office/powerpoint/2010/main" val="17885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273045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2072815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36</a:t>
            </a:fld>
            <a:endParaRPr lang="en-US"/>
          </a:p>
        </p:txBody>
      </p:sp>
    </p:spTree>
    <p:extLst>
      <p:ext uri="{BB962C8B-B14F-4D97-AF65-F5344CB8AC3E}">
        <p14:creationId xmlns:p14="http://schemas.microsoft.com/office/powerpoint/2010/main" val="925652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4039654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38</a:t>
            </a:fld>
            <a:endParaRPr lang="en-US"/>
          </a:p>
        </p:txBody>
      </p:sp>
    </p:spTree>
    <p:extLst>
      <p:ext uri="{BB962C8B-B14F-4D97-AF65-F5344CB8AC3E}">
        <p14:creationId xmlns:p14="http://schemas.microsoft.com/office/powerpoint/2010/main" val="4084095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2103301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40</a:t>
            </a:fld>
            <a:endParaRPr lang="en-US"/>
          </a:p>
        </p:txBody>
      </p:sp>
    </p:spTree>
    <p:extLst>
      <p:ext uri="{BB962C8B-B14F-4D97-AF65-F5344CB8AC3E}">
        <p14:creationId xmlns:p14="http://schemas.microsoft.com/office/powerpoint/2010/main" val="2757712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19700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42</a:t>
            </a:fld>
            <a:endParaRPr lang="en-US"/>
          </a:p>
        </p:txBody>
      </p:sp>
    </p:spTree>
    <p:extLst>
      <p:ext uri="{BB962C8B-B14F-4D97-AF65-F5344CB8AC3E}">
        <p14:creationId xmlns:p14="http://schemas.microsoft.com/office/powerpoint/2010/main" val="246152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236202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100004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285956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64791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2187180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3624099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821365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9170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71462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364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40474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Graph (no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E5F99B-3B11-42A5-83FA-BC880ACEDB87}"/>
              </a:ext>
            </a:extLst>
          </p:cNvPr>
          <p:cNvSpPr>
            <a:spLocks noGrp="1"/>
          </p:cNvSpPr>
          <p:nvPr>
            <p:ph type="title"/>
          </p:nvPr>
        </p:nvSpPr>
        <p:spPr>
          <a:xfrm>
            <a:off x="540983" y="277014"/>
            <a:ext cx="11129962" cy="626996"/>
          </a:xfrm>
        </p:spPr>
        <p:txBody>
          <a:bodyPr/>
          <a:lstStyle/>
          <a:p>
            <a:r>
              <a:rPr lang="en-US"/>
              <a:t>Click to edit Master title style</a:t>
            </a:r>
          </a:p>
        </p:txBody>
      </p:sp>
      <p:sp>
        <p:nvSpPr>
          <p:cNvPr id="8" name="Rectangle 7">
            <a:extLst>
              <a:ext uri="{FF2B5EF4-FFF2-40B4-BE49-F238E27FC236}">
                <a16:creationId xmlns:a16="http://schemas.microsoft.com/office/drawing/2014/main" id="{CB8DCCD1-88A3-4711-95B8-9B319F728AF2}"/>
              </a:ext>
              <a:ext uri="{C183D7F6-B498-43B3-948B-1728B52AA6E4}">
                <adec:decorative xmlns:adec="http://schemas.microsoft.com/office/drawing/2017/decorative" val="1"/>
              </a:ext>
            </a:extLst>
          </p:cNvPr>
          <p:cNvSpPr/>
          <p:nvPr userDrawn="1"/>
        </p:nvSpPr>
        <p:spPr>
          <a:xfrm>
            <a:off x="9047747" y="5378116"/>
            <a:ext cx="3144253" cy="107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0AF20B1-191E-45E2-A196-79BA74819CC8}"/>
              </a:ext>
            </a:extLst>
          </p:cNvPr>
          <p:cNvSpPr>
            <a:spLocks noGrp="1"/>
          </p:cNvSpPr>
          <p:nvPr>
            <p:ph sz="quarter" idx="14"/>
          </p:nvPr>
        </p:nvSpPr>
        <p:spPr>
          <a:xfrm>
            <a:off x="520700" y="1179513"/>
            <a:ext cx="11150245" cy="517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536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088524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662090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026069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25786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44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423790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2199017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67140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210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9/13/2023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4.png"/><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9/13/2023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9/13/2023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9/13/2023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6052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9/13/2023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5449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3.png"/><Relationship Id="rId4" Type="http://schemas.openxmlformats.org/officeDocument/2006/relationships/diagramLayout" Target="../diagrams/layout1.xml"/><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tiatexas.org/about-teacher-incentive-allotment/" TargetMode="External"/><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tiatexas.org/wp-content/uploads/2022/11/Welcome-to-TIA-for-New-Leads-All-Cohorts.pptx" TargetMode="External"/><Relationship Id="rId5" Type="http://schemas.openxmlformats.org/officeDocument/2006/relationships/hyperlink" Target="https://tiatexas.org/teacher-incentive-allotment-funding-map/" TargetMode="External"/><Relationship Id="rId4" Type="http://schemas.openxmlformats.org/officeDocument/2006/relationships/hyperlink" Target="https://tiatexas.org/wp-content/uploads/2022/12/2022-2023-TIA-Guidebook_12.13.2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9.svg"/><Relationship Id="rId4" Type="http://schemas.openxmlformats.org/officeDocument/2006/relationships/image" Target="../media/image57.sv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2.svg"/><Relationship Id="rId5" Type="http://schemas.openxmlformats.org/officeDocument/2006/relationships/image" Target="../media/image42.png"/><Relationship Id="rId10" Type="http://schemas.openxmlformats.org/officeDocument/2006/relationships/image" Target="../media/image66.svg"/><Relationship Id="rId4" Type="http://schemas.openxmlformats.org/officeDocument/2006/relationships/image" Target="../media/image61.sv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797-0ABC-4E99-B8BB-B75FDB487754}"/>
              </a:ext>
            </a:extLst>
          </p:cNvPr>
          <p:cNvSpPr>
            <a:spLocks noGrp="1"/>
          </p:cNvSpPr>
          <p:nvPr>
            <p:ph type="ctrTitle"/>
          </p:nvPr>
        </p:nvSpPr>
        <p:spPr/>
        <p:txBody>
          <a:bodyPr>
            <a:normAutofit fontScale="90000"/>
          </a:bodyPr>
          <a:lstStyle/>
          <a:p>
            <a:r>
              <a:rPr lang="en-US"/>
              <a:t>Building a Local Designation System: 2023-24</a:t>
            </a:r>
          </a:p>
        </p:txBody>
      </p:sp>
      <p:sp>
        <p:nvSpPr>
          <p:cNvPr id="3" name="Subtitle 2">
            <a:extLst>
              <a:ext uri="{FF2B5EF4-FFF2-40B4-BE49-F238E27FC236}">
                <a16:creationId xmlns:a16="http://schemas.microsoft.com/office/drawing/2014/main" id="{AF1C8455-96F2-41C2-8867-3CF422F05D6A}"/>
              </a:ext>
            </a:extLst>
          </p:cNvPr>
          <p:cNvSpPr>
            <a:spLocks noGrp="1"/>
          </p:cNvSpPr>
          <p:nvPr>
            <p:ph type="subTitle" idx="1"/>
          </p:nvPr>
        </p:nvSpPr>
        <p:spPr/>
        <p:txBody>
          <a:bodyPr/>
          <a:lstStyle/>
          <a:p>
            <a:r>
              <a:rPr lang="en-US"/>
              <a:t>September 6, 2023</a:t>
            </a:r>
          </a:p>
        </p:txBody>
      </p:sp>
    </p:spTree>
    <p:extLst>
      <p:ext uri="{BB962C8B-B14F-4D97-AF65-F5344CB8AC3E}">
        <p14:creationId xmlns:p14="http://schemas.microsoft.com/office/powerpoint/2010/main" val="169936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D525-2CD2-BA5F-2B8E-2F9413A6B7A1}"/>
              </a:ext>
            </a:extLst>
          </p:cNvPr>
          <p:cNvSpPr>
            <a:spLocks noGrp="1"/>
          </p:cNvSpPr>
          <p:nvPr>
            <p:ph type="title"/>
          </p:nvPr>
        </p:nvSpPr>
        <p:spPr/>
        <p:txBody>
          <a:bodyPr/>
          <a:lstStyle/>
          <a:p>
            <a:r>
              <a:rPr lang="en-US"/>
              <a:t>Poll #1: Current Level of Readiness </a:t>
            </a:r>
          </a:p>
        </p:txBody>
      </p:sp>
      <p:sp>
        <p:nvSpPr>
          <p:cNvPr id="3" name="Content Placeholder 2">
            <a:extLst>
              <a:ext uri="{FF2B5EF4-FFF2-40B4-BE49-F238E27FC236}">
                <a16:creationId xmlns:a16="http://schemas.microsoft.com/office/drawing/2014/main" id="{FAA706F3-4165-EE03-2169-BF15A3CF999A}"/>
              </a:ext>
            </a:extLst>
          </p:cNvPr>
          <p:cNvSpPr>
            <a:spLocks noGrp="1"/>
          </p:cNvSpPr>
          <p:nvPr>
            <p:ph idx="1"/>
          </p:nvPr>
        </p:nvSpPr>
        <p:spPr>
          <a:xfrm>
            <a:off x="399393" y="1538189"/>
            <a:ext cx="9199267" cy="4449032"/>
          </a:xfrm>
        </p:spPr>
        <p:txBody>
          <a:bodyPr vert="horz" lIns="91440" tIns="45720" rIns="91440" bIns="45720" rtlCol="0" anchor="t">
            <a:normAutofit/>
          </a:bodyPr>
          <a:lstStyle/>
          <a:p>
            <a:pPr marL="0" indent="0">
              <a:buNone/>
            </a:pPr>
            <a:r>
              <a:rPr lang="en-US"/>
              <a:t>Where is your district, today, in terms of planning for TIA?</a:t>
            </a:r>
          </a:p>
          <a:p>
            <a:pPr marL="514350" indent="-514350">
              <a:buAutoNum type="alphaLcPeriod"/>
            </a:pPr>
            <a:r>
              <a:rPr lang="en-US"/>
              <a:t>We are brand new to TIA and haven’t begun any planning yet</a:t>
            </a:r>
            <a:endParaRPr lang="en-US">
              <a:cs typeface="Calibri"/>
            </a:endParaRPr>
          </a:p>
          <a:p>
            <a:pPr marL="514350" indent="-514350">
              <a:buAutoNum type="alphaLcPeriod"/>
            </a:pPr>
            <a:r>
              <a:rPr lang="en-US"/>
              <a:t>We have done some initial pre-planning, but have not finalized any key decisions yet</a:t>
            </a:r>
            <a:endParaRPr lang="en-US">
              <a:cs typeface="Calibri"/>
            </a:endParaRPr>
          </a:p>
          <a:p>
            <a:pPr marL="514350" indent="-514350">
              <a:buAutoNum type="alphaLcPeriod"/>
            </a:pPr>
            <a:r>
              <a:rPr lang="en-US"/>
              <a:t>Most key decisions have been made, we just need to refine our system and focus on completing the application</a:t>
            </a:r>
            <a:endParaRPr lang="en-US">
              <a:cs typeface="Calibri"/>
            </a:endParaRPr>
          </a:p>
        </p:txBody>
      </p:sp>
    </p:spTree>
    <p:extLst>
      <p:ext uri="{BB962C8B-B14F-4D97-AF65-F5344CB8AC3E}">
        <p14:creationId xmlns:p14="http://schemas.microsoft.com/office/powerpoint/2010/main" val="3797637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97BB7-176D-E99E-E14C-941088A08E6F}"/>
              </a:ext>
            </a:extLst>
          </p:cNvPr>
          <p:cNvSpPr>
            <a:spLocks noGrp="1"/>
          </p:cNvSpPr>
          <p:nvPr>
            <p:ph type="title"/>
          </p:nvPr>
        </p:nvSpPr>
        <p:spPr/>
        <p:txBody>
          <a:bodyPr/>
          <a:lstStyle/>
          <a:p>
            <a:r>
              <a:rPr lang="en-US"/>
              <a:t>District Panel</a:t>
            </a:r>
          </a:p>
        </p:txBody>
      </p:sp>
      <p:sp>
        <p:nvSpPr>
          <p:cNvPr id="2" name="Rectangle 1">
            <a:extLst>
              <a:ext uri="{FF2B5EF4-FFF2-40B4-BE49-F238E27FC236}">
                <a16:creationId xmlns:a16="http://schemas.microsoft.com/office/drawing/2014/main" id="{4DD3F930-01BA-D45F-68F9-BF937BC3D1D5}"/>
              </a:ext>
            </a:extLst>
          </p:cNvPr>
          <p:cNvSpPr/>
          <p:nvPr/>
        </p:nvSpPr>
        <p:spPr>
          <a:xfrm>
            <a:off x="812799" y="2623930"/>
            <a:ext cx="3447288" cy="504819"/>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Eddie Curran</a:t>
            </a:r>
          </a:p>
        </p:txBody>
      </p:sp>
      <p:sp>
        <p:nvSpPr>
          <p:cNvPr id="6" name="Rectangle 5">
            <a:extLst>
              <a:ext uri="{FF2B5EF4-FFF2-40B4-BE49-F238E27FC236}">
                <a16:creationId xmlns:a16="http://schemas.microsoft.com/office/drawing/2014/main" id="{D3012FB0-8979-6BE7-0C22-B6304C95F20A}"/>
              </a:ext>
            </a:extLst>
          </p:cNvPr>
          <p:cNvSpPr/>
          <p:nvPr/>
        </p:nvSpPr>
        <p:spPr>
          <a:xfrm>
            <a:off x="812799" y="3128749"/>
            <a:ext cx="3447288" cy="2743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endParaRPr lang="en-US" sz="2000" b="1"/>
          </a:p>
          <a:p>
            <a:pPr algn="ctr"/>
            <a:endParaRPr lang="en-US" sz="2000" b="1"/>
          </a:p>
          <a:p>
            <a:pPr algn="ctr"/>
            <a:r>
              <a:rPr lang="en-US" sz="2000" b="1"/>
              <a:t>Round Rock ISD, Chief Human Resources Officer</a:t>
            </a:r>
            <a:endParaRPr lang="en-US" sz="2000"/>
          </a:p>
          <a:p>
            <a:pPr algn="ctr"/>
            <a:endParaRPr lang="en-US" sz="2000"/>
          </a:p>
          <a:p>
            <a:pPr algn="ctr"/>
            <a:endParaRPr lang="en-US" sz="2000"/>
          </a:p>
        </p:txBody>
      </p:sp>
      <p:sp>
        <p:nvSpPr>
          <p:cNvPr id="9" name="Rectangle 8">
            <a:extLst>
              <a:ext uri="{FF2B5EF4-FFF2-40B4-BE49-F238E27FC236}">
                <a16:creationId xmlns:a16="http://schemas.microsoft.com/office/drawing/2014/main" id="{84BE7B2C-8D78-1C6B-8BF3-071AB8599853}"/>
              </a:ext>
            </a:extLst>
          </p:cNvPr>
          <p:cNvSpPr/>
          <p:nvPr/>
        </p:nvSpPr>
        <p:spPr>
          <a:xfrm>
            <a:off x="4372356" y="2623929"/>
            <a:ext cx="3447288" cy="504819"/>
          </a:xfrm>
          <a:prstGeom prst="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Elizabeth Klammer</a:t>
            </a:r>
          </a:p>
        </p:txBody>
      </p:sp>
      <p:sp>
        <p:nvSpPr>
          <p:cNvPr id="7" name="Rectangle 6">
            <a:extLst>
              <a:ext uri="{FF2B5EF4-FFF2-40B4-BE49-F238E27FC236}">
                <a16:creationId xmlns:a16="http://schemas.microsoft.com/office/drawing/2014/main" id="{A451C00C-3B7C-B53B-F608-7AF9E846AA29}"/>
              </a:ext>
            </a:extLst>
          </p:cNvPr>
          <p:cNvSpPr/>
          <p:nvPr/>
        </p:nvSpPr>
        <p:spPr>
          <a:xfrm>
            <a:off x="4372356" y="3128749"/>
            <a:ext cx="3447288" cy="274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sz="2000" b="1" dirty="0"/>
              <a:t>Coldspring-Oakhurst CISD, Assistant Superintendent of C&amp;I</a:t>
            </a:r>
            <a:endParaRPr lang="en-US" sz="2000" dirty="0"/>
          </a:p>
        </p:txBody>
      </p:sp>
      <p:sp>
        <p:nvSpPr>
          <p:cNvPr id="10" name="Rectangle 9">
            <a:extLst>
              <a:ext uri="{FF2B5EF4-FFF2-40B4-BE49-F238E27FC236}">
                <a16:creationId xmlns:a16="http://schemas.microsoft.com/office/drawing/2014/main" id="{E19D55D2-F0E8-A0A9-A74E-93C80F941B1E}"/>
              </a:ext>
            </a:extLst>
          </p:cNvPr>
          <p:cNvSpPr/>
          <p:nvPr/>
        </p:nvSpPr>
        <p:spPr>
          <a:xfrm>
            <a:off x="7931913" y="2623928"/>
            <a:ext cx="3447288" cy="504819"/>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Sandy Williamson</a:t>
            </a:r>
          </a:p>
        </p:txBody>
      </p:sp>
      <p:sp>
        <p:nvSpPr>
          <p:cNvPr id="8" name="Rectangle 7">
            <a:extLst>
              <a:ext uri="{FF2B5EF4-FFF2-40B4-BE49-F238E27FC236}">
                <a16:creationId xmlns:a16="http://schemas.microsoft.com/office/drawing/2014/main" id="{DD59A7DF-6D57-FE7C-7E9E-8C6DE2000A50}"/>
              </a:ext>
            </a:extLst>
          </p:cNvPr>
          <p:cNvSpPr/>
          <p:nvPr/>
        </p:nvSpPr>
        <p:spPr>
          <a:xfrm>
            <a:off x="7931913" y="3128749"/>
            <a:ext cx="3447288" cy="2743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sz="2000" b="1"/>
              <a:t>Cleveland ISD, Human Resources Consultant</a:t>
            </a:r>
            <a:endParaRPr lang="en-US" sz="2000"/>
          </a:p>
          <a:p>
            <a:endParaRPr lang="en-US" sz="2000"/>
          </a:p>
        </p:txBody>
      </p:sp>
    </p:spTree>
    <p:extLst>
      <p:ext uri="{BB962C8B-B14F-4D97-AF65-F5344CB8AC3E}">
        <p14:creationId xmlns:p14="http://schemas.microsoft.com/office/powerpoint/2010/main" val="51645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4B2D-07A3-9729-CF89-AFDC429F57FE}"/>
              </a:ext>
            </a:extLst>
          </p:cNvPr>
          <p:cNvSpPr>
            <a:spLocks noGrp="1"/>
          </p:cNvSpPr>
          <p:nvPr>
            <p:ph type="title"/>
          </p:nvPr>
        </p:nvSpPr>
        <p:spPr>
          <a:xfrm>
            <a:off x="236183" y="391314"/>
            <a:ext cx="9313862" cy="626996"/>
          </a:xfrm>
        </p:spPr>
        <p:txBody>
          <a:bodyPr>
            <a:normAutofit fontScale="90000"/>
          </a:bodyPr>
          <a:lstStyle/>
          <a:p>
            <a:r>
              <a:rPr lang="en-US">
                <a:ea typeface="Cambria"/>
              </a:rPr>
              <a:t>Lessons Learned: Round Rock ISD</a:t>
            </a:r>
            <a:endParaRPr lang="en-US"/>
          </a:p>
        </p:txBody>
      </p:sp>
      <p:sp>
        <p:nvSpPr>
          <p:cNvPr id="32" name="Rectangle 31">
            <a:extLst>
              <a:ext uri="{FF2B5EF4-FFF2-40B4-BE49-F238E27FC236}">
                <a16:creationId xmlns:a16="http://schemas.microsoft.com/office/drawing/2014/main" id="{DE9CD695-9412-F407-BC40-6D562F56EAE1}"/>
              </a:ext>
            </a:extLst>
          </p:cNvPr>
          <p:cNvSpPr/>
          <p:nvPr/>
        </p:nvSpPr>
        <p:spPr>
          <a:xfrm>
            <a:off x="0" y="2012184"/>
            <a:ext cx="3142488" cy="397297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Things That Worked</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Calibri" panose="020F0502020204030204"/>
              </a:rPr>
              <a:t>Having a Team</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white"/>
                </a:solidFill>
                <a:effectLst/>
                <a:uLnTx/>
                <a:uFillTx/>
                <a:latin typeface="Calibri" panose="020F0502020204030204"/>
                <a:ea typeface="+mn-ea"/>
                <a:cs typeface="Calibri"/>
              </a:rPr>
              <a:t>Understanding </a:t>
            </a:r>
            <a:r>
              <a:rPr lang="en-US" sz="2000" dirty="0">
                <a:solidFill>
                  <a:prstClr val="white"/>
                </a:solidFill>
                <a:latin typeface="Calibri" panose="020F0502020204030204"/>
                <a:cs typeface="Calibri"/>
              </a:rPr>
              <a:t>Requirements of TIA</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err="1">
                <a:ln>
                  <a:noFill/>
                </a:ln>
                <a:solidFill>
                  <a:prstClr val="white"/>
                </a:solidFill>
                <a:effectLst/>
                <a:uLnTx/>
                <a:uFillTx/>
                <a:latin typeface="Calibri" panose="020F0502020204030204"/>
                <a:ea typeface="+mn-ea"/>
                <a:cs typeface="Calibri"/>
              </a:rPr>
              <a:t>Roa</a:t>
            </a:r>
            <a:r>
              <a:rPr lang="en-US" sz="2000" dirty="0">
                <a:solidFill>
                  <a:prstClr val="white"/>
                </a:solidFill>
                <a:latin typeface="Calibri" panose="020F0502020204030204"/>
                <a:cs typeface="Calibri"/>
              </a:rPr>
              <a:t>d Map the Year</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white"/>
                </a:solidFill>
                <a:effectLst/>
                <a:uLnTx/>
                <a:uFillTx/>
                <a:latin typeface="Calibri" panose="020F0502020204030204"/>
                <a:ea typeface="+mn-ea"/>
                <a:cs typeface="Calibri"/>
              </a:rPr>
              <a:t>Start small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69B51AE-7EC9-6FD5-EE88-1CBE2C39FB05}"/>
              </a:ext>
            </a:extLst>
          </p:cNvPr>
          <p:cNvSpPr/>
          <p:nvPr/>
        </p:nvSpPr>
        <p:spPr>
          <a:xfrm>
            <a:off x="3136900" y="2012185"/>
            <a:ext cx="3142488" cy="39729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Calibri" panose="020F0502020204030204"/>
              </a:rPr>
              <a:t>Things to Avoid</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white"/>
                </a:solidFill>
                <a:latin typeface="Calibri" panose="020F0502020204030204"/>
                <a:cs typeface="Calibri"/>
              </a:rPr>
              <a:t>Avoid s</a:t>
            </a:r>
            <a:r>
              <a:rPr kumimoji="0" lang="en-US" sz="2000" i="0" u="none" strike="noStrike" kern="1200" cap="none" spc="0" normalizeH="0" baseline="0" noProof="0">
                <a:ln>
                  <a:noFill/>
                </a:ln>
                <a:solidFill>
                  <a:prstClr val="white"/>
                </a:solidFill>
                <a:effectLst/>
                <a:uLnTx/>
                <a:uFillTx/>
                <a:latin typeface="Calibri" panose="020F0502020204030204"/>
                <a:ea typeface="+mn-ea"/>
                <a:cs typeface="Calibri"/>
              </a:rPr>
              <a:t>ta</a:t>
            </a:r>
            <a:r>
              <a:rPr lang="en-US" sz="2000">
                <a:solidFill>
                  <a:prstClr val="white"/>
                </a:solidFill>
                <a:latin typeface="Calibri" panose="020F0502020204030204"/>
                <a:cs typeface="Calibri"/>
              </a:rPr>
              <a:t>ff turnover (or plan for it.)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white"/>
                </a:solidFill>
                <a:effectLst/>
                <a:uLnTx/>
                <a:uFillTx/>
                <a:latin typeface="Calibri" panose="020F0502020204030204"/>
                <a:ea typeface="+mn-ea"/>
                <a:cs typeface="Calibri"/>
              </a:rPr>
              <a:t>Avoid assigning TIA to just one person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DBBF649-DF68-22F4-7828-3A215B0C6CE2}"/>
              </a:ext>
            </a:extLst>
          </p:cNvPr>
          <p:cNvSpPr/>
          <p:nvPr/>
        </p:nvSpPr>
        <p:spPr>
          <a:xfrm>
            <a:off x="6273799" y="2012185"/>
            <a:ext cx="3015488" cy="39729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Things I didn’t know</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a:rPr>
              <a:t>How much work it takes to build a TIA System</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FFFFFF"/>
                </a:solidFill>
                <a:effectLst/>
                <a:uLnTx/>
                <a:uFillTx/>
                <a:latin typeface="Calibri"/>
                <a:ea typeface="+mn-ea"/>
                <a:cs typeface="Calibri"/>
              </a:rPr>
              <a:t>M</a:t>
            </a:r>
            <a:r>
              <a:rPr lang="en-US" sz="2000">
                <a:solidFill>
                  <a:srgbClr val="FFFFFF"/>
                </a:solidFill>
                <a:latin typeface="Calibri"/>
                <a:cs typeface="Calibri"/>
              </a:rPr>
              <a:t>ore multi-faceted than we thought</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FFFFFF"/>
                </a:solidFill>
                <a:effectLst/>
                <a:uLnTx/>
                <a:uFillTx/>
                <a:latin typeface="Calibri"/>
                <a:ea typeface="+mn-ea"/>
                <a:cs typeface="Calibri"/>
              </a:rPr>
              <a:t>Isn’t just about teacher comp</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7" name="Rectangle 36">
            <a:extLst>
              <a:ext uri="{FF2B5EF4-FFF2-40B4-BE49-F238E27FC236}">
                <a16:creationId xmlns:a16="http://schemas.microsoft.com/office/drawing/2014/main" id="{19F5FDB1-459B-6316-BD6C-D0B77EB982D4}"/>
              </a:ext>
            </a:extLst>
          </p:cNvPr>
          <p:cNvSpPr/>
          <p:nvPr/>
        </p:nvSpPr>
        <p:spPr>
          <a:xfrm>
            <a:off x="9245598" y="2012184"/>
            <a:ext cx="2951988" cy="39729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Parting Advice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FFFFFF"/>
                </a:solidFill>
                <a:latin typeface="Calibri"/>
              </a:rPr>
              <a:t>Collaboration between departments is key</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7488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4B2D-07A3-9729-CF89-AFDC429F57FE}"/>
              </a:ext>
            </a:extLst>
          </p:cNvPr>
          <p:cNvSpPr>
            <a:spLocks noGrp="1"/>
          </p:cNvSpPr>
          <p:nvPr>
            <p:ph type="title"/>
          </p:nvPr>
        </p:nvSpPr>
        <p:spPr>
          <a:xfrm>
            <a:off x="236182" y="391314"/>
            <a:ext cx="9422167" cy="626996"/>
          </a:xfrm>
        </p:spPr>
        <p:txBody>
          <a:bodyPr>
            <a:normAutofit fontScale="90000"/>
          </a:bodyPr>
          <a:lstStyle/>
          <a:p>
            <a:r>
              <a:rPr lang="en-US">
                <a:ea typeface="Cambria"/>
              </a:rPr>
              <a:t>Lessons Learned: Coldspring-Oakhurst CISD</a:t>
            </a:r>
            <a:endParaRPr lang="en-US"/>
          </a:p>
        </p:txBody>
      </p:sp>
      <p:sp>
        <p:nvSpPr>
          <p:cNvPr id="32" name="Rectangle 31">
            <a:extLst>
              <a:ext uri="{FF2B5EF4-FFF2-40B4-BE49-F238E27FC236}">
                <a16:creationId xmlns:a16="http://schemas.microsoft.com/office/drawing/2014/main" id="{DE9CD695-9412-F407-BC40-6D562F56EAE1}"/>
              </a:ext>
            </a:extLst>
          </p:cNvPr>
          <p:cNvSpPr/>
          <p:nvPr/>
        </p:nvSpPr>
        <p:spPr>
          <a:xfrm>
            <a:off x="-5588" y="2012185"/>
            <a:ext cx="3142488" cy="40699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Things That Worked</a:t>
            </a:r>
            <a:endParaRPr kumimoji="0" lang="en-US"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Calibri" panose="020F0502020204030204"/>
              </a:rPr>
              <a:t>Appraiser Calibration</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Use a phase in model</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Look at what you </a:t>
            </a:r>
            <a:r>
              <a:rPr lang="en-US" sz="2000" dirty="0">
                <a:solidFill>
                  <a:prstClr val="white"/>
                </a:solidFill>
                <a:latin typeface="Calibri" panose="020F0502020204030204"/>
              </a:rPr>
              <a:t>have in place already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Talk with other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distr</a:t>
            </a:r>
            <a:r>
              <a:rPr lang="en-US" sz="2000" dirty="0" err="1">
                <a:solidFill>
                  <a:prstClr val="white"/>
                </a:solidFill>
                <a:latin typeface="Calibri" panose="020F0502020204030204"/>
              </a:rPr>
              <a:t>icts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69B51AE-7EC9-6FD5-EE88-1CBE2C39FB05}"/>
              </a:ext>
            </a:extLst>
          </p:cNvPr>
          <p:cNvSpPr/>
          <p:nvPr/>
        </p:nvSpPr>
        <p:spPr>
          <a:xfrm>
            <a:off x="3131311" y="2012185"/>
            <a:ext cx="3142488" cy="406995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defRPr/>
            </a:pPr>
            <a:r>
              <a:rPr lang="en-US" sz="2400" b="1" dirty="0">
                <a:solidFill>
                  <a:prstClr val="white"/>
                </a:solidFill>
                <a:latin typeface="Calibri" panose="020F0502020204030204"/>
              </a:rPr>
              <a:t>Things to Avoid</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white"/>
                </a:solidFill>
                <a:effectLst/>
                <a:uLnTx/>
                <a:uFillTx/>
                <a:latin typeface="Calibri" panose="020F0502020204030204"/>
                <a:ea typeface="+mn-ea"/>
                <a:cs typeface="Calibri"/>
              </a:rPr>
              <a:t>Avoid subjectivity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Calibri" panose="020F0502020204030204"/>
                <a:cs typeface="Calibri"/>
              </a:rPr>
              <a:t>Don’t try to do everything at once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DBBF649-DF68-22F4-7828-3A215B0C6CE2}"/>
              </a:ext>
            </a:extLst>
          </p:cNvPr>
          <p:cNvSpPr/>
          <p:nvPr/>
        </p:nvSpPr>
        <p:spPr>
          <a:xfrm>
            <a:off x="6273799" y="2012185"/>
            <a:ext cx="3015488" cy="406995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Things I didn’t know</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Things need to be discussed multiple times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solidFill>
                <a:latin typeface="Calibri" panose="020F0502020204030204"/>
                <a:cs typeface="Calibri"/>
              </a:rPr>
              <a:t>We were not using SLOs correctly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Teachers struggle with believing TIA won’t go away</a:t>
            </a:r>
          </a:p>
        </p:txBody>
      </p:sp>
      <p:sp>
        <p:nvSpPr>
          <p:cNvPr id="37" name="Rectangle 36">
            <a:extLst>
              <a:ext uri="{FF2B5EF4-FFF2-40B4-BE49-F238E27FC236}">
                <a16:creationId xmlns:a16="http://schemas.microsoft.com/office/drawing/2014/main" id="{19F5FDB1-459B-6316-BD6C-D0B77EB982D4}"/>
              </a:ext>
            </a:extLst>
          </p:cNvPr>
          <p:cNvSpPr/>
          <p:nvPr/>
        </p:nvSpPr>
        <p:spPr>
          <a:xfrm>
            <a:off x="9245598" y="2012184"/>
            <a:ext cx="2951988" cy="406995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Parting Advice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Calibri"/>
              </a:rPr>
              <a:t>You Can Do It!</a:t>
            </a:r>
            <a:endParaRPr kumimoji="0" lang="en-US" sz="200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91946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4B2D-07A3-9729-CF89-AFDC429F57FE}"/>
              </a:ext>
            </a:extLst>
          </p:cNvPr>
          <p:cNvSpPr>
            <a:spLocks noGrp="1"/>
          </p:cNvSpPr>
          <p:nvPr>
            <p:ph type="title"/>
          </p:nvPr>
        </p:nvSpPr>
        <p:spPr>
          <a:xfrm>
            <a:off x="236183" y="391314"/>
            <a:ext cx="9313862" cy="626996"/>
          </a:xfrm>
        </p:spPr>
        <p:txBody>
          <a:bodyPr>
            <a:normAutofit fontScale="90000"/>
          </a:bodyPr>
          <a:lstStyle/>
          <a:p>
            <a:r>
              <a:rPr lang="en-US">
                <a:ea typeface="Cambria"/>
              </a:rPr>
              <a:t>Lessons Learned: Cleveland ISD</a:t>
            </a:r>
            <a:endParaRPr lang="en-US"/>
          </a:p>
        </p:txBody>
      </p:sp>
      <p:sp>
        <p:nvSpPr>
          <p:cNvPr id="32" name="Rectangle 31">
            <a:extLst>
              <a:ext uri="{FF2B5EF4-FFF2-40B4-BE49-F238E27FC236}">
                <a16:creationId xmlns:a16="http://schemas.microsoft.com/office/drawing/2014/main" id="{DE9CD695-9412-F407-BC40-6D562F56EAE1}"/>
              </a:ext>
            </a:extLst>
          </p:cNvPr>
          <p:cNvSpPr/>
          <p:nvPr/>
        </p:nvSpPr>
        <p:spPr>
          <a:xfrm>
            <a:off x="0" y="2012187"/>
            <a:ext cx="3142488" cy="38837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Things That Worked</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white"/>
                </a:solidFill>
                <a:effectLst/>
                <a:uLnTx/>
                <a:uFillTx/>
                <a:latin typeface="Calibri" panose="020F0502020204030204"/>
                <a:ea typeface="+mn-ea"/>
                <a:cs typeface="+mn-cs"/>
              </a:rPr>
              <a:t>Having a well rounded team</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white"/>
                </a:solidFill>
                <a:latin typeface="Calibri" panose="020F0502020204030204"/>
              </a:rPr>
              <a:t>Calibration among appraisers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prstClr val="white"/>
                </a:solidFill>
                <a:effectLst/>
                <a:uLnTx/>
                <a:uFillTx/>
                <a:latin typeface="Calibri" panose="020F0502020204030204"/>
                <a:ea typeface="+mn-ea"/>
                <a:cs typeface="+mn-cs"/>
              </a:rPr>
              <a:t>Good faculty presentations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white"/>
                </a:solidFill>
                <a:latin typeface="Calibri" panose="020F0502020204030204"/>
              </a:rPr>
              <a:t>National Board Cohort</a:t>
            </a:r>
            <a:r>
              <a:rPr kumimoji="0" lang="en-US" sz="200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69B51AE-7EC9-6FD5-EE88-1CBE2C39FB05}"/>
              </a:ext>
            </a:extLst>
          </p:cNvPr>
          <p:cNvSpPr/>
          <p:nvPr/>
        </p:nvSpPr>
        <p:spPr>
          <a:xfrm>
            <a:off x="3136900" y="2012186"/>
            <a:ext cx="3142488" cy="388378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defRPr/>
            </a:pPr>
            <a:r>
              <a:rPr lang="en-US" sz="2400" b="1">
                <a:solidFill>
                  <a:prstClr val="white"/>
                </a:solidFill>
                <a:latin typeface="Calibri" panose="020F0502020204030204"/>
              </a:rPr>
              <a:t>Things to Avoid</a:t>
            </a:r>
          </a:p>
          <a:p>
            <a:pPr marL="342900" indent="-342900">
              <a:buFont typeface="Arial" panose="020B0604020202020204" pitchFamily="34" charset="0"/>
              <a:buChar char="•"/>
              <a:defRPr/>
            </a:pPr>
            <a:r>
              <a:rPr kumimoji="0" lang="en-US" sz="2000" i="0" u="none" strike="noStrike" kern="1200" cap="none" spc="0" normalizeH="0" baseline="0" noProof="0">
                <a:ln>
                  <a:noFill/>
                </a:ln>
                <a:solidFill>
                  <a:prstClr val="white"/>
                </a:solidFill>
                <a:effectLst/>
                <a:uLnTx/>
                <a:uFillTx/>
                <a:latin typeface="Calibri" panose="020F0502020204030204"/>
                <a:ea typeface="+mn-ea"/>
                <a:cs typeface="Calibri"/>
              </a:rPr>
              <a:t>Administrative Turnover</a:t>
            </a:r>
          </a:p>
          <a:p>
            <a:pPr marL="342900" indent="-342900">
              <a:buFont typeface="Arial" panose="020B0604020202020204" pitchFamily="34" charset="0"/>
              <a:buChar char="•"/>
              <a:defRPr/>
            </a:pPr>
            <a:r>
              <a:rPr lang="en-US" sz="2000">
                <a:solidFill>
                  <a:prstClr val="white"/>
                </a:solidFill>
                <a:latin typeface="Calibri" panose="020F0502020204030204"/>
                <a:cs typeface="Calibri"/>
              </a:rPr>
              <a:t>Jumping in before you are well informed</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DBBF649-DF68-22F4-7828-3A215B0C6CE2}"/>
              </a:ext>
            </a:extLst>
          </p:cNvPr>
          <p:cNvSpPr/>
          <p:nvPr/>
        </p:nvSpPr>
        <p:spPr>
          <a:xfrm>
            <a:off x="6273799" y="2012186"/>
            <a:ext cx="3015488" cy="38837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algn="ctr">
              <a:defRPr/>
            </a:pPr>
            <a:r>
              <a:rPr kumimoji="0" lang="en-US" sz="2400" b="1" i="0" u="none" strike="noStrike" kern="1200" cap="none" spc="0" normalizeH="0" baseline="0" noProof="0">
                <a:ln>
                  <a:noFill/>
                </a:ln>
                <a:solidFill>
                  <a:srgbClr val="FFFFFF"/>
                </a:solidFill>
                <a:effectLst/>
                <a:uLnTx/>
                <a:uFillTx/>
                <a:latin typeface="Calibri"/>
                <a:ea typeface="+mn-ea"/>
                <a:cs typeface="+mn-cs"/>
              </a:rPr>
              <a:t>Things I didn’t know</a:t>
            </a:r>
          </a:p>
          <a:p>
            <a:pPr marL="342900" indent="-342900">
              <a:buFont typeface="Arial" panose="020B0604020202020204" pitchFamily="34" charset="0"/>
              <a:buChar char="•"/>
              <a:defRPr/>
            </a:pPr>
            <a:r>
              <a:rPr lang="en-US" sz="2000">
                <a:solidFill>
                  <a:srgbClr val="FFFFFF"/>
                </a:solidFill>
                <a:latin typeface="Calibri"/>
              </a:rPr>
              <a:t>TIA is about student outcomes</a:t>
            </a:r>
          </a:p>
          <a:p>
            <a:pPr marL="342900" indent="-342900">
              <a:buFont typeface="Arial" panose="020B0604020202020204" pitchFamily="34" charset="0"/>
              <a:buChar char="•"/>
              <a:defRPr/>
            </a:pPr>
            <a:r>
              <a:rPr lang="en-US" sz="2000">
                <a:solidFill>
                  <a:srgbClr val="FFFFFF"/>
                </a:solidFill>
                <a:latin typeface="Calibri"/>
                <a:cs typeface="Calibri"/>
              </a:rPr>
              <a:t>It is critical to have calibrated appraisers</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7" name="Rectangle 36">
            <a:extLst>
              <a:ext uri="{FF2B5EF4-FFF2-40B4-BE49-F238E27FC236}">
                <a16:creationId xmlns:a16="http://schemas.microsoft.com/office/drawing/2014/main" id="{19F5FDB1-459B-6316-BD6C-D0B77EB982D4}"/>
              </a:ext>
            </a:extLst>
          </p:cNvPr>
          <p:cNvSpPr/>
          <p:nvPr/>
        </p:nvSpPr>
        <p:spPr>
          <a:xfrm>
            <a:off x="9289287" y="2012185"/>
            <a:ext cx="2951988" cy="388378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Parting Advice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FFFFFF"/>
                </a:solidFill>
                <a:effectLst/>
                <a:uLnTx/>
                <a:uFillTx/>
                <a:latin typeface="Calibri"/>
                <a:ea typeface="+mn-ea"/>
                <a:cs typeface="Calibri"/>
              </a:rPr>
              <a:t>Ha</a:t>
            </a:r>
            <a:r>
              <a:rPr lang="en-US" sz="2000" err="1">
                <a:solidFill>
                  <a:srgbClr val="FFFFFF"/>
                </a:solidFill>
                <a:latin typeface="Calibri"/>
                <a:cs typeface="Calibri"/>
              </a:rPr>
              <a:t>ving</a:t>
            </a:r>
            <a:r>
              <a:rPr lang="en-US" sz="2000">
                <a:solidFill>
                  <a:srgbClr val="FFFFFF"/>
                </a:solidFill>
                <a:latin typeface="Calibri"/>
                <a:cs typeface="Calibri"/>
              </a:rPr>
              <a:t> over-inflated data not only won’t help, it might hurt</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498984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DC47-92F4-4C8E-89C2-4BE25AF110BC}"/>
              </a:ext>
            </a:extLst>
          </p:cNvPr>
          <p:cNvSpPr>
            <a:spLocks noGrp="1"/>
          </p:cNvSpPr>
          <p:nvPr>
            <p:ph type="ctrTitle"/>
          </p:nvPr>
        </p:nvSpPr>
        <p:spPr/>
        <p:txBody>
          <a:bodyPr>
            <a:normAutofit fontScale="90000"/>
          </a:bodyPr>
          <a:lstStyle/>
          <a:p>
            <a:r>
              <a:rPr lang="en-US"/>
              <a:t>Best Practice for Getting Started</a:t>
            </a:r>
          </a:p>
        </p:txBody>
      </p:sp>
    </p:spTree>
    <p:extLst>
      <p:ext uri="{BB962C8B-B14F-4D97-AF65-F5344CB8AC3E}">
        <p14:creationId xmlns:p14="http://schemas.microsoft.com/office/powerpoint/2010/main" val="1091824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887B-D5C1-095C-AB36-BE072DC53E63}"/>
              </a:ext>
            </a:extLst>
          </p:cNvPr>
          <p:cNvSpPr>
            <a:spLocks noGrp="1"/>
          </p:cNvSpPr>
          <p:nvPr>
            <p:ph type="title"/>
          </p:nvPr>
        </p:nvSpPr>
        <p:spPr/>
        <p:txBody>
          <a:bodyPr/>
          <a:lstStyle/>
          <a:p>
            <a:r>
              <a:rPr lang="en-US"/>
              <a:t>Best Practices for Getting Started</a:t>
            </a:r>
          </a:p>
        </p:txBody>
      </p:sp>
      <p:sp>
        <p:nvSpPr>
          <p:cNvPr id="4" name="Rectangle 3">
            <a:extLst>
              <a:ext uri="{FF2B5EF4-FFF2-40B4-BE49-F238E27FC236}">
                <a16:creationId xmlns:a16="http://schemas.microsoft.com/office/drawing/2014/main" id="{CDA6C7AD-6B29-ED63-B0CF-21F4F4D815B6}"/>
              </a:ext>
            </a:extLst>
          </p:cNvPr>
          <p:cNvSpPr/>
          <p:nvPr/>
        </p:nvSpPr>
        <p:spPr>
          <a:xfrm>
            <a:off x="399393" y="2255520"/>
            <a:ext cx="2482992" cy="1538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Learn about TIA</a:t>
            </a:r>
          </a:p>
        </p:txBody>
      </p:sp>
      <p:sp>
        <p:nvSpPr>
          <p:cNvPr id="5" name="Rectangle 4">
            <a:extLst>
              <a:ext uri="{FF2B5EF4-FFF2-40B4-BE49-F238E27FC236}">
                <a16:creationId xmlns:a16="http://schemas.microsoft.com/office/drawing/2014/main" id="{7BD32B10-4EAD-F656-7017-13A88AD11B2D}"/>
              </a:ext>
            </a:extLst>
          </p:cNvPr>
          <p:cNvSpPr/>
          <p:nvPr/>
        </p:nvSpPr>
        <p:spPr>
          <a:xfrm>
            <a:off x="3369467" y="2255520"/>
            <a:ext cx="2482992" cy="15383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r>
              <a:rPr lang="en-US" b="1">
                <a:solidFill>
                  <a:prstClr val="white"/>
                </a:solidFill>
                <a:latin typeface="Calibri" panose="020F0502020204030204"/>
              </a:rPr>
              <a:t>Use Readiness Guide</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6" name="Rectangle 5">
            <a:extLst>
              <a:ext uri="{FF2B5EF4-FFF2-40B4-BE49-F238E27FC236}">
                <a16:creationId xmlns:a16="http://schemas.microsoft.com/office/drawing/2014/main" id="{7BEB4FBE-1088-85DD-A165-31A34AC8935B}"/>
              </a:ext>
            </a:extLst>
          </p:cNvPr>
          <p:cNvSpPr/>
          <p:nvPr/>
        </p:nvSpPr>
        <p:spPr>
          <a:xfrm>
            <a:off x="6339541" y="2255520"/>
            <a:ext cx="2482992" cy="1545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Engage Stakeholders, Especially Teachers</a:t>
            </a:r>
          </a:p>
        </p:txBody>
      </p:sp>
      <p:sp>
        <p:nvSpPr>
          <p:cNvPr id="7" name="Rectangle 6">
            <a:extLst>
              <a:ext uri="{FF2B5EF4-FFF2-40B4-BE49-F238E27FC236}">
                <a16:creationId xmlns:a16="http://schemas.microsoft.com/office/drawing/2014/main" id="{730A6F6D-60F3-58B6-29FD-43AF177B59C3}"/>
              </a:ext>
            </a:extLst>
          </p:cNvPr>
          <p:cNvSpPr/>
          <p:nvPr/>
        </p:nvSpPr>
        <p:spPr>
          <a:xfrm>
            <a:off x="9309615" y="2255520"/>
            <a:ext cx="2482992" cy="15383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defRPr/>
            </a:pPr>
            <a:r>
              <a:rPr kumimoji="0" lang="en-US" sz="1800" b="1" i="0" u="none" strike="noStrike" kern="1200" cap="none" spc="0" normalizeH="0" baseline="0" noProof="0">
                <a:ln>
                  <a:noFill/>
                </a:ln>
                <a:effectLst/>
                <a:uLnTx/>
                <a:uFillTx/>
                <a:latin typeface="Calibri" panose="020F0502020204030204"/>
                <a:ea typeface="+mn-ea"/>
                <a:cs typeface="+mn-cs"/>
              </a:rPr>
              <a:t>Plan to attend </a:t>
            </a:r>
            <a:r>
              <a:rPr lang="en-US" b="1">
                <a:latin typeface="Calibri" panose="020F0502020204030204"/>
              </a:rPr>
              <a:t>2023-24 TIA </a:t>
            </a:r>
            <a:r>
              <a:rPr kumimoji="0" lang="en-US" sz="1800" b="1" i="0" u="none" strike="noStrike" kern="1200" cap="none" spc="0" normalizeH="0" baseline="0" noProof="0">
                <a:ln>
                  <a:noFill/>
                </a:ln>
                <a:effectLst/>
                <a:uLnTx/>
                <a:uFillTx/>
                <a:latin typeface="Calibri" panose="020F0502020204030204"/>
                <a:ea typeface="+mn-ea"/>
                <a:cs typeface="+mn-cs"/>
              </a:rPr>
              <a:t>Technical Assistance Sessions</a:t>
            </a:r>
            <a:r>
              <a:rPr lang="en-US" b="1">
                <a:latin typeface="Calibri" panose="020F0502020204030204"/>
              </a:rPr>
              <a:t> </a:t>
            </a:r>
            <a:endParaRPr kumimoji="0" lang="en-US" sz="1800" b="1" i="0" u="none" strike="noStrike" kern="1200" cap="none" spc="0" normalizeH="0" baseline="0" noProof="0">
              <a:ln>
                <a:noFill/>
              </a:ln>
              <a:effectLst/>
              <a:uLnTx/>
              <a:uFillTx/>
              <a:latin typeface="Calibri" panose="020F0502020204030204"/>
              <a:ea typeface="+mn-ea"/>
              <a:cs typeface="+mn-cs"/>
            </a:endParaRPr>
          </a:p>
        </p:txBody>
      </p:sp>
      <p:pic>
        <p:nvPicPr>
          <p:cNvPr id="3" name="Picture 2" descr="Free Top view of anonymous woman in casual wear sitting on floor with laptop and smartphone and creating plan on notebook while resting during break in modern living room Stock Photo">
            <a:extLst>
              <a:ext uri="{FF2B5EF4-FFF2-40B4-BE49-F238E27FC236}">
                <a16:creationId xmlns:a16="http://schemas.microsoft.com/office/drawing/2014/main" id="{266B7355-B9FC-8E64-3DB6-64ED95F5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53" y="3790601"/>
            <a:ext cx="2473530" cy="16356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Hammer, Screwdrivers and Furniture Assembly Instructions Stock Photo">
            <a:extLst>
              <a:ext uri="{FF2B5EF4-FFF2-40B4-BE49-F238E27FC236}">
                <a16:creationId xmlns:a16="http://schemas.microsoft.com/office/drawing/2014/main" id="{32CD71D8-2001-75FA-8BB4-870FB920A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928" y="3772464"/>
            <a:ext cx="2468801" cy="17336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0642C60-48B2-C4A3-31F7-8D07B976245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4968" y="3788423"/>
            <a:ext cx="2478961" cy="16770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Group of People Sitting on Chair in Front of Wooden Table Inside White Painted Room Stock Photo">
            <a:extLst>
              <a:ext uri="{FF2B5EF4-FFF2-40B4-BE49-F238E27FC236}">
                <a16:creationId xmlns:a16="http://schemas.microsoft.com/office/drawing/2014/main" id="{82AAF806-1417-CBC9-47DD-A5E68A042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9615" y="3760120"/>
            <a:ext cx="2482992" cy="170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37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CD2F-8E53-8670-CBCE-598E9D9275EA}"/>
              </a:ext>
            </a:extLst>
          </p:cNvPr>
          <p:cNvSpPr>
            <a:spLocks noGrp="1"/>
          </p:cNvSpPr>
          <p:nvPr>
            <p:ph type="title"/>
          </p:nvPr>
        </p:nvSpPr>
        <p:spPr/>
        <p:txBody>
          <a:bodyPr/>
          <a:lstStyle/>
          <a:p>
            <a:r>
              <a:rPr lang="en-US"/>
              <a:t>Stakeholder Engagement: Rationale</a:t>
            </a:r>
          </a:p>
        </p:txBody>
      </p:sp>
      <p:sp>
        <p:nvSpPr>
          <p:cNvPr id="3" name="Text Placeholder 2">
            <a:extLst>
              <a:ext uri="{FF2B5EF4-FFF2-40B4-BE49-F238E27FC236}">
                <a16:creationId xmlns:a16="http://schemas.microsoft.com/office/drawing/2014/main" id="{5A304953-C729-8510-AC4A-0B1D682B8714}"/>
              </a:ext>
            </a:extLst>
          </p:cNvPr>
          <p:cNvSpPr>
            <a:spLocks noGrp="1"/>
          </p:cNvSpPr>
          <p:nvPr>
            <p:ph type="body" sz="quarter" idx="14"/>
          </p:nvPr>
        </p:nvSpPr>
        <p:spPr/>
        <p:txBody>
          <a:bodyPr/>
          <a:lstStyle/>
          <a:p>
            <a:r>
              <a:rPr lang="en-US"/>
              <a:t>Why does Stakeholder Engagement Matter?</a:t>
            </a:r>
          </a:p>
        </p:txBody>
      </p:sp>
      <p:sp>
        <p:nvSpPr>
          <p:cNvPr id="4" name="Text Placeholder 3">
            <a:extLst>
              <a:ext uri="{FF2B5EF4-FFF2-40B4-BE49-F238E27FC236}">
                <a16:creationId xmlns:a16="http://schemas.microsoft.com/office/drawing/2014/main" id="{737AE43E-296D-EC44-C399-BAC8D9464C99}"/>
              </a:ext>
            </a:extLst>
          </p:cNvPr>
          <p:cNvSpPr>
            <a:spLocks noGrp="1"/>
          </p:cNvSpPr>
          <p:nvPr>
            <p:ph type="body" sz="quarter" idx="13"/>
          </p:nvPr>
        </p:nvSpPr>
        <p:spPr/>
        <p:txBody>
          <a:bodyPr/>
          <a:lstStyle/>
          <a:p>
            <a:r>
              <a:rPr lang="en-US"/>
              <a:t>Districts with strong, strategic stakeholder engagement:</a:t>
            </a:r>
          </a:p>
          <a:p>
            <a:pPr marL="457200" indent="-457200">
              <a:buFont typeface="Arial" panose="020B0604020202020204" pitchFamily="34" charset="0"/>
              <a:buChar char="•"/>
            </a:pPr>
            <a:r>
              <a:rPr lang="en-US"/>
              <a:t>Develop stronger, more sustainable local designation systems</a:t>
            </a:r>
          </a:p>
          <a:p>
            <a:pPr marL="457200" indent="-457200">
              <a:buFont typeface="Arial" panose="020B0604020202020204" pitchFamily="34" charset="0"/>
              <a:buChar char="•"/>
            </a:pPr>
            <a:r>
              <a:rPr lang="en-US"/>
              <a:t>Teacher buy-in supports retention and recruitment goals</a:t>
            </a:r>
          </a:p>
        </p:txBody>
      </p:sp>
    </p:spTree>
    <p:extLst>
      <p:ext uri="{BB962C8B-B14F-4D97-AF65-F5344CB8AC3E}">
        <p14:creationId xmlns:p14="http://schemas.microsoft.com/office/powerpoint/2010/main" val="2568556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9E35-E0CA-D9D3-A066-6CBB828628A0}"/>
              </a:ext>
            </a:extLst>
          </p:cNvPr>
          <p:cNvSpPr>
            <a:spLocks noGrp="1"/>
          </p:cNvSpPr>
          <p:nvPr>
            <p:ph type="title"/>
          </p:nvPr>
        </p:nvSpPr>
        <p:spPr>
          <a:xfrm>
            <a:off x="399393" y="278467"/>
            <a:ext cx="9201807" cy="786856"/>
          </a:xfrm>
        </p:spPr>
        <p:txBody>
          <a:bodyPr>
            <a:normAutofit/>
          </a:bodyPr>
          <a:lstStyle/>
          <a:p>
            <a:r>
              <a:rPr lang="en-US" dirty="0"/>
              <a:t>The Big Three Critical Decisions</a:t>
            </a:r>
            <a:endParaRPr lang="en-US" sz="3200" dirty="0"/>
          </a:p>
        </p:txBody>
      </p:sp>
      <p:grpSp>
        <p:nvGrpSpPr>
          <p:cNvPr id="9" name="Group 8" descr="Lists three big questions:&#10;Who can earn a designation?&#10;How will we designate?&#10;How and when will we compensate?">
            <a:extLst>
              <a:ext uri="{FF2B5EF4-FFF2-40B4-BE49-F238E27FC236}">
                <a16:creationId xmlns:a16="http://schemas.microsoft.com/office/drawing/2014/main" id="{D8FA9A4E-CA35-725D-33C8-4E50CA5A1BAD}"/>
              </a:ext>
            </a:extLst>
          </p:cNvPr>
          <p:cNvGrpSpPr/>
          <p:nvPr/>
        </p:nvGrpSpPr>
        <p:grpSpPr>
          <a:xfrm>
            <a:off x="118334" y="1146375"/>
            <a:ext cx="11747351" cy="5577154"/>
            <a:chOff x="463941" y="1146375"/>
            <a:chExt cx="10380546" cy="4856392"/>
          </a:xfrm>
        </p:grpSpPr>
        <p:graphicFrame>
          <p:nvGraphicFramePr>
            <p:cNvPr id="4" name="Diagram 3">
              <a:extLst>
                <a:ext uri="{FF2B5EF4-FFF2-40B4-BE49-F238E27FC236}">
                  <a16:creationId xmlns:a16="http://schemas.microsoft.com/office/drawing/2014/main" id="{1CFACE9F-CED1-6D82-2ECA-C64729A0E893}"/>
                </a:ext>
              </a:extLst>
            </p:cNvPr>
            <p:cNvGraphicFramePr>
              <a:graphicFrameLocks/>
            </p:cNvGraphicFramePr>
            <p:nvPr/>
          </p:nvGraphicFramePr>
          <p:xfrm>
            <a:off x="544638" y="1146375"/>
            <a:ext cx="10299849" cy="4856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28619F18-3122-EB28-BE08-5AA4E9B5EDBA}"/>
                </a:ext>
                <a:ext uri="{C183D7F6-B498-43B3-948B-1728B52AA6E4}">
                  <adec:decorative xmlns:adec="http://schemas.microsoft.com/office/drawing/2017/decorative" val="1"/>
                </a:ext>
              </a:extLst>
            </p:cNvPr>
            <p:cNvSpPr>
              <a:spLocks/>
            </p:cNvSpPr>
            <p:nvPr/>
          </p:nvSpPr>
          <p:spPr>
            <a:xfrm>
              <a:off x="463941" y="1383016"/>
              <a:ext cx="584948" cy="584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a:t>
              </a:r>
            </a:p>
          </p:txBody>
        </p:sp>
        <p:sp>
          <p:nvSpPr>
            <p:cNvPr id="12" name="Rectangle 11">
              <a:extLst>
                <a:ext uri="{FF2B5EF4-FFF2-40B4-BE49-F238E27FC236}">
                  <a16:creationId xmlns:a16="http://schemas.microsoft.com/office/drawing/2014/main" id="{62C24AC6-77E1-5481-80EF-7EB1D03EEDD9}"/>
                </a:ext>
                <a:ext uri="{C183D7F6-B498-43B3-948B-1728B52AA6E4}">
                  <adec:decorative xmlns:adec="http://schemas.microsoft.com/office/drawing/2017/decorative" val="1"/>
                </a:ext>
              </a:extLst>
            </p:cNvPr>
            <p:cNvSpPr>
              <a:spLocks/>
            </p:cNvSpPr>
            <p:nvPr/>
          </p:nvSpPr>
          <p:spPr>
            <a:xfrm>
              <a:off x="3954787" y="1403188"/>
              <a:ext cx="584948" cy="584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2</a:t>
              </a:r>
            </a:p>
          </p:txBody>
        </p:sp>
        <p:sp>
          <p:nvSpPr>
            <p:cNvPr id="13" name="Rectangle 12">
              <a:extLst>
                <a:ext uri="{FF2B5EF4-FFF2-40B4-BE49-F238E27FC236}">
                  <a16:creationId xmlns:a16="http://schemas.microsoft.com/office/drawing/2014/main" id="{B66154FF-BF67-5CAC-054C-B7FB68DBC050}"/>
                </a:ext>
                <a:ext uri="{C183D7F6-B498-43B3-948B-1728B52AA6E4}">
                  <adec:decorative xmlns:adec="http://schemas.microsoft.com/office/drawing/2017/decorative" val="1"/>
                </a:ext>
              </a:extLst>
            </p:cNvPr>
            <p:cNvSpPr>
              <a:spLocks/>
            </p:cNvSpPr>
            <p:nvPr/>
          </p:nvSpPr>
          <p:spPr>
            <a:xfrm>
              <a:off x="7445633" y="1383016"/>
              <a:ext cx="584948" cy="6051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grpSp>
      <p:pic>
        <p:nvPicPr>
          <p:cNvPr id="5" name="Picture 4">
            <a:extLst>
              <a:ext uri="{FF2B5EF4-FFF2-40B4-BE49-F238E27FC236}">
                <a16:creationId xmlns:a16="http://schemas.microsoft.com/office/drawing/2014/main" id="{DB8F8CF7-BA5F-1B22-0037-4B46ED45720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955" y="4987228"/>
            <a:ext cx="928090" cy="1111977"/>
          </a:xfrm>
          <a:prstGeom prst="rect">
            <a:avLst/>
          </a:prstGeom>
        </p:spPr>
      </p:pic>
      <p:pic>
        <p:nvPicPr>
          <p:cNvPr id="8" name="Picture 7">
            <a:extLst>
              <a:ext uri="{FF2B5EF4-FFF2-40B4-BE49-F238E27FC236}">
                <a16:creationId xmlns:a16="http://schemas.microsoft.com/office/drawing/2014/main" id="{307B80BE-51F6-A2C0-3D05-5900B8A574AD}"/>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t="30147"/>
          <a:stretch/>
        </p:blipFill>
        <p:spPr>
          <a:xfrm>
            <a:off x="1184366" y="4759879"/>
            <a:ext cx="1670692" cy="1183769"/>
          </a:xfrm>
          <a:prstGeom prst="rect">
            <a:avLst/>
          </a:prstGeom>
        </p:spPr>
      </p:pic>
      <p:pic>
        <p:nvPicPr>
          <p:cNvPr id="17" name="Picture 16">
            <a:extLst>
              <a:ext uri="{FF2B5EF4-FFF2-40B4-BE49-F238E27FC236}">
                <a16:creationId xmlns:a16="http://schemas.microsoft.com/office/drawing/2014/main" id="{81A5993F-C7AA-4A85-E534-10B82F7E48E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7177" y="4987228"/>
            <a:ext cx="1138315" cy="867288"/>
          </a:xfrm>
          <a:prstGeom prst="rect">
            <a:avLst/>
          </a:prstGeom>
        </p:spPr>
      </p:pic>
    </p:spTree>
    <p:extLst>
      <p:ext uri="{BB962C8B-B14F-4D97-AF65-F5344CB8AC3E}">
        <p14:creationId xmlns:p14="http://schemas.microsoft.com/office/powerpoint/2010/main" val="215537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CB624-111B-1F5B-0D44-A14EA3DC97A3}"/>
              </a:ext>
              <a:ext uri="{C183D7F6-B498-43B3-948B-1728B52AA6E4}">
                <adec:decorative xmlns:adec="http://schemas.microsoft.com/office/drawing/2017/decorative" val="1"/>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 y="278467"/>
            <a:ext cx="3972232" cy="6248942"/>
          </a:xfrm>
        </p:spPr>
        <p:txBody>
          <a:bodyPr/>
          <a:lstStyle/>
          <a:p>
            <a:pPr algn="ctr"/>
            <a:r>
              <a:rPr lang="en-US" sz="3200">
                <a:ea typeface="Cambria"/>
              </a:rPr>
              <a:t>Breakout Room</a:t>
            </a:r>
            <a:br>
              <a:rPr lang="en-US">
                <a:ea typeface="Cambria"/>
              </a:rPr>
            </a:br>
            <a:br>
              <a:rPr lang="en-US">
                <a:ea typeface="Cambria"/>
              </a:rPr>
            </a:br>
            <a:r>
              <a:rPr lang="en-US" sz="2400">
                <a:ea typeface="Cambria"/>
              </a:rPr>
              <a:t>5 minutes</a:t>
            </a:r>
            <a:br>
              <a:rPr lang="en-US" sz="3200">
                <a:ea typeface="Cambria"/>
              </a:rPr>
            </a:br>
            <a:br>
              <a:rPr lang="en-US">
                <a:ea typeface="Cambria"/>
              </a:rPr>
            </a:br>
            <a:r>
              <a:rPr lang="en-US" sz="2800">
                <a:ea typeface="Cambria"/>
              </a:rPr>
              <a:t>Discuss which of the three critical decisions will need the most time in your district's planning.</a:t>
            </a:r>
          </a:p>
        </p:txBody>
      </p:sp>
      <p:pic>
        <p:nvPicPr>
          <p:cNvPr id="3" name="Picture 6" descr="People in meeting">
            <a:extLst>
              <a:ext uri="{FF2B5EF4-FFF2-40B4-BE49-F238E27FC236}">
                <a16:creationId xmlns:a16="http://schemas.microsoft.com/office/drawing/2014/main" id="{6A618458-6106-5A9A-9C8E-0EE5052E73C8}"/>
              </a:ext>
            </a:extLst>
          </p:cNvPr>
          <p:cNvPicPr>
            <a:picLocks noChangeAspect="1" noChangeArrowheads="1"/>
          </p:cNvPicPr>
          <p:nvPr/>
        </p:nvPicPr>
        <p:blipFill>
          <a:blip r:embed="rId3"/>
          <a:srcRect/>
          <a:stretch>
            <a:fillRect/>
          </a:stretch>
        </p:blipFill>
        <p:spPr bwMode="auto">
          <a:xfrm>
            <a:off x="4214103" y="1278672"/>
            <a:ext cx="7868368" cy="521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46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p:txBody>
          <a:bodyPr/>
          <a:lstStyle/>
          <a:p>
            <a:r>
              <a:rPr lang="en-US"/>
              <a:t>Welcome</a:t>
            </a:r>
          </a:p>
        </p:txBody>
      </p:sp>
      <p:sp>
        <p:nvSpPr>
          <p:cNvPr id="12" name="TextBox 11">
            <a:extLst>
              <a:ext uri="{FF2B5EF4-FFF2-40B4-BE49-F238E27FC236}">
                <a16:creationId xmlns:a16="http://schemas.microsoft.com/office/drawing/2014/main" id="{6251EF4A-51FA-8AC5-D300-AE3C4BD9F06B}"/>
              </a:ext>
            </a:extLst>
          </p:cNvPr>
          <p:cNvSpPr txBox="1"/>
          <p:nvPr/>
        </p:nvSpPr>
        <p:spPr>
          <a:xfrm>
            <a:off x="1679589" y="2031700"/>
            <a:ext cx="9474516" cy="461665"/>
          </a:xfrm>
          <a:prstGeom prst="rect">
            <a:avLst/>
          </a:prstGeom>
          <a:noFill/>
        </p:spPr>
        <p:txBody>
          <a:bodyPr wrap="square">
            <a:spAutoFit/>
          </a:bodyPr>
          <a:lstStyle/>
          <a:p>
            <a:pPr marL="0" indent="0">
              <a:lnSpc>
                <a:spcPct val="100000"/>
              </a:lnSpc>
              <a:spcBef>
                <a:spcPts val="10200"/>
              </a:spcBef>
              <a:buNone/>
            </a:pPr>
            <a:r>
              <a:rPr lang="en-US" sz="2400"/>
              <a:t>Please make sure you are muted.</a:t>
            </a:r>
          </a:p>
        </p:txBody>
      </p:sp>
      <p:sp>
        <p:nvSpPr>
          <p:cNvPr id="13" name="TextBox 12">
            <a:extLst>
              <a:ext uri="{FF2B5EF4-FFF2-40B4-BE49-F238E27FC236}">
                <a16:creationId xmlns:a16="http://schemas.microsoft.com/office/drawing/2014/main" id="{17FDD955-C447-9293-B1DB-EA7748189423}"/>
              </a:ext>
            </a:extLst>
          </p:cNvPr>
          <p:cNvSpPr txBox="1"/>
          <p:nvPr/>
        </p:nvSpPr>
        <p:spPr>
          <a:xfrm>
            <a:off x="1679590" y="3711987"/>
            <a:ext cx="9474514" cy="461665"/>
          </a:xfrm>
          <a:prstGeom prst="rect">
            <a:avLst/>
          </a:prstGeom>
          <a:noFill/>
        </p:spPr>
        <p:txBody>
          <a:bodyPr wrap="square">
            <a:spAutoFit/>
          </a:bodyPr>
          <a:lstStyle/>
          <a:p>
            <a:pPr marL="0" indent="0">
              <a:lnSpc>
                <a:spcPct val="100000"/>
              </a:lnSpc>
              <a:spcBef>
                <a:spcPts val="10200"/>
              </a:spcBef>
              <a:buNone/>
            </a:pPr>
            <a:r>
              <a:rPr lang="en-US" sz="2400"/>
              <a:t>If you are able, turn on your camera.</a:t>
            </a:r>
          </a:p>
        </p:txBody>
      </p:sp>
      <p:sp>
        <p:nvSpPr>
          <p:cNvPr id="11" name="Content Placeholder 10">
            <a:extLst>
              <a:ext uri="{FF2B5EF4-FFF2-40B4-BE49-F238E27FC236}">
                <a16:creationId xmlns:a16="http://schemas.microsoft.com/office/drawing/2014/main" id="{A6FC0754-5924-4850-9075-57C589A2BBB2}"/>
              </a:ext>
            </a:extLst>
          </p:cNvPr>
          <p:cNvSpPr>
            <a:spLocks noGrp="1"/>
          </p:cNvSpPr>
          <p:nvPr>
            <p:ph idx="1"/>
          </p:nvPr>
        </p:nvSpPr>
        <p:spPr>
          <a:xfrm>
            <a:off x="1679589" y="5217047"/>
            <a:ext cx="9674211" cy="461665"/>
          </a:xfrm>
        </p:spPr>
        <p:txBody>
          <a:bodyPr>
            <a:normAutofit/>
          </a:bodyPr>
          <a:lstStyle/>
          <a:p>
            <a:pPr marL="0" indent="0">
              <a:lnSpc>
                <a:spcPct val="100000"/>
              </a:lnSpc>
              <a:spcBef>
                <a:spcPts val="10200"/>
              </a:spcBef>
              <a:buNone/>
            </a:pPr>
            <a:r>
              <a:rPr lang="en-US" sz="2400"/>
              <a:t>Locate your participant video and click on the more icon to rename yourself.</a:t>
            </a:r>
          </a:p>
        </p:txBody>
      </p:sp>
      <p:grpSp>
        <p:nvGrpSpPr>
          <p:cNvPr id="3" name="Group 2">
            <a:extLst>
              <a:ext uri="{FF2B5EF4-FFF2-40B4-BE49-F238E27FC236}">
                <a16:creationId xmlns:a16="http://schemas.microsoft.com/office/drawing/2014/main" id="{19830032-7CC4-CCE3-AC49-90CEEB003E9F}"/>
              </a:ext>
              <a:ext uri="{C183D7F6-B498-43B3-948B-1728B52AA6E4}">
                <adec:decorative xmlns:adec="http://schemas.microsoft.com/office/drawing/2017/decorative" val="1"/>
              </a:ext>
            </a:extLst>
          </p:cNvPr>
          <p:cNvGrpSpPr/>
          <p:nvPr/>
        </p:nvGrpSpPr>
        <p:grpSpPr>
          <a:xfrm>
            <a:off x="491571" y="5135296"/>
            <a:ext cx="959925" cy="625167"/>
            <a:chOff x="491571" y="4966031"/>
            <a:chExt cx="959925" cy="625167"/>
          </a:xfrm>
        </p:grpSpPr>
        <p:pic>
          <p:nvPicPr>
            <p:cNvPr id="8" name="Graphic 7" descr="Miscellaneous with solid fill">
              <a:extLst>
                <a:ext uri="{FF2B5EF4-FFF2-40B4-BE49-F238E27FC236}">
                  <a16:creationId xmlns:a16="http://schemas.microsoft.com/office/drawing/2014/main" id="{69F9F651-E539-4493-97B4-F2DA74921B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1210" y="4966031"/>
              <a:ext cx="625167" cy="625167"/>
            </a:xfrm>
            <a:prstGeom prst="rect">
              <a:avLst/>
            </a:prstGeom>
          </p:spPr>
        </p:pic>
        <p:sp>
          <p:nvSpPr>
            <p:cNvPr id="9" name="Rectangle: Rounded Corners 8">
              <a:extLst>
                <a:ext uri="{FF2B5EF4-FFF2-40B4-BE49-F238E27FC236}">
                  <a16:creationId xmlns:a16="http://schemas.microsoft.com/office/drawing/2014/main" id="{BE9A6A0C-017F-4B56-BF9B-2E2672043B0D}"/>
                </a:ext>
              </a:extLst>
            </p:cNvPr>
            <p:cNvSpPr/>
            <p:nvPr/>
          </p:nvSpPr>
          <p:spPr>
            <a:xfrm>
              <a:off x="491571" y="5084693"/>
              <a:ext cx="959925" cy="38053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86381D14-3EA7-4DA1-A53F-B4A722340F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3723" y="1774722"/>
            <a:ext cx="975621" cy="975621"/>
          </a:xfrm>
          <a:prstGeom prst="rect">
            <a:avLst/>
          </a:prstGeom>
        </p:spPr>
      </p:pic>
      <p:pic>
        <p:nvPicPr>
          <p:cNvPr id="6" name="Graphic 5">
            <a:extLst>
              <a:ext uri="{FF2B5EF4-FFF2-40B4-BE49-F238E27FC236}">
                <a16:creationId xmlns:a16="http://schemas.microsoft.com/office/drawing/2014/main" id="{E16DB6EE-B738-486F-B31E-3A11CD53C18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9100" y="3245246"/>
            <a:ext cx="1104867" cy="1104867"/>
          </a:xfrm>
          <a:prstGeom prst="rect">
            <a:avLst/>
          </a:prstGeom>
        </p:spPr>
      </p:pic>
    </p:spTree>
    <p:extLst>
      <p:ext uri="{BB962C8B-B14F-4D97-AF65-F5344CB8AC3E}">
        <p14:creationId xmlns:p14="http://schemas.microsoft.com/office/powerpoint/2010/main" val="72179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9E41-DC55-4E8F-B75A-0991EF434FF4}"/>
              </a:ext>
            </a:extLst>
          </p:cNvPr>
          <p:cNvSpPr>
            <a:spLocks noGrp="1"/>
          </p:cNvSpPr>
          <p:nvPr>
            <p:ph type="ctrTitle"/>
          </p:nvPr>
        </p:nvSpPr>
        <p:spPr/>
        <p:txBody>
          <a:bodyPr>
            <a:normAutofit fontScale="90000"/>
          </a:bodyPr>
          <a:lstStyle/>
          <a:p>
            <a:r>
              <a:rPr lang="en-US" sz="5300"/>
              <a:t>Readiness Guide: Building a Local Teacher Designation System </a:t>
            </a:r>
            <a:endParaRPr lang="en-US" sz="5300">
              <a:ea typeface="Cambria"/>
            </a:endParaRPr>
          </a:p>
        </p:txBody>
      </p:sp>
      <p:sp>
        <p:nvSpPr>
          <p:cNvPr id="3" name="Subtitle 2">
            <a:extLst>
              <a:ext uri="{FF2B5EF4-FFF2-40B4-BE49-F238E27FC236}">
                <a16:creationId xmlns:a16="http://schemas.microsoft.com/office/drawing/2014/main" id="{F2CD5219-58C9-4B87-80A6-546658CBE25D}"/>
              </a:ext>
            </a:extLst>
          </p:cNvPr>
          <p:cNvSpPr>
            <a:spLocks noGrp="1"/>
          </p:cNvSpPr>
          <p:nvPr>
            <p:ph type="subTitle" idx="1"/>
          </p:nvPr>
        </p:nvSpPr>
        <p:spPr/>
        <p:txBody>
          <a:bodyPr vert="horz" lIns="91440" tIns="45720" rIns="91440" bIns="45720" rtlCol="0" anchor="t">
            <a:normAutofit/>
          </a:bodyPr>
          <a:lstStyle/>
          <a:p>
            <a:r>
              <a:rPr lang="en-US"/>
              <a:t>2023-24</a:t>
            </a:r>
          </a:p>
        </p:txBody>
      </p:sp>
    </p:spTree>
    <p:extLst>
      <p:ext uri="{BB962C8B-B14F-4D97-AF65-F5344CB8AC3E}">
        <p14:creationId xmlns:p14="http://schemas.microsoft.com/office/powerpoint/2010/main" val="2342272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3057-F0E5-DBA8-1AC5-C7DE37814180}"/>
              </a:ext>
            </a:extLst>
          </p:cNvPr>
          <p:cNvSpPr>
            <a:spLocks noGrp="1"/>
          </p:cNvSpPr>
          <p:nvPr>
            <p:ph type="title"/>
          </p:nvPr>
        </p:nvSpPr>
        <p:spPr/>
        <p:txBody>
          <a:bodyPr>
            <a:normAutofit/>
          </a:bodyPr>
          <a:lstStyle/>
          <a:p>
            <a:r>
              <a:rPr lang="en-US"/>
              <a:t>What is the Readiness Guide?</a:t>
            </a:r>
          </a:p>
        </p:txBody>
      </p:sp>
      <p:sp>
        <p:nvSpPr>
          <p:cNvPr id="3" name="Content Placeholder 2">
            <a:extLst>
              <a:ext uri="{FF2B5EF4-FFF2-40B4-BE49-F238E27FC236}">
                <a16:creationId xmlns:a16="http://schemas.microsoft.com/office/drawing/2014/main" id="{A0EA10EE-9A08-3186-B13F-ED9641A6E6BB}"/>
              </a:ext>
            </a:extLst>
          </p:cNvPr>
          <p:cNvSpPr>
            <a:spLocks noGrp="1"/>
          </p:cNvSpPr>
          <p:nvPr>
            <p:ph idx="1"/>
          </p:nvPr>
        </p:nvSpPr>
        <p:spPr>
          <a:xfrm>
            <a:off x="399393" y="1538189"/>
            <a:ext cx="9199566" cy="4449032"/>
          </a:xfrm>
        </p:spPr>
        <p:txBody>
          <a:bodyPr/>
          <a:lstStyle/>
          <a:p>
            <a:r>
              <a:rPr lang="en-US"/>
              <a:t>A resource to break down the </a:t>
            </a:r>
            <a:r>
              <a:rPr lang="en-US" i="1"/>
              <a:t>Success Factors </a:t>
            </a:r>
            <a:r>
              <a:rPr lang="en-US"/>
              <a:t>needed to build a local designation system</a:t>
            </a:r>
          </a:p>
          <a:p>
            <a:r>
              <a:rPr lang="en-US"/>
              <a:t>A way to ensure critical pre-planning happens before creating specific system details</a:t>
            </a:r>
          </a:p>
          <a:p>
            <a:r>
              <a:rPr lang="en-US"/>
              <a:t>A guide to key milestones and best practices at each of the various stages in the process</a:t>
            </a:r>
          </a:p>
          <a:p>
            <a:r>
              <a:rPr lang="en-US"/>
              <a:t>A way to assess the district’s current readiness level for each key milestone</a:t>
            </a:r>
          </a:p>
        </p:txBody>
      </p:sp>
    </p:spTree>
    <p:extLst>
      <p:ext uri="{BB962C8B-B14F-4D97-AF65-F5344CB8AC3E}">
        <p14:creationId xmlns:p14="http://schemas.microsoft.com/office/powerpoint/2010/main" val="3167142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6CAA7-865C-2A99-6FEA-FFD77916768F}"/>
              </a:ext>
            </a:extLst>
          </p:cNvPr>
          <p:cNvSpPr>
            <a:spLocks noGrp="1"/>
          </p:cNvSpPr>
          <p:nvPr>
            <p:ph type="title"/>
          </p:nvPr>
        </p:nvSpPr>
        <p:spPr/>
        <p:txBody>
          <a:bodyPr/>
          <a:lstStyle/>
          <a:p>
            <a:r>
              <a:rPr lang="en-US"/>
              <a:t>Readiness Guide</a:t>
            </a:r>
          </a:p>
        </p:txBody>
      </p:sp>
      <p:pic>
        <p:nvPicPr>
          <p:cNvPr id="3" name="Picture 2" descr="A close-up of a document">
            <a:extLst>
              <a:ext uri="{FF2B5EF4-FFF2-40B4-BE49-F238E27FC236}">
                <a16:creationId xmlns:a16="http://schemas.microsoft.com/office/drawing/2014/main" id="{B241C05C-2ACB-B781-3562-8C2334F38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93" y="1381019"/>
            <a:ext cx="9743169" cy="5142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037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92E0-1499-FA1E-845C-23204696EA0E}"/>
              </a:ext>
            </a:extLst>
          </p:cNvPr>
          <p:cNvSpPr>
            <a:spLocks noGrp="1"/>
          </p:cNvSpPr>
          <p:nvPr>
            <p:ph type="title"/>
          </p:nvPr>
        </p:nvSpPr>
        <p:spPr/>
        <p:txBody>
          <a:bodyPr/>
          <a:lstStyle/>
          <a:p>
            <a:r>
              <a:rPr lang="en-US"/>
              <a:t>TIA Readiness Guide</a:t>
            </a:r>
          </a:p>
        </p:txBody>
      </p:sp>
      <p:sp>
        <p:nvSpPr>
          <p:cNvPr id="3" name="Text Placeholder 2">
            <a:extLst>
              <a:ext uri="{FF2B5EF4-FFF2-40B4-BE49-F238E27FC236}">
                <a16:creationId xmlns:a16="http://schemas.microsoft.com/office/drawing/2014/main" id="{99091785-BFC5-E157-F957-EF92737E55B6}"/>
              </a:ext>
            </a:extLst>
          </p:cNvPr>
          <p:cNvSpPr>
            <a:spLocks noGrp="1"/>
          </p:cNvSpPr>
          <p:nvPr>
            <p:ph type="body" sz="quarter" idx="14"/>
          </p:nvPr>
        </p:nvSpPr>
        <p:spPr/>
        <p:txBody>
          <a:bodyPr/>
          <a:lstStyle/>
          <a:p>
            <a:r>
              <a:rPr lang="en-US"/>
              <a:t>Are districts required to use the TIA Readiness Guide?</a:t>
            </a:r>
          </a:p>
        </p:txBody>
      </p:sp>
      <p:sp>
        <p:nvSpPr>
          <p:cNvPr id="4" name="Text Placeholder 3">
            <a:extLst>
              <a:ext uri="{FF2B5EF4-FFF2-40B4-BE49-F238E27FC236}">
                <a16:creationId xmlns:a16="http://schemas.microsoft.com/office/drawing/2014/main" id="{76E0D4FB-5CD1-FD8B-77FA-CDCE366A707D}"/>
              </a:ext>
            </a:extLst>
          </p:cNvPr>
          <p:cNvSpPr>
            <a:spLocks noGrp="1"/>
          </p:cNvSpPr>
          <p:nvPr>
            <p:ph type="body" sz="quarter" idx="13"/>
          </p:nvPr>
        </p:nvSpPr>
        <p:spPr/>
        <p:txBody>
          <a:bodyPr/>
          <a:lstStyle/>
          <a:p>
            <a:r>
              <a:rPr lang="en-US"/>
              <a:t>No. This is a resource to help districts build a viable and successful designation system that will be represented in the 2024 Cohort G TIA Application.</a:t>
            </a:r>
          </a:p>
          <a:p>
            <a:r>
              <a:rPr lang="en-US"/>
              <a:t>The tool can be customized or adapted to fit a district's local context, as needed.</a:t>
            </a:r>
            <a:endParaRPr lang="en-US">
              <a:cs typeface="Calibri"/>
            </a:endParaRPr>
          </a:p>
        </p:txBody>
      </p:sp>
    </p:spTree>
    <p:extLst>
      <p:ext uri="{BB962C8B-B14F-4D97-AF65-F5344CB8AC3E}">
        <p14:creationId xmlns:p14="http://schemas.microsoft.com/office/powerpoint/2010/main" val="299301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3E44-1480-D787-4906-2AAB3ADF0FC6}"/>
              </a:ext>
            </a:extLst>
          </p:cNvPr>
          <p:cNvSpPr>
            <a:spLocks noGrp="1"/>
          </p:cNvSpPr>
          <p:nvPr>
            <p:ph type="title"/>
          </p:nvPr>
        </p:nvSpPr>
        <p:spPr/>
        <p:txBody>
          <a:bodyPr/>
          <a:lstStyle/>
          <a:p>
            <a:r>
              <a:rPr lang="en-US"/>
              <a:t>How to Use the Readiness Guide</a:t>
            </a:r>
          </a:p>
        </p:txBody>
      </p:sp>
      <p:graphicFrame>
        <p:nvGraphicFramePr>
          <p:cNvPr id="4" name="Content Placeholder 3">
            <a:extLst>
              <a:ext uri="{FF2B5EF4-FFF2-40B4-BE49-F238E27FC236}">
                <a16:creationId xmlns:a16="http://schemas.microsoft.com/office/drawing/2014/main" id="{629629E6-AD37-D228-F683-847AA6376CA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18186065"/>
              </p:ext>
            </p:extLst>
          </p:nvPr>
        </p:nvGraphicFramePr>
        <p:xfrm>
          <a:off x="400050" y="1266092"/>
          <a:ext cx="11372850" cy="5076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326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D92F-0133-2742-1FE7-DA0FC76EFC4E}"/>
              </a:ext>
            </a:extLst>
          </p:cNvPr>
          <p:cNvSpPr>
            <a:spLocks noGrp="1"/>
          </p:cNvSpPr>
          <p:nvPr>
            <p:ph type="title"/>
          </p:nvPr>
        </p:nvSpPr>
        <p:spPr/>
        <p:txBody>
          <a:bodyPr/>
          <a:lstStyle/>
          <a:p>
            <a:r>
              <a:rPr lang="en-US"/>
              <a:t>Phase One: Learn About TIA</a:t>
            </a:r>
          </a:p>
        </p:txBody>
      </p:sp>
      <p:sp>
        <p:nvSpPr>
          <p:cNvPr id="3" name="Content Placeholder 2">
            <a:extLst>
              <a:ext uri="{FF2B5EF4-FFF2-40B4-BE49-F238E27FC236}">
                <a16:creationId xmlns:a16="http://schemas.microsoft.com/office/drawing/2014/main" id="{EEEC76BB-EADF-A555-04A6-8BED0C639730}"/>
              </a:ext>
            </a:extLst>
          </p:cNvPr>
          <p:cNvSpPr>
            <a:spLocks noGrp="1"/>
          </p:cNvSpPr>
          <p:nvPr>
            <p:ph idx="1"/>
          </p:nvPr>
        </p:nvSpPr>
        <p:spPr>
          <a:xfrm>
            <a:off x="744833" y="2599561"/>
            <a:ext cx="6679587" cy="3407980"/>
          </a:xfrm>
        </p:spPr>
        <p:txBody>
          <a:bodyPr vert="horz" lIns="91440" tIns="45720" rIns="91440" bIns="45720" rtlCol="0" anchor="t">
            <a:normAutofit/>
          </a:bodyPr>
          <a:lstStyle/>
          <a:p>
            <a:pPr marL="0" indent="0">
              <a:buNone/>
            </a:pPr>
            <a:r>
              <a:rPr lang="en-US" b="1"/>
              <a:t>Key Milestones of Phase One</a:t>
            </a:r>
          </a:p>
          <a:p>
            <a:r>
              <a:rPr lang="en-US"/>
              <a:t>Determine a TIA District Lead</a:t>
            </a:r>
            <a:endParaRPr lang="en-US">
              <a:cs typeface="Calibri"/>
            </a:endParaRPr>
          </a:p>
          <a:p>
            <a:r>
              <a:rPr lang="en-US"/>
              <a:t>Attend TIA trainings</a:t>
            </a:r>
            <a:endParaRPr lang="en-US">
              <a:cs typeface="Calibri"/>
            </a:endParaRPr>
          </a:p>
          <a:p>
            <a:r>
              <a:rPr lang="en-US"/>
              <a:t>Review the </a:t>
            </a:r>
            <a:r>
              <a:rPr lang="en-US">
                <a:hlinkClick r:id="rId3"/>
              </a:rPr>
              <a:t>TIA website</a:t>
            </a:r>
            <a:endParaRPr lang="en-US"/>
          </a:p>
          <a:p>
            <a:pPr lvl="1">
              <a:buFont typeface="Wingdings" panose="05000000000000000000" pitchFamily="2" charset="2"/>
              <a:buChar char="v"/>
            </a:pPr>
            <a:r>
              <a:rPr lang="en-US" sz="2800"/>
              <a:t> </a:t>
            </a:r>
            <a:r>
              <a:rPr lang="en-US" sz="2800">
                <a:hlinkClick r:id="rId4"/>
              </a:rPr>
              <a:t>TIA Guidebook</a:t>
            </a:r>
            <a:endParaRPr lang="en-US" sz="2800"/>
          </a:p>
          <a:p>
            <a:pPr lvl="1">
              <a:buFont typeface="Wingdings" panose="05000000000000000000" pitchFamily="2" charset="2"/>
              <a:buChar char="v"/>
            </a:pPr>
            <a:r>
              <a:rPr lang="en-US" sz="2800"/>
              <a:t> </a:t>
            </a:r>
            <a:r>
              <a:rPr lang="en-US" sz="2800">
                <a:hlinkClick r:id="rId5"/>
              </a:rPr>
              <a:t>TIA Funding Map</a:t>
            </a:r>
            <a:endParaRPr lang="en-US" sz="2800"/>
          </a:p>
          <a:p>
            <a:pPr lvl="1">
              <a:buFont typeface="Wingdings" panose="05000000000000000000" pitchFamily="2" charset="2"/>
              <a:buChar char="v"/>
            </a:pPr>
            <a:r>
              <a:rPr lang="en-US" sz="2800"/>
              <a:t> </a:t>
            </a:r>
            <a:r>
              <a:rPr lang="en-US" sz="2800">
                <a:hlinkClick r:id="rId6"/>
              </a:rPr>
              <a:t>"Introduction to TIA" webinar</a:t>
            </a:r>
            <a:endParaRPr lang="en-US" sz="2800"/>
          </a:p>
        </p:txBody>
      </p:sp>
      <p:pic>
        <p:nvPicPr>
          <p:cNvPr id="4" name="Picture 3" descr="A pink sign with black text">
            <a:extLst>
              <a:ext uri="{FF2B5EF4-FFF2-40B4-BE49-F238E27FC236}">
                <a16:creationId xmlns:a16="http://schemas.microsoft.com/office/drawing/2014/main" id="{278A9BF5-BCD2-5798-126D-FF6D0CBB2A95}"/>
              </a:ext>
            </a:extLst>
          </p:cNvPr>
          <p:cNvPicPr>
            <a:picLocks noChangeAspect="1"/>
          </p:cNvPicPr>
          <p:nvPr/>
        </p:nvPicPr>
        <p:blipFill>
          <a:blip r:embed="rId7"/>
          <a:stretch>
            <a:fillRect/>
          </a:stretch>
        </p:blipFill>
        <p:spPr>
          <a:xfrm>
            <a:off x="434654" y="1194247"/>
            <a:ext cx="9140520" cy="1293813"/>
          </a:xfrm>
          <a:prstGeom prst="rect">
            <a:avLst/>
          </a:prstGeom>
        </p:spPr>
      </p:pic>
    </p:spTree>
    <p:extLst>
      <p:ext uri="{BB962C8B-B14F-4D97-AF65-F5344CB8AC3E}">
        <p14:creationId xmlns:p14="http://schemas.microsoft.com/office/powerpoint/2010/main" val="282780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D92F-0133-2742-1FE7-DA0FC76EFC4E}"/>
              </a:ext>
            </a:extLst>
          </p:cNvPr>
          <p:cNvSpPr>
            <a:spLocks noGrp="1"/>
          </p:cNvSpPr>
          <p:nvPr>
            <p:ph type="title"/>
          </p:nvPr>
        </p:nvSpPr>
        <p:spPr/>
        <p:txBody>
          <a:bodyPr/>
          <a:lstStyle/>
          <a:p>
            <a:r>
              <a:rPr lang="en-US"/>
              <a:t>Phase Two: Assess Readiness </a:t>
            </a:r>
          </a:p>
        </p:txBody>
      </p:sp>
      <p:sp>
        <p:nvSpPr>
          <p:cNvPr id="3" name="Content Placeholder 2">
            <a:extLst>
              <a:ext uri="{FF2B5EF4-FFF2-40B4-BE49-F238E27FC236}">
                <a16:creationId xmlns:a16="http://schemas.microsoft.com/office/drawing/2014/main" id="{EEEC76BB-EADF-A555-04A6-8BED0C639730}"/>
              </a:ext>
            </a:extLst>
          </p:cNvPr>
          <p:cNvSpPr>
            <a:spLocks noGrp="1"/>
          </p:cNvSpPr>
          <p:nvPr>
            <p:ph idx="1"/>
          </p:nvPr>
        </p:nvSpPr>
        <p:spPr>
          <a:xfrm>
            <a:off x="493338" y="2960450"/>
            <a:ext cx="9199267" cy="3402552"/>
          </a:xfrm>
        </p:spPr>
        <p:txBody>
          <a:bodyPr vert="horz" lIns="91440" tIns="45720" rIns="91440" bIns="45720" rtlCol="0" anchor="t">
            <a:normAutofit/>
          </a:bodyPr>
          <a:lstStyle/>
          <a:p>
            <a:pPr marL="0" indent="0">
              <a:buNone/>
            </a:pPr>
            <a:r>
              <a:rPr lang="en-US" b="1"/>
              <a:t>Key Milestones of Phase Two</a:t>
            </a:r>
          </a:p>
          <a:p>
            <a:r>
              <a:rPr lang="en-US"/>
              <a:t>TIA Planning Committee, determine rationale and goals for building a local designation system</a:t>
            </a:r>
            <a:endParaRPr lang="en-US">
              <a:cs typeface="Calibri"/>
            </a:endParaRPr>
          </a:p>
          <a:p>
            <a:r>
              <a:rPr lang="en-US"/>
              <a:t>Using the Key Practices listed for each Success Factor, determine:</a:t>
            </a:r>
            <a:endParaRPr lang="en-US">
              <a:cs typeface="Calibri"/>
            </a:endParaRPr>
          </a:p>
          <a:p>
            <a:pPr marL="457200" lvl="1" indent="0">
              <a:buNone/>
            </a:pPr>
            <a:r>
              <a:rPr lang="en-US" sz="2800"/>
              <a:t>a) your district’s </a:t>
            </a:r>
            <a:r>
              <a:rPr lang="en-US" sz="2800" b="1"/>
              <a:t>current level of readiness</a:t>
            </a:r>
            <a:r>
              <a:rPr lang="en-US" sz="2800"/>
              <a:t>, and</a:t>
            </a:r>
            <a:endParaRPr lang="en-US" sz="2800">
              <a:cs typeface="Calibri"/>
            </a:endParaRPr>
          </a:p>
          <a:p>
            <a:pPr marL="457200" lvl="1" indent="0">
              <a:buNone/>
            </a:pPr>
            <a:r>
              <a:rPr lang="en-US" sz="2800"/>
              <a:t>b</a:t>
            </a:r>
            <a:r>
              <a:rPr lang="en-US" sz="2800" b="1"/>
              <a:t>) next steps </a:t>
            </a:r>
            <a:r>
              <a:rPr lang="en-US" sz="2800"/>
              <a:t>to take to reach full readiness</a:t>
            </a:r>
            <a:endParaRPr lang="en-US" sz="2800">
              <a:cs typeface="Calibri"/>
            </a:endParaRPr>
          </a:p>
        </p:txBody>
      </p:sp>
      <p:pic>
        <p:nvPicPr>
          <p:cNvPr id="4" name="Picture 3" descr="A green rectangular sign with black text">
            <a:extLst>
              <a:ext uri="{FF2B5EF4-FFF2-40B4-BE49-F238E27FC236}">
                <a16:creationId xmlns:a16="http://schemas.microsoft.com/office/drawing/2014/main" id="{1E76B0D5-1B9D-EE18-72BC-64504FA0A28A}"/>
              </a:ext>
            </a:extLst>
          </p:cNvPr>
          <p:cNvPicPr>
            <a:picLocks noChangeAspect="1"/>
          </p:cNvPicPr>
          <p:nvPr/>
        </p:nvPicPr>
        <p:blipFill>
          <a:blip r:embed="rId3"/>
          <a:stretch>
            <a:fillRect/>
          </a:stretch>
        </p:blipFill>
        <p:spPr>
          <a:xfrm>
            <a:off x="477520" y="1262743"/>
            <a:ext cx="9039338" cy="1566349"/>
          </a:xfrm>
          <a:prstGeom prst="rect">
            <a:avLst/>
          </a:prstGeom>
        </p:spPr>
      </p:pic>
    </p:spTree>
    <p:extLst>
      <p:ext uri="{BB962C8B-B14F-4D97-AF65-F5344CB8AC3E}">
        <p14:creationId xmlns:p14="http://schemas.microsoft.com/office/powerpoint/2010/main" val="698745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AFBC-ED4F-F20E-4E3A-ACDF12475596}"/>
              </a:ext>
            </a:extLst>
          </p:cNvPr>
          <p:cNvSpPr>
            <a:spLocks noGrp="1"/>
          </p:cNvSpPr>
          <p:nvPr>
            <p:ph type="ctrTitle"/>
          </p:nvPr>
        </p:nvSpPr>
        <p:spPr/>
        <p:txBody>
          <a:bodyPr/>
          <a:lstStyle/>
          <a:p>
            <a:r>
              <a:rPr lang="en-US"/>
              <a:t>Using the Readiness Guide</a:t>
            </a:r>
          </a:p>
        </p:txBody>
      </p:sp>
      <p:sp>
        <p:nvSpPr>
          <p:cNvPr id="3" name="Subtitle 2">
            <a:extLst>
              <a:ext uri="{FF2B5EF4-FFF2-40B4-BE49-F238E27FC236}">
                <a16:creationId xmlns:a16="http://schemas.microsoft.com/office/drawing/2014/main" id="{A7DCFC87-BDE1-DAC1-5839-DBCDB8BD7308}"/>
              </a:ext>
            </a:extLst>
          </p:cNvPr>
          <p:cNvSpPr>
            <a:spLocks noGrp="1"/>
          </p:cNvSpPr>
          <p:nvPr>
            <p:ph type="subTitle" idx="1"/>
          </p:nvPr>
        </p:nvSpPr>
        <p:spPr/>
        <p:txBody>
          <a:bodyPr/>
          <a:lstStyle/>
          <a:p>
            <a:r>
              <a:rPr lang="en-US"/>
              <a:t>Success Factor Readiness</a:t>
            </a:r>
          </a:p>
        </p:txBody>
      </p:sp>
    </p:spTree>
    <p:extLst>
      <p:ext uri="{BB962C8B-B14F-4D97-AF65-F5344CB8AC3E}">
        <p14:creationId xmlns:p14="http://schemas.microsoft.com/office/powerpoint/2010/main" val="1968157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4AE7-5149-0452-3A22-3855BF5BBDEB}"/>
              </a:ext>
            </a:extLst>
          </p:cNvPr>
          <p:cNvSpPr>
            <a:spLocks noGrp="1"/>
          </p:cNvSpPr>
          <p:nvPr>
            <p:ph type="title"/>
          </p:nvPr>
        </p:nvSpPr>
        <p:spPr>
          <a:xfrm>
            <a:off x="1" y="278467"/>
            <a:ext cx="9601200" cy="786856"/>
          </a:xfrm>
        </p:spPr>
        <p:txBody>
          <a:bodyPr>
            <a:normAutofit/>
          </a:bodyPr>
          <a:lstStyle/>
          <a:p>
            <a:r>
              <a:rPr lang="en-US" sz="3400"/>
              <a:t>Success Factor Two: Stakeholder Engagement</a:t>
            </a:r>
          </a:p>
        </p:txBody>
      </p:sp>
      <p:pic>
        <p:nvPicPr>
          <p:cNvPr id="6" name="Content Placeholder 5" descr="A screenshot of The Readiness Guide">
            <a:extLst>
              <a:ext uri="{FF2B5EF4-FFF2-40B4-BE49-F238E27FC236}">
                <a16:creationId xmlns:a16="http://schemas.microsoft.com/office/drawing/2014/main" id="{26B57075-89A4-FD50-A6DA-48CE2F2B4E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370" y="1263906"/>
            <a:ext cx="11235850" cy="4905540"/>
          </a:xfrm>
        </p:spPr>
      </p:pic>
    </p:spTree>
    <p:extLst>
      <p:ext uri="{BB962C8B-B14F-4D97-AF65-F5344CB8AC3E}">
        <p14:creationId xmlns:p14="http://schemas.microsoft.com/office/powerpoint/2010/main" val="255198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968F-96E4-C1BC-404D-B60FC10A4448}"/>
              </a:ext>
            </a:extLst>
          </p:cNvPr>
          <p:cNvSpPr>
            <a:spLocks noGrp="1"/>
          </p:cNvSpPr>
          <p:nvPr>
            <p:ph type="title"/>
          </p:nvPr>
        </p:nvSpPr>
        <p:spPr/>
        <p:txBody>
          <a:bodyPr/>
          <a:lstStyle/>
          <a:p>
            <a:r>
              <a:rPr lang="en-US"/>
              <a:t>Case Study: Daisy ISD</a:t>
            </a:r>
          </a:p>
        </p:txBody>
      </p:sp>
      <p:graphicFrame>
        <p:nvGraphicFramePr>
          <p:cNvPr id="4" name="Table 3">
            <a:extLst>
              <a:ext uri="{FF2B5EF4-FFF2-40B4-BE49-F238E27FC236}">
                <a16:creationId xmlns:a16="http://schemas.microsoft.com/office/drawing/2014/main" id="{18955464-349F-78B7-54B2-68F17E16E1C9}"/>
              </a:ext>
            </a:extLst>
          </p:cNvPr>
          <p:cNvGraphicFramePr>
            <a:graphicFrameLocks noGrp="1"/>
          </p:cNvGraphicFramePr>
          <p:nvPr>
            <p:extLst>
              <p:ext uri="{D42A27DB-BD31-4B8C-83A1-F6EECF244321}">
                <p14:modId xmlns:p14="http://schemas.microsoft.com/office/powerpoint/2010/main" val="2580649397"/>
              </p:ext>
            </p:extLst>
          </p:nvPr>
        </p:nvGraphicFramePr>
        <p:xfrm>
          <a:off x="399392" y="1768393"/>
          <a:ext cx="11318843" cy="4602590"/>
        </p:xfrm>
        <a:graphic>
          <a:graphicData uri="http://schemas.openxmlformats.org/drawingml/2006/table">
            <a:tbl>
              <a:tblPr firstRow="1" firstCol="1" bandRow="1"/>
              <a:tblGrid>
                <a:gridCol w="1864326">
                  <a:extLst>
                    <a:ext uri="{9D8B030D-6E8A-4147-A177-3AD203B41FA5}">
                      <a16:colId xmlns:a16="http://schemas.microsoft.com/office/drawing/2014/main" val="3805035310"/>
                    </a:ext>
                  </a:extLst>
                </a:gridCol>
                <a:gridCol w="7532449">
                  <a:extLst>
                    <a:ext uri="{9D8B030D-6E8A-4147-A177-3AD203B41FA5}">
                      <a16:colId xmlns:a16="http://schemas.microsoft.com/office/drawing/2014/main" val="3837668664"/>
                    </a:ext>
                  </a:extLst>
                </a:gridCol>
                <a:gridCol w="1922068">
                  <a:extLst>
                    <a:ext uri="{9D8B030D-6E8A-4147-A177-3AD203B41FA5}">
                      <a16:colId xmlns:a16="http://schemas.microsoft.com/office/drawing/2014/main" val="1628225596"/>
                    </a:ext>
                  </a:extLst>
                </a:gridCol>
              </a:tblGrid>
              <a:tr h="833152">
                <a:tc>
                  <a:txBody>
                    <a:bodyPr/>
                    <a:lstStyle/>
                    <a:p>
                      <a:pPr marL="0" marR="0" algn="ctr">
                        <a:lnSpc>
                          <a:spcPct val="107000"/>
                        </a:lnSpc>
                        <a:spcBef>
                          <a:spcPts val="0"/>
                        </a:spcBef>
                        <a:spcAft>
                          <a:spcPts val="0"/>
                        </a:spcAft>
                      </a:pPr>
                      <a:r>
                        <a:rPr lang="en-US" sz="1400" b="1" dirty="0">
                          <a:solidFill>
                            <a:srgbClr val="000000"/>
                          </a:solidFill>
                          <a:effectLst/>
                          <a:latin typeface="Calibri"/>
                          <a:ea typeface="Calibri" panose="020F0502020204030204" pitchFamily="34" charset="0"/>
                          <a:cs typeface="Times New Roman"/>
                        </a:rPr>
                        <a:t>Key Practice</a:t>
                      </a:r>
                      <a:endParaRPr lang="en-US" sz="14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9EF"/>
                    </a:solidFill>
                  </a:tcPr>
                </a:tc>
                <a:tc>
                  <a:txBody>
                    <a:bodyPr/>
                    <a:lstStyle/>
                    <a:p>
                      <a:pPr marL="0" marR="0" algn="ctr">
                        <a:lnSpc>
                          <a:spcPct val="107000"/>
                        </a:lnSpc>
                        <a:spcBef>
                          <a:spcPts val="0"/>
                        </a:spcBef>
                        <a:spcAft>
                          <a:spcPts val="0"/>
                        </a:spcAft>
                      </a:pPr>
                      <a:r>
                        <a:rPr lang="en-US" sz="1400" b="1" dirty="0">
                          <a:solidFill>
                            <a:srgbClr val="000000"/>
                          </a:solidFill>
                          <a:effectLst/>
                          <a:latin typeface="Calibri"/>
                          <a:ea typeface="Calibri" panose="020F0502020204030204" pitchFamily="34" charset="0"/>
                          <a:cs typeface="Times New Roman"/>
                        </a:rPr>
                        <a:t>Success Criteria</a:t>
                      </a:r>
                      <a:endParaRPr lang="en-US" sz="14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9EF"/>
                    </a:solidFill>
                  </a:tcPr>
                </a:tc>
                <a:tc>
                  <a:txBody>
                    <a:bodyPr/>
                    <a:lstStyle/>
                    <a:p>
                      <a:pPr marL="0" marR="0" algn="ctr">
                        <a:lnSpc>
                          <a:spcPct val="107000"/>
                        </a:lnSpc>
                        <a:spcBef>
                          <a:spcPts val="0"/>
                        </a:spcBef>
                        <a:spcAft>
                          <a:spcPts val="0"/>
                        </a:spcAft>
                      </a:pPr>
                      <a:r>
                        <a:rPr lang="en-US" sz="1400" b="1" dirty="0">
                          <a:solidFill>
                            <a:srgbClr val="000000"/>
                          </a:solidFill>
                          <a:effectLst/>
                          <a:latin typeface="Calibri"/>
                          <a:ea typeface="Calibri" panose="020F0502020204030204" pitchFamily="34" charset="0"/>
                          <a:cs typeface="Times New Roman"/>
                        </a:rPr>
                        <a:t>Ready or Not Ready Yet and next steps needed</a:t>
                      </a:r>
                      <a:endParaRPr lang="en-US" sz="1400" dirty="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9EF"/>
                    </a:solidFill>
                  </a:tcPr>
                </a:tc>
                <a:extLst>
                  <a:ext uri="{0D108BD9-81ED-4DB2-BD59-A6C34878D82A}">
                    <a16:rowId xmlns:a16="http://schemas.microsoft.com/office/drawing/2014/main" val="3954960950"/>
                  </a:ext>
                </a:extLst>
              </a:tr>
              <a:tr h="1713994">
                <a:tc>
                  <a:txBody>
                    <a:bodyPr/>
                    <a:lstStyle/>
                    <a:p>
                      <a:pPr marL="342900" marR="0" lvl="0" indent="-342900">
                        <a:lnSpc>
                          <a:spcPct val="107000"/>
                        </a:lnSpc>
                        <a:spcBef>
                          <a:spcPts val="0"/>
                        </a:spcBef>
                        <a:spcAft>
                          <a:spcPts val="0"/>
                        </a:spcAft>
                        <a:buFont typeface="+mj-lt"/>
                        <a:buAutoNum type="alphaUcPeriod"/>
                      </a:pPr>
                      <a:r>
                        <a:rPr lang="en-US" sz="1400">
                          <a:effectLst/>
                          <a:latin typeface="Calibri"/>
                          <a:ea typeface="Calibri" panose="020F0502020204030204" pitchFamily="34" charset="0"/>
                          <a:cs typeface="Times New Roman"/>
                        </a:rPr>
                        <a:t>TIA Planning Committee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a:ea typeface="Calibri" panose="020F0502020204030204" pitchFamily="34" charset="0"/>
                          <a:cs typeface="Times New Roman"/>
                        </a:rPr>
                        <a:t>TIA Planning Committee has:</a:t>
                      </a:r>
                    </a:p>
                    <a:p>
                      <a:pPr marL="342900" marR="0" lvl="0" indent="-342900">
                        <a:lnSpc>
                          <a:spcPct val="107000"/>
                        </a:lnSpc>
                        <a:spcBef>
                          <a:spcPts val="0"/>
                        </a:spcBef>
                        <a:spcAft>
                          <a:spcPts val="0"/>
                        </a:spcAft>
                        <a:buFont typeface="Courier New" panose="02070309020205020404" pitchFamily="49" charset="0"/>
                        <a:buChar char="o"/>
                      </a:pPr>
                      <a:r>
                        <a:rPr lang="en-US" sz="1400">
                          <a:effectLst/>
                          <a:latin typeface="Calibri"/>
                          <a:ea typeface="Calibri" panose="020F0502020204030204" pitchFamily="34" charset="0"/>
                          <a:cs typeface="Calibri"/>
                        </a:rPr>
                        <a:t>a well-publicized application process (e.g. </a:t>
                      </a:r>
                      <a:r>
                        <a:rPr lang="en-US" sz="1400">
                          <a:effectLst/>
                          <a:latin typeface="Calibri"/>
                          <a:ea typeface="Times New Roman" panose="02020603050405020304" pitchFamily="18" charset="0"/>
                          <a:cs typeface="Calibri"/>
                        </a:rPr>
                        <a:t>for small districts, an application process may not be necessary, if the TIA Planning Committee is designed to be representative of the teaching staff)</a:t>
                      </a:r>
                      <a:endParaRPr lang="en-US" sz="14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Courier New" panose="02070309020205020404" pitchFamily="49" charset="0"/>
                        <a:buChar char="o"/>
                      </a:pPr>
                      <a:r>
                        <a:rPr lang="en-US" sz="1400">
                          <a:effectLst/>
                          <a:latin typeface="Calibri"/>
                          <a:ea typeface="Calibri" panose="020F0502020204030204" pitchFamily="34" charset="0"/>
                          <a:cs typeface="Calibri"/>
                        </a:rPr>
                        <a:t>criteria of eligibility for stakeholders to apply</a:t>
                      </a: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a:ea typeface="Calibri" panose="020F0502020204030204" pitchFamily="34" charset="0"/>
                          <a:cs typeface="Calibri"/>
                        </a:rPr>
                        <a:t>TIA Planning Committee includes multiple teachers, campus leaders, and district leaders, at a minimum, and is representative of diverse grade levels, content areas and staff demographics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a:ea typeface="Calibri" panose="020F0502020204030204" pitchFamily="34" charset="0"/>
                          <a:cs typeface="Times New Roman"/>
                        </a:rPr>
                        <a:t>Ready</a:t>
                      </a:r>
                    </a:p>
                    <a:p>
                      <a:pPr marL="0" marR="0">
                        <a:lnSpc>
                          <a:spcPct val="107000"/>
                        </a:lnSpc>
                        <a:spcBef>
                          <a:spcPts val="0"/>
                        </a:spcBef>
                        <a:spcAft>
                          <a:spcPts val="0"/>
                        </a:spcAft>
                      </a:pPr>
                      <a:r>
                        <a:rPr lang="en-US" sz="1400">
                          <a:effectLst/>
                          <a:latin typeface="Calibri"/>
                          <a:ea typeface="Calibri" panose="020F0502020204030204" pitchFamily="34" charset="0"/>
                          <a:cs typeface="Times New Roman"/>
                        </a:rPr>
                        <a:t>Next Step: Formalize meeting calendar for the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308099815"/>
                  </a:ext>
                </a:extLst>
              </a:tr>
              <a:tr h="2055444">
                <a:tc>
                  <a:txBody>
                    <a:bodyPr/>
                    <a:lstStyle/>
                    <a:p>
                      <a:pPr marL="342900" marR="0" lvl="0" indent="-342900">
                        <a:lnSpc>
                          <a:spcPct val="107000"/>
                        </a:lnSpc>
                        <a:spcBef>
                          <a:spcPts val="0"/>
                        </a:spcBef>
                        <a:spcAft>
                          <a:spcPts val="0"/>
                        </a:spcAft>
                        <a:buFont typeface="+mj-lt"/>
                        <a:buAutoNum type="alphaUcPeriod"/>
                      </a:pPr>
                      <a:r>
                        <a:rPr lang="en-US" sz="1400">
                          <a:effectLst/>
                          <a:latin typeface="Calibri"/>
                          <a:ea typeface="Calibri" panose="020F0502020204030204" pitchFamily="34" charset="0"/>
                          <a:cs typeface="Times New Roman"/>
                        </a:rPr>
                        <a:t>Stakeholder Engagement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a:ea typeface="Calibri" panose="020F0502020204030204" pitchFamily="34" charset="0"/>
                          <a:cs typeface="Times New Roman"/>
                        </a:rPr>
                        <a:t>District has gathered input and feedback from stakeholder groups, including teachers, campus leaders, district leaders, families of students, students (where appropriate), and other stakeholders, using a variety of methods such as focus groups, surveys, professional development or other methods chosen by the district</a:t>
                      </a: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a:ea typeface="Calibri" panose="020F0502020204030204" pitchFamily="34" charset="0"/>
                          <a:cs typeface="Times New Roman"/>
                        </a:rPr>
                        <a:t>District has a clear plan detailing how feedback from stakeholders will be reviewed and implemented in the design of the local designation system</a:t>
                      </a: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a:ea typeface="Calibri" panose="020F0502020204030204" pitchFamily="34" charset="0"/>
                          <a:cs typeface="Times New Roman"/>
                        </a:rPr>
                        <a:t>TIA Planning Committee will review and accept changes informed by stakeholders, to finalize the system that will be submitted in the TIA application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a:ea typeface="Calibri" panose="020F0502020204030204" pitchFamily="34" charset="0"/>
                          <a:cs typeface="Times New Roman"/>
                        </a:rPr>
                        <a:t>Not Ready Yet</a:t>
                      </a:r>
                    </a:p>
                    <a:p>
                      <a:pPr marL="0" marR="0">
                        <a:lnSpc>
                          <a:spcPct val="107000"/>
                        </a:lnSpc>
                        <a:spcBef>
                          <a:spcPts val="0"/>
                        </a:spcBef>
                        <a:spcAft>
                          <a:spcPts val="0"/>
                        </a:spcAft>
                      </a:pPr>
                      <a:r>
                        <a:rPr lang="en-US" sz="1400" dirty="0">
                          <a:effectLst/>
                          <a:latin typeface="Calibri"/>
                          <a:ea typeface="Calibri" panose="020F0502020204030204" pitchFamily="34" charset="0"/>
                          <a:cs typeface="Times New Roman"/>
                        </a:rPr>
                        <a:t>Next Step: Conduct info meetings with campus leaders and teachers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764748657"/>
                  </a:ext>
                </a:extLst>
              </a:tr>
            </a:tbl>
          </a:graphicData>
        </a:graphic>
      </p:graphicFrame>
      <p:sp>
        <p:nvSpPr>
          <p:cNvPr id="5" name="TextBox 4">
            <a:extLst>
              <a:ext uri="{FF2B5EF4-FFF2-40B4-BE49-F238E27FC236}">
                <a16:creationId xmlns:a16="http://schemas.microsoft.com/office/drawing/2014/main" id="{42BF3A74-831E-9F26-FC03-AF02C1B18C40}"/>
              </a:ext>
            </a:extLst>
          </p:cNvPr>
          <p:cNvSpPr txBox="1"/>
          <p:nvPr/>
        </p:nvSpPr>
        <p:spPr>
          <a:xfrm>
            <a:off x="399392" y="1235490"/>
            <a:ext cx="8923511" cy="532903"/>
          </a:xfrm>
          <a:prstGeom prst="rect">
            <a:avLst/>
          </a:prstGeom>
          <a:noFill/>
        </p:spPr>
        <p:txBody>
          <a:bodyPr wrap="square">
            <a:spAutoFit/>
          </a:bodyPr>
          <a:lstStyle/>
          <a:p>
            <a:pPr marL="0" marR="0">
              <a:lnSpc>
                <a:spcPct val="107000"/>
              </a:lnSpc>
              <a:spcBef>
                <a:spcPts val="1200"/>
              </a:spcBef>
              <a:spcAft>
                <a:spcPts val="600"/>
              </a:spcAft>
            </a:pPr>
            <a:r>
              <a:rPr lang="en-US" sz="2800" kern="0" cap="all" dirty="0">
                <a:effectLst/>
                <a:latin typeface="Calibri Light" panose="020F0302020204030204" pitchFamily="34" charset="0"/>
                <a:ea typeface="Times New Roman" panose="02020603050405020304" pitchFamily="18" charset="0"/>
                <a:cs typeface="Times New Roman" panose="02020603050405020304" pitchFamily="18" charset="0"/>
              </a:rPr>
              <a:t>Success Factor 2: Stakeholder Engagement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86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a:xfrm>
            <a:off x="294618" y="430867"/>
            <a:ext cx="9201807" cy="786856"/>
          </a:xfrm>
        </p:spPr>
        <p:txBody>
          <a:bodyPr>
            <a:noAutofit/>
          </a:bodyPr>
          <a:lstStyle/>
          <a:p>
            <a:r>
              <a:rPr lang="en-US" sz="3600"/>
              <a:t>Session Materials and Recordings</a:t>
            </a:r>
            <a:br>
              <a:rPr lang="en-US" sz="2800"/>
            </a:br>
            <a:endParaRPr lang="en-US" sz="2800"/>
          </a:p>
        </p:txBody>
      </p:sp>
      <p:sp>
        <p:nvSpPr>
          <p:cNvPr id="12" name="TextBox 11">
            <a:extLst>
              <a:ext uri="{FF2B5EF4-FFF2-40B4-BE49-F238E27FC236}">
                <a16:creationId xmlns:a16="http://schemas.microsoft.com/office/drawing/2014/main" id="{6251EF4A-51FA-8AC5-D300-AE3C4BD9F06B}"/>
              </a:ext>
            </a:extLst>
          </p:cNvPr>
          <p:cNvSpPr txBox="1"/>
          <p:nvPr/>
        </p:nvSpPr>
        <p:spPr>
          <a:xfrm>
            <a:off x="1698639" y="2060275"/>
            <a:ext cx="9474516" cy="461665"/>
          </a:xfrm>
          <a:prstGeom prst="rect">
            <a:avLst/>
          </a:prstGeom>
          <a:noFill/>
        </p:spPr>
        <p:txBody>
          <a:bodyPr wrap="square">
            <a:spAutoFit/>
          </a:bodyPr>
          <a:lstStyle/>
          <a:p>
            <a:pPr marL="0" indent="0">
              <a:lnSpc>
                <a:spcPct val="100000"/>
              </a:lnSpc>
              <a:spcBef>
                <a:spcPts val="10200"/>
              </a:spcBef>
              <a:buNone/>
            </a:pPr>
            <a:r>
              <a:rPr lang="en-US" sz="2400"/>
              <a:t>All 2023-2024 TIA webinar materials in Google Drive, in chronological order</a:t>
            </a:r>
          </a:p>
        </p:txBody>
      </p:sp>
      <p:sp>
        <p:nvSpPr>
          <p:cNvPr id="13" name="TextBox 12">
            <a:extLst>
              <a:ext uri="{FF2B5EF4-FFF2-40B4-BE49-F238E27FC236}">
                <a16:creationId xmlns:a16="http://schemas.microsoft.com/office/drawing/2014/main" id="{17FDD955-C447-9293-B1DB-EA7748189423}"/>
              </a:ext>
            </a:extLst>
          </p:cNvPr>
          <p:cNvSpPr txBox="1"/>
          <p:nvPr/>
        </p:nvSpPr>
        <p:spPr>
          <a:xfrm>
            <a:off x="1717690" y="3273837"/>
            <a:ext cx="9693260" cy="830997"/>
          </a:xfrm>
          <a:prstGeom prst="rect">
            <a:avLst/>
          </a:prstGeom>
          <a:noFill/>
        </p:spPr>
        <p:txBody>
          <a:bodyPr wrap="square">
            <a:spAutoFit/>
          </a:bodyPr>
          <a:lstStyle/>
          <a:p>
            <a:pPr marL="0" indent="0">
              <a:lnSpc>
                <a:spcPct val="100000"/>
              </a:lnSpc>
              <a:spcBef>
                <a:spcPts val="10200"/>
              </a:spcBef>
              <a:buNone/>
            </a:pPr>
            <a:r>
              <a:rPr lang="en-US" sz="2400"/>
              <a:t>Live recordings available in Google Drive. Recordings will not display participant names or faces.</a:t>
            </a:r>
          </a:p>
        </p:txBody>
      </p:sp>
      <p:pic>
        <p:nvPicPr>
          <p:cNvPr id="6" name="Graphic 5">
            <a:extLst>
              <a:ext uri="{FF2B5EF4-FFF2-40B4-BE49-F238E27FC236}">
                <a16:creationId xmlns:a16="http://schemas.microsoft.com/office/drawing/2014/main" id="{E16DB6EE-B738-486F-B31E-3A11CD53C1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100" y="3092846"/>
            <a:ext cx="1104867" cy="1104867"/>
          </a:xfrm>
          <a:prstGeom prst="rect">
            <a:avLst/>
          </a:prstGeom>
        </p:spPr>
      </p:pic>
      <p:pic>
        <p:nvPicPr>
          <p:cNvPr id="7" name="Graphic 6">
            <a:extLst>
              <a:ext uri="{FF2B5EF4-FFF2-40B4-BE49-F238E27FC236}">
                <a16:creationId xmlns:a16="http://schemas.microsoft.com/office/drawing/2014/main" id="{9FA8C6C5-1B68-156A-2E7C-58F237BA511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350" y="1752600"/>
            <a:ext cx="914400" cy="914400"/>
          </a:xfrm>
          <a:prstGeom prst="rect">
            <a:avLst/>
          </a:prstGeom>
        </p:spPr>
      </p:pic>
    </p:spTree>
    <p:extLst>
      <p:ext uri="{BB962C8B-B14F-4D97-AF65-F5344CB8AC3E}">
        <p14:creationId xmlns:p14="http://schemas.microsoft.com/office/powerpoint/2010/main" val="367259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How would you customize the Implementation Calendar for your district?">
            <a:extLst>
              <a:ext uri="{FF2B5EF4-FFF2-40B4-BE49-F238E27FC236}">
                <a16:creationId xmlns:a16="http://schemas.microsoft.com/office/drawing/2014/main" id="{6A7CB624-111B-1F5B-0D44-A14EA3DC97A3}"/>
              </a:ext>
            </a:extLst>
          </p:cNvPr>
          <p:cNvSpPr/>
          <p:nvPr/>
        </p:nvSpPr>
        <p:spPr>
          <a:xfrm>
            <a:off x="0" y="0"/>
            <a:ext cx="41055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 y="278467"/>
            <a:ext cx="3972232" cy="6248942"/>
          </a:xfrm>
        </p:spPr>
        <p:txBody>
          <a:bodyPr/>
          <a:lstStyle/>
          <a:p>
            <a:pPr algn="ctr"/>
            <a:r>
              <a:rPr lang="en-US" sz="3200"/>
              <a:t>Solo Review: Success Factor Two</a:t>
            </a:r>
            <a:br>
              <a:rPr lang="en-US" sz="3200">
                <a:ea typeface="Cambria"/>
              </a:rPr>
            </a:br>
            <a:br>
              <a:rPr lang="en-US" sz="3200">
                <a:ea typeface="Cambria"/>
              </a:rPr>
            </a:br>
            <a:r>
              <a:rPr lang="en-US" sz="2400">
                <a:ea typeface="Cambria"/>
              </a:rPr>
              <a:t>5 minutes</a:t>
            </a:r>
            <a:br>
              <a:rPr lang="en-US">
                <a:ea typeface="Cambria"/>
              </a:rPr>
            </a:br>
            <a:br>
              <a:rPr lang="en-US"/>
            </a:br>
            <a:r>
              <a:rPr lang="en-US" sz="2800"/>
              <a:t>What is your district’s current level of Readiness and Next Steps for Success Factor Two?</a:t>
            </a:r>
            <a:endParaRPr lang="en-US" sz="2800">
              <a:ea typeface="Cambria"/>
            </a:endParaRPr>
          </a:p>
        </p:txBody>
      </p:sp>
      <p:pic>
        <p:nvPicPr>
          <p:cNvPr id="6" name="Picture 5" descr="A close-up of several paper notes with a pen">
            <a:extLst>
              <a:ext uri="{FF2B5EF4-FFF2-40B4-BE49-F238E27FC236}">
                <a16:creationId xmlns:a16="http://schemas.microsoft.com/office/drawing/2014/main" id="{D0653AE0-6764-D65F-6D69-4CAF5C1219DF}"/>
              </a:ext>
            </a:extLst>
          </p:cNvPr>
          <p:cNvPicPr>
            <a:picLocks noChangeAspect="1"/>
          </p:cNvPicPr>
          <p:nvPr/>
        </p:nvPicPr>
        <p:blipFill rotWithShape="1">
          <a:blip r:embed="rId3">
            <a:extLst>
              <a:ext uri="{28A0092B-C50C-407E-A947-70E740481C1C}">
                <a14:useLocalDpi xmlns:a14="http://schemas.microsoft.com/office/drawing/2010/main" val="0"/>
              </a:ext>
            </a:extLst>
          </a:blip>
          <a:srcRect t="26066" r="3441" b="19265"/>
          <a:stretch/>
        </p:blipFill>
        <p:spPr>
          <a:xfrm>
            <a:off x="4105563" y="1"/>
            <a:ext cx="8086438" cy="6858000"/>
          </a:xfrm>
          <a:prstGeom prst="rect">
            <a:avLst/>
          </a:prstGeom>
        </p:spPr>
      </p:pic>
    </p:spTree>
    <p:extLst>
      <p:ext uri="{BB962C8B-B14F-4D97-AF65-F5344CB8AC3E}">
        <p14:creationId xmlns:p14="http://schemas.microsoft.com/office/powerpoint/2010/main" val="1513466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8D67A5-EC23-B1A2-87E5-91F665156C7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256" b="1256"/>
          <a:stretch/>
        </p:blipFill>
        <p:spPr>
          <a:xfrm>
            <a:off x="2489205" y="0"/>
            <a:ext cx="10551880" cy="6858000"/>
          </a:xfrm>
          <a:prstGeom prst="rect">
            <a:avLst/>
          </a:prstGeom>
        </p:spPr>
      </p:pic>
      <p:sp>
        <p:nvSpPr>
          <p:cNvPr id="7" name="Rectangle 6" descr="Breakout Room for Success Factor Two">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67268" y="304529"/>
            <a:ext cx="3552025" cy="6248942"/>
          </a:xfrm>
        </p:spPr>
        <p:txBody>
          <a:bodyPr/>
          <a:lstStyle/>
          <a:p>
            <a:pPr algn="ctr"/>
            <a:r>
              <a:rPr lang="en-US" sz="2800"/>
              <a:t>Breakout Room: Success Factor Two</a:t>
            </a:r>
            <a:br>
              <a:rPr lang="en-US" sz="2400"/>
            </a:br>
            <a:br>
              <a:rPr lang="en-US" sz="2400"/>
            </a:br>
            <a:r>
              <a:rPr lang="en-US" sz="2400"/>
              <a:t>5 minutes</a:t>
            </a:r>
            <a:br>
              <a:rPr lang="en-US" sz="1600"/>
            </a:br>
            <a:br>
              <a:rPr lang="en-US" sz="1600"/>
            </a:br>
            <a:br>
              <a:rPr lang="en-US" sz="2400">
                <a:ea typeface="Cambria"/>
              </a:rPr>
            </a:br>
            <a:r>
              <a:rPr lang="en-US" sz="2800">
                <a:ea typeface="Cambria"/>
              </a:rPr>
              <a:t>Share your district’s level of Readiness and Next Steps for Success Factor Two.</a:t>
            </a:r>
            <a:br>
              <a:rPr lang="en-US" sz="2400"/>
            </a:br>
            <a:endParaRPr lang="en-US" sz="2400"/>
          </a:p>
        </p:txBody>
      </p:sp>
    </p:spTree>
    <p:extLst>
      <p:ext uri="{BB962C8B-B14F-4D97-AF65-F5344CB8AC3E}">
        <p14:creationId xmlns:p14="http://schemas.microsoft.com/office/powerpoint/2010/main" val="2978673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Share next Steps for Success Factor Two">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67268" y="304529"/>
            <a:ext cx="3824869" cy="6248942"/>
          </a:xfrm>
        </p:spPr>
        <p:txBody>
          <a:bodyPr/>
          <a:lstStyle/>
          <a:p>
            <a:pPr algn="ctr"/>
            <a:r>
              <a:rPr lang="en-US" sz="2800"/>
              <a:t>In the chat, place a next step:</a:t>
            </a:r>
            <a:br>
              <a:rPr lang="en-US" sz="2800"/>
            </a:br>
            <a:br>
              <a:rPr lang="en-US" sz="2800"/>
            </a:br>
            <a:r>
              <a:rPr lang="en-US" sz="2400"/>
              <a:t>a) For an area where your district is </a:t>
            </a:r>
            <a:r>
              <a:rPr lang="en-US" sz="2400" i="1"/>
              <a:t>Ready</a:t>
            </a:r>
            <a:br>
              <a:rPr lang="en-US" sz="2400" i="1"/>
            </a:br>
            <a:br>
              <a:rPr lang="en-US" sz="2400"/>
            </a:br>
            <a:r>
              <a:rPr lang="en-US" sz="2400"/>
              <a:t>b) For an area where your district is </a:t>
            </a:r>
            <a:r>
              <a:rPr lang="en-US" sz="2400" i="1"/>
              <a:t>Not Ready Yet</a:t>
            </a:r>
            <a:br>
              <a:rPr lang="en-US" sz="2400" i="1"/>
            </a:br>
            <a:endParaRPr lang="en-US" sz="2400">
              <a:ea typeface="Cambria" panose="02040503050406030204"/>
            </a:endParaRPr>
          </a:p>
        </p:txBody>
      </p:sp>
      <p:pic>
        <p:nvPicPr>
          <p:cNvPr id="4" name="Picture 3" descr="A group of people sitting at a table">
            <a:extLst>
              <a:ext uri="{FF2B5EF4-FFF2-40B4-BE49-F238E27FC236}">
                <a16:creationId xmlns:a16="http://schemas.microsoft.com/office/drawing/2014/main" id="{60663C4E-3826-FEA2-36D1-7776F2315A21}"/>
              </a:ext>
            </a:extLst>
          </p:cNvPr>
          <p:cNvPicPr>
            <a:picLocks noChangeAspect="1"/>
          </p:cNvPicPr>
          <p:nvPr/>
        </p:nvPicPr>
        <p:blipFill rotWithShape="1">
          <a:blip r:embed="rId3">
            <a:extLst>
              <a:ext uri="{28A0092B-C50C-407E-A947-70E740481C1C}">
                <a14:useLocalDpi xmlns:a14="http://schemas.microsoft.com/office/drawing/2010/main" val="0"/>
              </a:ext>
            </a:extLst>
          </a:blip>
          <a:srcRect l="-13475" t="-1" r="23419" b="-3272"/>
          <a:stretch/>
        </p:blipFill>
        <p:spPr>
          <a:xfrm>
            <a:off x="2631688" y="0"/>
            <a:ext cx="9560311" cy="7069874"/>
          </a:xfrm>
          <a:prstGeom prst="rect">
            <a:avLst/>
          </a:prstGeom>
        </p:spPr>
      </p:pic>
    </p:spTree>
    <p:extLst>
      <p:ext uri="{BB962C8B-B14F-4D97-AF65-F5344CB8AC3E}">
        <p14:creationId xmlns:p14="http://schemas.microsoft.com/office/powerpoint/2010/main" val="2778987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382D-DF52-F676-181D-10152C7844CE}"/>
              </a:ext>
            </a:extLst>
          </p:cNvPr>
          <p:cNvSpPr>
            <a:spLocks noGrp="1"/>
          </p:cNvSpPr>
          <p:nvPr>
            <p:ph type="title"/>
          </p:nvPr>
        </p:nvSpPr>
        <p:spPr/>
        <p:txBody>
          <a:bodyPr>
            <a:normAutofit fontScale="90000"/>
          </a:bodyPr>
          <a:lstStyle/>
          <a:p>
            <a:r>
              <a:rPr lang="en-US"/>
              <a:t>Success Factor Three: Eligible Teachers</a:t>
            </a:r>
          </a:p>
        </p:txBody>
      </p:sp>
      <p:pic>
        <p:nvPicPr>
          <p:cNvPr id="5" name="Picture 4" descr="A close-up of a document">
            <a:extLst>
              <a:ext uri="{FF2B5EF4-FFF2-40B4-BE49-F238E27FC236}">
                <a16:creationId xmlns:a16="http://schemas.microsoft.com/office/drawing/2014/main" id="{E59951EF-54F6-3681-9376-4AA8AD4F8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7" y="1314073"/>
            <a:ext cx="10843106" cy="5330689"/>
          </a:xfrm>
          <a:prstGeom prst="rect">
            <a:avLst/>
          </a:prstGeom>
        </p:spPr>
      </p:pic>
    </p:spTree>
    <p:extLst>
      <p:ext uri="{BB962C8B-B14F-4D97-AF65-F5344CB8AC3E}">
        <p14:creationId xmlns:p14="http://schemas.microsoft.com/office/powerpoint/2010/main" val="2704665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How would you customize the Implementation Calendar for your district?">
            <a:extLst>
              <a:ext uri="{FF2B5EF4-FFF2-40B4-BE49-F238E27FC236}">
                <a16:creationId xmlns:a16="http://schemas.microsoft.com/office/drawing/2014/main" id="{6A7CB624-111B-1F5B-0D44-A14EA3DC97A3}"/>
              </a:ext>
            </a:extLst>
          </p:cNvPr>
          <p:cNvSpPr/>
          <p:nvPr/>
        </p:nvSpPr>
        <p:spPr>
          <a:xfrm>
            <a:off x="0" y="0"/>
            <a:ext cx="41055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 y="278467"/>
            <a:ext cx="3972232" cy="6248942"/>
          </a:xfrm>
        </p:spPr>
        <p:txBody>
          <a:bodyPr/>
          <a:lstStyle/>
          <a:p>
            <a:pPr algn="ctr"/>
            <a:r>
              <a:rPr lang="en-US" sz="3200"/>
              <a:t>Solo Review: Success Factor Three</a:t>
            </a:r>
            <a:br>
              <a:rPr lang="en-US" sz="3200">
                <a:ea typeface="Cambria"/>
              </a:rPr>
            </a:br>
            <a:br>
              <a:rPr lang="en-US" sz="3200">
                <a:ea typeface="Cambria"/>
              </a:rPr>
            </a:br>
            <a:r>
              <a:rPr lang="en-US" sz="2400">
                <a:ea typeface="Cambria"/>
              </a:rPr>
              <a:t>5 minutes</a:t>
            </a:r>
            <a:br>
              <a:rPr lang="en-US">
                <a:ea typeface="Cambria"/>
              </a:rPr>
            </a:br>
            <a:br>
              <a:rPr lang="en-US"/>
            </a:br>
            <a:r>
              <a:rPr lang="en-US" sz="2800"/>
              <a:t>What is your district’s current level of Readiness and Next Steps for Success Factor Three?</a:t>
            </a:r>
            <a:endParaRPr lang="en-US" sz="2800">
              <a:ea typeface="Cambria"/>
            </a:endParaRPr>
          </a:p>
        </p:txBody>
      </p:sp>
      <p:pic>
        <p:nvPicPr>
          <p:cNvPr id="6" name="Picture 5" descr="A close-up of several paper notes with a pen">
            <a:extLst>
              <a:ext uri="{FF2B5EF4-FFF2-40B4-BE49-F238E27FC236}">
                <a16:creationId xmlns:a16="http://schemas.microsoft.com/office/drawing/2014/main" id="{D0653AE0-6764-D65F-6D69-4CAF5C1219DF}"/>
              </a:ext>
            </a:extLst>
          </p:cNvPr>
          <p:cNvPicPr>
            <a:picLocks noChangeAspect="1"/>
          </p:cNvPicPr>
          <p:nvPr/>
        </p:nvPicPr>
        <p:blipFill rotWithShape="1">
          <a:blip r:embed="rId3">
            <a:extLst>
              <a:ext uri="{28A0092B-C50C-407E-A947-70E740481C1C}">
                <a14:useLocalDpi xmlns:a14="http://schemas.microsoft.com/office/drawing/2010/main" val="0"/>
              </a:ext>
            </a:extLst>
          </a:blip>
          <a:srcRect t="26066" r="3441" b="19265"/>
          <a:stretch/>
        </p:blipFill>
        <p:spPr>
          <a:xfrm>
            <a:off x="4105563" y="1"/>
            <a:ext cx="8086438" cy="6858000"/>
          </a:xfrm>
          <a:prstGeom prst="rect">
            <a:avLst/>
          </a:prstGeom>
        </p:spPr>
      </p:pic>
    </p:spTree>
    <p:extLst>
      <p:ext uri="{BB962C8B-B14F-4D97-AF65-F5344CB8AC3E}">
        <p14:creationId xmlns:p14="http://schemas.microsoft.com/office/powerpoint/2010/main" val="1151931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
            <a:extLst>
              <a:ext uri="{FF2B5EF4-FFF2-40B4-BE49-F238E27FC236}">
                <a16:creationId xmlns:a16="http://schemas.microsoft.com/office/drawing/2014/main" id="{D48D67A5-EC23-B1A2-87E5-91F665156C7E}"/>
              </a:ext>
            </a:extLst>
          </p:cNvPr>
          <p:cNvPicPr>
            <a:picLocks noChangeAspect="1"/>
          </p:cNvPicPr>
          <p:nvPr/>
        </p:nvPicPr>
        <p:blipFill rotWithShape="1">
          <a:blip r:embed="rId3">
            <a:extLst>
              <a:ext uri="{28A0092B-C50C-407E-A947-70E740481C1C}">
                <a14:useLocalDpi xmlns:a14="http://schemas.microsoft.com/office/drawing/2010/main" val="0"/>
              </a:ext>
            </a:extLst>
          </a:blip>
          <a:srcRect t="1256" b="1256"/>
          <a:stretch/>
        </p:blipFill>
        <p:spPr>
          <a:xfrm>
            <a:off x="2489205" y="0"/>
            <a:ext cx="10551880" cy="6858000"/>
          </a:xfrm>
          <a:prstGeom prst="rect">
            <a:avLst/>
          </a:prstGeom>
        </p:spPr>
      </p:pic>
      <p:sp>
        <p:nvSpPr>
          <p:cNvPr id="7" name="Rectangle 6" descr="Breakout Room for Success Factor Three">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67268" y="304529"/>
            <a:ext cx="3552025" cy="6248942"/>
          </a:xfrm>
        </p:spPr>
        <p:txBody>
          <a:bodyPr/>
          <a:lstStyle/>
          <a:p>
            <a:pPr algn="ctr"/>
            <a:r>
              <a:rPr lang="en-US" sz="2800"/>
              <a:t>Breakout Room: Success Factor Three</a:t>
            </a:r>
            <a:br>
              <a:rPr lang="en-US" sz="2400"/>
            </a:br>
            <a:br>
              <a:rPr lang="en-US" sz="2400"/>
            </a:br>
            <a:r>
              <a:rPr lang="en-US" sz="2400"/>
              <a:t>5 minutes</a:t>
            </a:r>
            <a:br>
              <a:rPr lang="en-US" sz="1600"/>
            </a:br>
            <a:br>
              <a:rPr lang="en-US" sz="1600"/>
            </a:br>
            <a:br>
              <a:rPr lang="en-US" sz="2400">
                <a:ea typeface="Cambria"/>
              </a:rPr>
            </a:br>
            <a:r>
              <a:rPr lang="en-US" sz="2800">
                <a:ea typeface="Cambria"/>
              </a:rPr>
              <a:t>Share your district’s level of Readiness and Next Steps for this area.</a:t>
            </a:r>
            <a:br>
              <a:rPr lang="en-US" sz="2400"/>
            </a:br>
            <a:endParaRPr lang="en-US" sz="2400"/>
          </a:p>
        </p:txBody>
      </p:sp>
    </p:spTree>
    <p:extLst>
      <p:ext uri="{BB962C8B-B14F-4D97-AF65-F5344CB8AC3E}">
        <p14:creationId xmlns:p14="http://schemas.microsoft.com/office/powerpoint/2010/main" val="3339631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Share next Steps for Success Factor Two">
            <a:extLst>
              <a:ext uri="{FF2B5EF4-FFF2-40B4-BE49-F238E27FC236}">
                <a16:creationId xmlns:a16="http://schemas.microsoft.com/office/drawing/2014/main" id="{6A7CB624-111B-1F5B-0D44-A14EA3DC97A3}"/>
              </a:ext>
            </a:extLst>
          </p:cNvPr>
          <p:cNvSpPr/>
          <p:nvPr/>
        </p:nvSpPr>
        <p:spPr>
          <a:xfrm>
            <a:off x="0" y="0"/>
            <a:ext cx="41055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01558-9A48-7F4B-0A69-A3C28A2779DA}"/>
              </a:ext>
            </a:extLst>
          </p:cNvPr>
          <p:cNvSpPr>
            <a:spLocks noGrp="1"/>
          </p:cNvSpPr>
          <p:nvPr>
            <p:ph type="title"/>
          </p:nvPr>
        </p:nvSpPr>
        <p:spPr>
          <a:xfrm>
            <a:off x="167268" y="304529"/>
            <a:ext cx="3824869" cy="6248942"/>
          </a:xfrm>
        </p:spPr>
        <p:txBody>
          <a:bodyPr/>
          <a:lstStyle/>
          <a:p>
            <a:pPr algn="ctr"/>
            <a:r>
              <a:rPr lang="en-US" sz="2800"/>
              <a:t>In the chat, share </a:t>
            </a:r>
            <a:br>
              <a:rPr lang="en-US" sz="2800"/>
            </a:br>
            <a:r>
              <a:rPr lang="en-US" sz="2800"/>
              <a:t>something you learned from a colleague that:</a:t>
            </a:r>
            <a:br>
              <a:rPr lang="en-US" sz="2000"/>
            </a:br>
            <a:br>
              <a:rPr lang="en-US" sz="2000"/>
            </a:br>
            <a:r>
              <a:rPr lang="en-US" sz="2400"/>
              <a:t>a) made you think</a:t>
            </a:r>
            <a:br>
              <a:rPr lang="en-US" sz="2400"/>
            </a:br>
            <a:r>
              <a:rPr lang="en-US" sz="2400"/>
              <a:t>b) you plan to use </a:t>
            </a:r>
            <a:br>
              <a:rPr lang="en-US" sz="2400"/>
            </a:br>
            <a:r>
              <a:rPr lang="en-US" sz="2400"/>
              <a:t>c) you hadn’t considered</a:t>
            </a:r>
            <a:br>
              <a:rPr lang="en-US" sz="2000"/>
            </a:br>
            <a:br>
              <a:rPr lang="en-US" sz="2800"/>
            </a:br>
            <a:br>
              <a:rPr lang="en-US" sz="2800"/>
            </a:br>
            <a:br>
              <a:rPr lang="en-US" sz="2400"/>
            </a:br>
            <a:endParaRPr lang="en-US" sz="2400">
              <a:ea typeface="Cambria" panose="02040503050406030204"/>
            </a:endParaRPr>
          </a:p>
        </p:txBody>
      </p:sp>
      <p:pic>
        <p:nvPicPr>
          <p:cNvPr id="4" name="Picture 3">
            <a:extLst>
              <a:ext uri="{FF2B5EF4-FFF2-40B4-BE49-F238E27FC236}">
                <a16:creationId xmlns:a16="http://schemas.microsoft.com/office/drawing/2014/main" id="{60663C4E-3826-FEA2-36D1-7776F2315A2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475" t="-1" r="23419" b="-3272"/>
          <a:stretch/>
        </p:blipFill>
        <p:spPr>
          <a:xfrm>
            <a:off x="2631688" y="0"/>
            <a:ext cx="9560311" cy="7069874"/>
          </a:xfrm>
          <a:prstGeom prst="rect">
            <a:avLst/>
          </a:prstGeom>
        </p:spPr>
      </p:pic>
    </p:spTree>
    <p:extLst>
      <p:ext uri="{BB962C8B-B14F-4D97-AF65-F5344CB8AC3E}">
        <p14:creationId xmlns:p14="http://schemas.microsoft.com/office/powerpoint/2010/main" val="4209316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IMage of a phone and calendar">
            <a:extLst>
              <a:ext uri="{FF2B5EF4-FFF2-40B4-BE49-F238E27FC236}">
                <a16:creationId xmlns:a16="http://schemas.microsoft.com/office/drawing/2014/main" id="{FCE5FE4B-14D8-BDDA-F049-C5ADB9D0AFE4}"/>
              </a:ext>
            </a:extLst>
          </p:cNvPr>
          <p:cNvSpPr/>
          <p:nvPr/>
        </p:nvSpPr>
        <p:spPr>
          <a:xfrm>
            <a:off x="1" y="0"/>
            <a:ext cx="12192000" cy="6857999"/>
          </a:xfrm>
          <a:prstGeom prst="rect">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F59A5-BD23-1821-3881-47930CF83D7C}"/>
              </a:ext>
            </a:extLst>
          </p:cNvPr>
          <p:cNvSpPr>
            <a:spLocks noGrp="1"/>
          </p:cNvSpPr>
          <p:nvPr>
            <p:ph type="title"/>
          </p:nvPr>
        </p:nvSpPr>
        <p:spPr>
          <a:xfrm>
            <a:off x="399393" y="278466"/>
            <a:ext cx="4459119" cy="6104045"/>
          </a:xfrm>
        </p:spPr>
        <p:txBody>
          <a:bodyPr>
            <a:normAutofit/>
          </a:bodyPr>
          <a:lstStyle/>
          <a:p>
            <a:pPr algn="ctr"/>
            <a:r>
              <a:rPr lang="en-US" sz="4400"/>
              <a:t>Building Your Plan One Piece at a Time</a:t>
            </a:r>
            <a:endParaRPr lang="en-US" sz="4400">
              <a:ea typeface="Cambria"/>
            </a:endParaRPr>
          </a:p>
        </p:txBody>
      </p:sp>
      <p:pic>
        <p:nvPicPr>
          <p:cNvPr id="3074" name="Picture 2" descr="Free Selective Focus Photography of Assorted-color Puzzle Pieces Stock Photo">
            <a:extLst>
              <a:ext uri="{FF2B5EF4-FFF2-40B4-BE49-F238E27FC236}">
                <a16:creationId xmlns:a16="http://schemas.microsoft.com/office/drawing/2014/main" id="{E6FAF071-096A-AE56-6A45-E6BEE47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761" y="12487"/>
            <a:ext cx="6812238" cy="684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575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A48A-249F-9BA0-9A63-CB6A5D792270}"/>
              </a:ext>
            </a:extLst>
          </p:cNvPr>
          <p:cNvSpPr>
            <a:spLocks noGrp="1"/>
          </p:cNvSpPr>
          <p:nvPr>
            <p:ph type="title"/>
          </p:nvPr>
        </p:nvSpPr>
        <p:spPr/>
        <p:txBody>
          <a:bodyPr/>
          <a:lstStyle/>
          <a:p>
            <a:r>
              <a:rPr lang="en-US"/>
              <a:t>Daisy ISD</a:t>
            </a:r>
          </a:p>
        </p:txBody>
      </p:sp>
      <p:sp>
        <p:nvSpPr>
          <p:cNvPr id="5" name="TextBox 4">
            <a:extLst>
              <a:ext uri="{FF2B5EF4-FFF2-40B4-BE49-F238E27FC236}">
                <a16:creationId xmlns:a16="http://schemas.microsoft.com/office/drawing/2014/main" id="{24BE8232-6417-3979-40B8-7159DEA7C5A9}"/>
              </a:ext>
            </a:extLst>
          </p:cNvPr>
          <p:cNvSpPr txBox="1"/>
          <p:nvPr/>
        </p:nvSpPr>
        <p:spPr>
          <a:xfrm>
            <a:off x="399393" y="1101456"/>
            <a:ext cx="6558968" cy="461665"/>
          </a:xfrm>
          <a:prstGeom prst="rect">
            <a:avLst/>
          </a:prstGeom>
          <a:noFill/>
        </p:spPr>
        <p:txBody>
          <a:bodyPr wrap="square" rtlCol="0">
            <a:spAutoFit/>
          </a:bodyPr>
          <a:lstStyle/>
          <a:p>
            <a:r>
              <a:rPr lang="en-US" sz="2400" b="1"/>
              <a:t>Success Factor Two: Stakeholder Engagement</a:t>
            </a:r>
          </a:p>
        </p:txBody>
      </p:sp>
      <p:graphicFrame>
        <p:nvGraphicFramePr>
          <p:cNvPr id="4" name="Table 4">
            <a:extLst>
              <a:ext uri="{FF2B5EF4-FFF2-40B4-BE49-F238E27FC236}">
                <a16:creationId xmlns:a16="http://schemas.microsoft.com/office/drawing/2014/main" id="{B274D637-F294-360C-AABA-45E51EF3B03A}"/>
              </a:ext>
            </a:extLst>
          </p:cNvPr>
          <p:cNvGraphicFramePr>
            <a:graphicFrameLocks noGrp="1"/>
          </p:cNvGraphicFramePr>
          <p:nvPr>
            <p:ph idx="1"/>
            <p:extLst>
              <p:ext uri="{D42A27DB-BD31-4B8C-83A1-F6EECF244321}">
                <p14:modId xmlns:p14="http://schemas.microsoft.com/office/powerpoint/2010/main" val="2047712030"/>
              </p:ext>
            </p:extLst>
          </p:nvPr>
        </p:nvGraphicFramePr>
        <p:xfrm>
          <a:off x="399392" y="1601205"/>
          <a:ext cx="11666229" cy="1928096"/>
        </p:xfrm>
        <a:graphic>
          <a:graphicData uri="http://schemas.openxmlformats.org/drawingml/2006/table">
            <a:tbl>
              <a:tblPr firstRow="1" bandRow="1">
                <a:tableStyleId>{5C22544A-7EE6-4342-B048-85BDC9FD1C3A}</a:tableStyleId>
              </a:tblPr>
              <a:tblGrid>
                <a:gridCol w="6452432">
                  <a:extLst>
                    <a:ext uri="{9D8B030D-6E8A-4147-A177-3AD203B41FA5}">
                      <a16:colId xmlns:a16="http://schemas.microsoft.com/office/drawing/2014/main" val="1218684043"/>
                    </a:ext>
                  </a:extLst>
                </a:gridCol>
                <a:gridCol w="3206986">
                  <a:extLst>
                    <a:ext uri="{9D8B030D-6E8A-4147-A177-3AD203B41FA5}">
                      <a16:colId xmlns:a16="http://schemas.microsoft.com/office/drawing/2014/main" val="2986719824"/>
                    </a:ext>
                  </a:extLst>
                </a:gridCol>
                <a:gridCol w="2006811">
                  <a:extLst>
                    <a:ext uri="{9D8B030D-6E8A-4147-A177-3AD203B41FA5}">
                      <a16:colId xmlns:a16="http://schemas.microsoft.com/office/drawing/2014/main" val="447689461"/>
                    </a:ext>
                  </a:extLst>
                </a:gridCol>
              </a:tblGrid>
              <a:tr h="332326">
                <a:tc>
                  <a:txBody>
                    <a:bodyPr/>
                    <a:lstStyle/>
                    <a:p>
                      <a:r>
                        <a:rPr lang="en-US"/>
                        <a:t>Key Next Steps</a:t>
                      </a:r>
                    </a:p>
                  </a:txBody>
                  <a:tcPr/>
                </a:tc>
                <a:tc>
                  <a:txBody>
                    <a:bodyPr/>
                    <a:lstStyle/>
                    <a:p>
                      <a:r>
                        <a:rPr lang="en-US"/>
                        <a:t>Person Responsible</a:t>
                      </a:r>
                    </a:p>
                  </a:txBody>
                  <a:tcPr/>
                </a:tc>
                <a:tc>
                  <a:txBody>
                    <a:bodyPr/>
                    <a:lstStyle/>
                    <a:p>
                      <a:r>
                        <a:rPr lang="en-US"/>
                        <a:t>Due Date</a:t>
                      </a:r>
                    </a:p>
                  </a:txBody>
                  <a:tcPr/>
                </a:tc>
                <a:extLst>
                  <a:ext uri="{0D108BD9-81ED-4DB2-BD59-A6C34878D82A}">
                    <a16:rowId xmlns:a16="http://schemas.microsoft.com/office/drawing/2014/main" val="93781624"/>
                  </a:ext>
                </a:extLst>
              </a:tr>
              <a:tr h="664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Finalize all TIA Informational Resources</a:t>
                      </a:r>
                    </a:p>
                    <a:p>
                      <a:endParaRPr lang="en-US" sz="2400"/>
                    </a:p>
                  </a:txBody>
                  <a:tcPr/>
                </a:tc>
                <a:tc>
                  <a:txBody>
                    <a:bodyPr/>
                    <a:lstStyle/>
                    <a:p>
                      <a:r>
                        <a:rPr lang="en-US" sz="1800"/>
                        <a:t>Assistant Superintendent</a:t>
                      </a:r>
                    </a:p>
                  </a:txBody>
                  <a:tcPr/>
                </a:tc>
                <a:tc>
                  <a:txBody>
                    <a:bodyPr/>
                    <a:lstStyle/>
                    <a:p>
                      <a:r>
                        <a:rPr lang="en-US"/>
                        <a:t>September 15</a:t>
                      </a:r>
                    </a:p>
                  </a:txBody>
                  <a:tcPr/>
                </a:tc>
                <a:extLst>
                  <a:ext uri="{0D108BD9-81ED-4DB2-BD59-A6C34878D82A}">
                    <a16:rowId xmlns:a16="http://schemas.microsoft.com/office/drawing/2014/main" val="2868290981"/>
                  </a:ext>
                </a:extLst>
              </a:tr>
              <a:tr h="83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Conduct informational meetings and gather feedback from campus leaders and teachers</a:t>
                      </a:r>
                    </a:p>
                  </a:txBody>
                  <a:tcPr/>
                </a:tc>
                <a:tc>
                  <a:txBody>
                    <a:bodyPr/>
                    <a:lstStyle/>
                    <a:p>
                      <a:r>
                        <a:rPr lang="en-US" sz="1800"/>
                        <a:t>TIA Planning Committee</a:t>
                      </a:r>
                    </a:p>
                  </a:txBody>
                  <a:tcPr/>
                </a:tc>
                <a:tc>
                  <a:txBody>
                    <a:bodyPr/>
                    <a:lstStyle/>
                    <a:p>
                      <a:r>
                        <a:rPr lang="en-US"/>
                        <a:t>September 29</a:t>
                      </a:r>
                    </a:p>
                  </a:txBody>
                  <a:tcPr/>
                </a:tc>
                <a:extLst>
                  <a:ext uri="{0D108BD9-81ED-4DB2-BD59-A6C34878D82A}">
                    <a16:rowId xmlns:a16="http://schemas.microsoft.com/office/drawing/2014/main" val="766959576"/>
                  </a:ext>
                </a:extLst>
              </a:tr>
            </a:tbl>
          </a:graphicData>
        </a:graphic>
      </p:graphicFrame>
      <p:sp>
        <p:nvSpPr>
          <p:cNvPr id="6" name="TextBox 5">
            <a:extLst>
              <a:ext uri="{FF2B5EF4-FFF2-40B4-BE49-F238E27FC236}">
                <a16:creationId xmlns:a16="http://schemas.microsoft.com/office/drawing/2014/main" id="{9F7A47A7-259A-5C6C-BBA6-F7B9D426441E}"/>
              </a:ext>
            </a:extLst>
          </p:cNvPr>
          <p:cNvSpPr txBox="1"/>
          <p:nvPr/>
        </p:nvSpPr>
        <p:spPr>
          <a:xfrm>
            <a:off x="399392" y="3719790"/>
            <a:ext cx="8711153" cy="461665"/>
          </a:xfrm>
          <a:prstGeom prst="rect">
            <a:avLst/>
          </a:prstGeom>
          <a:noFill/>
        </p:spPr>
        <p:txBody>
          <a:bodyPr wrap="square" rtlCol="0">
            <a:spAutoFit/>
          </a:bodyPr>
          <a:lstStyle/>
          <a:p>
            <a:r>
              <a:rPr lang="en-US" sz="2400" b="1"/>
              <a:t>Success Factor Three: Eligible Teaching Assignments</a:t>
            </a:r>
          </a:p>
        </p:txBody>
      </p:sp>
      <p:graphicFrame>
        <p:nvGraphicFramePr>
          <p:cNvPr id="7" name="Table 4">
            <a:extLst>
              <a:ext uri="{FF2B5EF4-FFF2-40B4-BE49-F238E27FC236}">
                <a16:creationId xmlns:a16="http://schemas.microsoft.com/office/drawing/2014/main" id="{00FFEFCF-B250-454A-356F-CFD096434491}"/>
              </a:ext>
            </a:extLst>
          </p:cNvPr>
          <p:cNvGraphicFramePr>
            <a:graphicFrameLocks/>
          </p:cNvGraphicFramePr>
          <p:nvPr>
            <p:extLst>
              <p:ext uri="{D42A27DB-BD31-4B8C-83A1-F6EECF244321}">
                <p14:modId xmlns:p14="http://schemas.microsoft.com/office/powerpoint/2010/main" val="2527523199"/>
              </p:ext>
            </p:extLst>
          </p:nvPr>
        </p:nvGraphicFramePr>
        <p:xfrm>
          <a:off x="399392" y="4222212"/>
          <a:ext cx="11666228" cy="2296160"/>
        </p:xfrm>
        <a:graphic>
          <a:graphicData uri="http://schemas.openxmlformats.org/drawingml/2006/table">
            <a:tbl>
              <a:tblPr firstRow="1" bandRow="1">
                <a:tableStyleId>{5C22544A-7EE6-4342-B048-85BDC9FD1C3A}</a:tableStyleId>
              </a:tblPr>
              <a:tblGrid>
                <a:gridCol w="6517708">
                  <a:extLst>
                    <a:ext uri="{9D8B030D-6E8A-4147-A177-3AD203B41FA5}">
                      <a16:colId xmlns:a16="http://schemas.microsoft.com/office/drawing/2014/main" val="1218684043"/>
                    </a:ext>
                  </a:extLst>
                </a:gridCol>
                <a:gridCol w="3131574">
                  <a:extLst>
                    <a:ext uri="{9D8B030D-6E8A-4147-A177-3AD203B41FA5}">
                      <a16:colId xmlns:a16="http://schemas.microsoft.com/office/drawing/2014/main" val="2986719824"/>
                    </a:ext>
                  </a:extLst>
                </a:gridCol>
                <a:gridCol w="2016946">
                  <a:extLst>
                    <a:ext uri="{9D8B030D-6E8A-4147-A177-3AD203B41FA5}">
                      <a16:colId xmlns:a16="http://schemas.microsoft.com/office/drawing/2014/main" val="447689461"/>
                    </a:ext>
                  </a:extLst>
                </a:gridCol>
              </a:tblGrid>
              <a:tr h="370840">
                <a:tc>
                  <a:txBody>
                    <a:bodyPr/>
                    <a:lstStyle/>
                    <a:p>
                      <a:r>
                        <a:rPr lang="en-US"/>
                        <a:t>Key Next Steps</a:t>
                      </a:r>
                    </a:p>
                  </a:txBody>
                  <a:tcPr/>
                </a:tc>
                <a:tc>
                  <a:txBody>
                    <a:bodyPr/>
                    <a:lstStyle/>
                    <a:p>
                      <a:r>
                        <a:rPr lang="en-US"/>
                        <a:t>Person Responsible</a:t>
                      </a:r>
                    </a:p>
                  </a:txBody>
                  <a:tcPr/>
                </a:tc>
                <a:tc>
                  <a:txBody>
                    <a:bodyPr/>
                    <a:lstStyle/>
                    <a:p>
                      <a:r>
                        <a:rPr lang="en-US"/>
                        <a:t>Due Date</a:t>
                      </a:r>
                    </a:p>
                  </a:txBody>
                  <a:tcPr/>
                </a:tc>
                <a:extLst>
                  <a:ext uri="{0D108BD9-81ED-4DB2-BD59-A6C34878D82A}">
                    <a16:rowId xmlns:a16="http://schemas.microsoft.com/office/drawing/2014/main" val="93781624"/>
                  </a:ext>
                </a:extLst>
              </a:tr>
              <a:tr h="370840">
                <a:tc>
                  <a:txBody>
                    <a:bodyPr/>
                    <a:lstStyle/>
                    <a:p>
                      <a:r>
                        <a:rPr lang="en-US"/>
                        <a:t>Determine the proposed eligible teaching assignments </a:t>
                      </a:r>
                    </a:p>
                  </a:txBody>
                  <a:tcPr/>
                </a:tc>
                <a:tc>
                  <a:txBody>
                    <a:bodyPr/>
                    <a:lstStyle/>
                    <a:p>
                      <a:r>
                        <a:rPr lang="en-US"/>
                        <a:t>TIA Planning Committee</a:t>
                      </a:r>
                    </a:p>
                  </a:txBody>
                  <a:tcPr/>
                </a:tc>
                <a:tc>
                  <a:txBody>
                    <a:bodyPr/>
                    <a:lstStyle/>
                    <a:p>
                      <a:r>
                        <a:rPr lang="en-US"/>
                        <a:t>October 27th</a:t>
                      </a:r>
                    </a:p>
                  </a:txBody>
                  <a:tcPr/>
                </a:tc>
                <a:extLst>
                  <a:ext uri="{0D108BD9-81ED-4DB2-BD59-A6C34878D82A}">
                    <a16:rowId xmlns:a16="http://schemas.microsoft.com/office/drawing/2014/main" val="2868290981"/>
                  </a:ext>
                </a:extLst>
              </a:tr>
              <a:tr h="370840">
                <a:tc>
                  <a:txBody>
                    <a:bodyPr/>
                    <a:lstStyle/>
                    <a:p>
                      <a:r>
                        <a:rPr lang="en-US"/>
                        <a:t>Determine the teacher observation rubric to be used and the weight it will be assigned</a:t>
                      </a:r>
                    </a:p>
                  </a:txBody>
                  <a:tcPr/>
                </a:tc>
                <a:tc>
                  <a:txBody>
                    <a:bodyPr/>
                    <a:lstStyle/>
                    <a:p>
                      <a:r>
                        <a:rPr lang="en-US"/>
                        <a:t>Human Resources Director and TIA Planning Committee</a:t>
                      </a:r>
                    </a:p>
                  </a:txBody>
                  <a:tcPr/>
                </a:tc>
                <a:tc>
                  <a:txBody>
                    <a:bodyPr/>
                    <a:lstStyle/>
                    <a:p>
                      <a:r>
                        <a:rPr lang="en-US"/>
                        <a:t>November 10</a:t>
                      </a:r>
                    </a:p>
                  </a:txBody>
                  <a:tcPr/>
                </a:tc>
                <a:extLst>
                  <a:ext uri="{0D108BD9-81ED-4DB2-BD59-A6C34878D82A}">
                    <a16:rowId xmlns:a16="http://schemas.microsoft.com/office/drawing/2014/main" val="766959576"/>
                  </a:ext>
                </a:extLst>
              </a:tr>
              <a:tr h="213780">
                <a:tc>
                  <a:txBody>
                    <a:bodyPr/>
                    <a:lstStyle/>
                    <a:p>
                      <a:r>
                        <a:rPr lang="en-US"/>
                        <a:t>Determine the student growth measures to be used and the weight they will be assigned</a:t>
                      </a:r>
                    </a:p>
                  </a:txBody>
                  <a:tcPr/>
                </a:tc>
                <a:tc>
                  <a:txBody>
                    <a:bodyPr/>
                    <a:lstStyle/>
                    <a:p>
                      <a:r>
                        <a:rPr lang="en-US"/>
                        <a:t>Director of Curriculum &amp; Assessment and TIA Planning Committee</a:t>
                      </a:r>
                    </a:p>
                  </a:txBody>
                  <a:tcPr/>
                </a:tc>
                <a:tc>
                  <a:txBody>
                    <a:bodyPr/>
                    <a:lstStyle/>
                    <a:p>
                      <a:r>
                        <a:rPr lang="en-US"/>
                        <a:t>November 10</a:t>
                      </a:r>
                    </a:p>
                  </a:txBody>
                  <a:tcPr/>
                </a:tc>
                <a:extLst>
                  <a:ext uri="{0D108BD9-81ED-4DB2-BD59-A6C34878D82A}">
                    <a16:rowId xmlns:a16="http://schemas.microsoft.com/office/drawing/2014/main" val="2326797527"/>
                  </a:ext>
                </a:extLst>
              </a:tr>
            </a:tbl>
          </a:graphicData>
        </a:graphic>
      </p:graphicFrame>
    </p:spTree>
    <p:extLst>
      <p:ext uri="{BB962C8B-B14F-4D97-AF65-F5344CB8AC3E}">
        <p14:creationId xmlns:p14="http://schemas.microsoft.com/office/powerpoint/2010/main" val="2354078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EF69-DF00-0D0C-7105-FB4AF403967A}"/>
              </a:ext>
            </a:extLst>
          </p:cNvPr>
          <p:cNvSpPr>
            <a:spLocks noGrp="1"/>
          </p:cNvSpPr>
          <p:nvPr>
            <p:ph type="ctrTitle"/>
          </p:nvPr>
        </p:nvSpPr>
        <p:spPr/>
        <p:txBody>
          <a:bodyPr/>
          <a:lstStyle/>
          <a:p>
            <a:r>
              <a:rPr lang="en-US"/>
              <a:t>Survey</a:t>
            </a:r>
          </a:p>
        </p:txBody>
      </p:sp>
      <p:sp>
        <p:nvSpPr>
          <p:cNvPr id="3" name="Subtitle 2">
            <a:extLst>
              <a:ext uri="{FF2B5EF4-FFF2-40B4-BE49-F238E27FC236}">
                <a16:creationId xmlns:a16="http://schemas.microsoft.com/office/drawing/2014/main" id="{3A8F8DD5-3181-4C74-1A75-0579C792CDA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1810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Agenda</a:t>
            </a:r>
          </a:p>
        </p:txBody>
      </p:sp>
      <p:sp>
        <p:nvSpPr>
          <p:cNvPr id="4" name="Rectangle 3">
            <a:extLst>
              <a:ext uri="{FF2B5EF4-FFF2-40B4-BE49-F238E27FC236}">
                <a16:creationId xmlns:a16="http://schemas.microsoft.com/office/drawing/2014/main" id="{7764F448-25FE-4BEB-972E-C93510D211B7}"/>
              </a:ext>
            </a:extLst>
          </p:cNvPr>
          <p:cNvSpPr/>
          <p:nvPr/>
        </p:nvSpPr>
        <p:spPr>
          <a:xfrm>
            <a:off x="352698" y="227742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9:00 a.m. – 9:05 a.m.</a:t>
            </a:r>
          </a:p>
        </p:txBody>
      </p:sp>
      <p:sp>
        <p:nvSpPr>
          <p:cNvPr id="10" name="Rectangle 9">
            <a:extLst>
              <a:ext uri="{FF2B5EF4-FFF2-40B4-BE49-F238E27FC236}">
                <a16:creationId xmlns:a16="http://schemas.microsoft.com/office/drawing/2014/main" id="{CCE42E91-9369-4299-92C8-D25E3C0CC262}"/>
              </a:ext>
            </a:extLst>
          </p:cNvPr>
          <p:cNvSpPr/>
          <p:nvPr/>
        </p:nvSpPr>
        <p:spPr>
          <a:xfrm>
            <a:off x="3297380" y="227742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Welcome, Objectives and Session Overview</a:t>
            </a:r>
          </a:p>
        </p:txBody>
      </p:sp>
      <p:sp>
        <p:nvSpPr>
          <p:cNvPr id="5" name="Rectangle 4">
            <a:extLst>
              <a:ext uri="{FF2B5EF4-FFF2-40B4-BE49-F238E27FC236}">
                <a16:creationId xmlns:a16="http://schemas.microsoft.com/office/drawing/2014/main" id="{993EDF72-817B-422E-AA6E-631FF4DA27EB}"/>
              </a:ext>
            </a:extLst>
          </p:cNvPr>
          <p:cNvSpPr/>
          <p:nvPr/>
        </p:nvSpPr>
        <p:spPr>
          <a:xfrm>
            <a:off x="352698" y="2969753"/>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9:05 a.m. – 9:25 a.m.</a:t>
            </a:r>
          </a:p>
        </p:txBody>
      </p:sp>
      <p:sp>
        <p:nvSpPr>
          <p:cNvPr id="11" name="Rectangle 10">
            <a:extLst>
              <a:ext uri="{FF2B5EF4-FFF2-40B4-BE49-F238E27FC236}">
                <a16:creationId xmlns:a16="http://schemas.microsoft.com/office/drawing/2014/main" id="{55874C33-9E12-4A69-A6E2-E3D94650746B}"/>
              </a:ext>
            </a:extLst>
          </p:cNvPr>
          <p:cNvSpPr/>
          <p:nvPr/>
        </p:nvSpPr>
        <p:spPr>
          <a:xfrm>
            <a:off x="3297380" y="2969753"/>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District Panel</a:t>
            </a:r>
          </a:p>
        </p:txBody>
      </p:sp>
      <p:sp>
        <p:nvSpPr>
          <p:cNvPr id="3" name="Rectangle 2">
            <a:extLst>
              <a:ext uri="{FF2B5EF4-FFF2-40B4-BE49-F238E27FC236}">
                <a16:creationId xmlns:a16="http://schemas.microsoft.com/office/drawing/2014/main" id="{00ABB0C9-CA27-DCC6-3950-E5F85ACC5400}"/>
              </a:ext>
            </a:extLst>
          </p:cNvPr>
          <p:cNvSpPr/>
          <p:nvPr/>
        </p:nvSpPr>
        <p:spPr>
          <a:xfrm>
            <a:off x="352698" y="365164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9:25 a.m. – 9:40 a.m.</a:t>
            </a:r>
          </a:p>
        </p:txBody>
      </p:sp>
      <p:sp>
        <p:nvSpPr>
          <p:cNvPr id="7" name="Rectangle 6">
            <a:extLst>
              <a:ext uri="{FF2B5EF4-FFF2-40B4-BE49-F238E27FC236}">
                <a16:creationId xmlns:a16="http://schemas.microsoft.com/office/drawing/2014/main" id="{A349C403-C878-C1B9-FCAC-493C49F790B3}"/>
              </a:ext>
            </a:extLst>
          </p:cNvPr>
          <p:cNvSpPr/>
          <p:nvPr/>
        </p:nvSpPr>
        <p:spPr>
          <a:xfrm>
            <a:off x="3297380" y="366208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Best Practices for Getting Started</a:t>
            </a:r>
          </a:p>
        </p:txBody>
      </p:sp>
      <p:sp>
        <p:nvSpPr>
          <p:cNvPr id="6" name="Rectangle 5">
            <a:extLst>
              <a:ext uri="{FF2B5EF4-FFF2-40B4-BE49-F238E27FC236}">
                <a16:creationId xmlns:a16="http://schemas.microsoft.com/office/drawing/2014/main" id="{9DA90BDE-6345-4918-89D2-44B77E1EB7A8}"/>
              </a:ext>
            </a:extLst>
          </p:cNvPr>
          <p:cNvSpPr/>
          <p:nvPr/>
        </p:nvSpPr>
        <p:spPr>
          <a:xfrm>
            <a:off x="352698" y="4328342"/>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9:40 a.m. – 10:20 a.m.</a:t>
            </a:r>
          </a:p>
        </p:txBody>
      </p:sp>
      <p:sp>
        <p:nvSpPr>
          <p:cNvPr id="12" name="Rectangle 11">
            <a:extLst>
              <a:ext uri="{FF2B5EF4-FFF2-40B4-BE49-F238E27FC236}">
                <a16:creationId xmlns:a16="http://schemas.microsoft.com/office/drawing/2014/main" id="{3ED9C5FA-0F1A-4210-9117-040EDF5C5BDF}"/>
              </a:ext>
            </a:extLst>
          </p:cNvPr>
          <p:cNvSpPr/>
          <p:nvPr/>
        </p:nvSpPr>
        <p:spPr>
          <a:xfrm>
            <a:off x="3297380" y="4328342"/>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Readiness Guide: Building a Local Designation System</a:t>
            </a:r>
          </a:p>
        </p:txBody>
      </p:sp>
      <p:sp>
        <p:nvSpPr>
          <p:cNvPr id="14" name="Rectangle 13">
            <a:extLst>
              <a:ext uri="{FF2B5EF4-FFF2-40B4-BE49-F238E27FC236}">
                <a16:creationId xmlns:a16="http://schemas.microsoft.com/office/drawing/2014/main" id="{6410E28A-0528-0028-FFC4-3FCF03AB86CA}"/>
              </a:ext>
            </a:extLst>
          </p:cNvPr>
          <p:cNvSpPr/>
          <p:nvPr/>
        </p:nvSpPr>
        <p:spPr>
          <a:xfrm>
            <a:off x="352698" y="5005039"/>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10:20 a.m. – 10:30 a.m.</a:t>
            </a:r>
          </a:p>
        </p:txBody>
      </p:sp>
      <p:sp>
        <p:nvSpPr>
          <p:cNvPr id="15" name="Rectangle 14">
            <a:extLst>
              <a:ext uri="{FF2B5EF4-FFF2-40B4-BE49-F238E27FC236}">
                <a16:creationId xmlns:a16="http://schemas.microsoft.com/office/drawing/2014/main" id="{AC2DAE69-3826-13A6-95BC-5E11E30E6090}"/>
              </a:ext>
            </a:extLst>
          </p:cNvPr>
          <p:cNvSpPr/>
          <p:nvPr/>
        </p:nvSpPr>
        <p:spPr>
          <a:xfrm>
            <a:off x="3297380" y="5005039"/>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Key Next Steps, Resources and Survey</a:t>
            </a:r>
          </a:p>
        </p:txBody>
      </p:sp>
    </p:spTree>
    <p:extLst>
      <p:ext uri="{BB962C8B-B14F-4D97-AF65-F5344CB8AC3E}">
        <p14:creationId xmlns:p14="http://schemas.microsoft.com/office/powerpoint/2010/main" val="2916453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887B-D5C1-095C-AB36-BE072DC53E63}"/>
              </a:ext>
            </a:extLst>
          </p:cNvPr>
          <p:cNvSpPr>
            <a:spLocks noGrp="1"/>
          </p:cNvSpPr>
          <p:nvPr>
            <p:ph type="title"/>
          </p:nvPr>
        </p:nvSpPr>
        <p:spPr/>
        <p:txBody>
          <a:bodyPr/>
          <a:lstStyle/>
          <a:p>
            <a:r>
              <a:rPr lang="en-US"/>
              <a:t>Key Points</a:t>
            </a:r>
          </a:p>
        </p:txBody>
      </p:sp>
      <p:sp>
        <p:nvSpPr>
          <p:cNvPr id="4" name="Rectangle 3">
            <a:extLst>
              <a:ext uri="{FF2B5EF4-FFF2-40B4-BE49-F238E27FC236}">
                <a16:creationId xmlns:a16="http://schemas.microsoft.com/office/drawing/2014/main" id="{CDA6C7AD-6B29-ED63-B0CF-21F4F4D815B6}"/>
              </a:ext>
            </a:extLst>
          </p:cNvPr>
          <p:cNvSpPr/>
          <p:nvPr/>
        </p:nvSpPr>
        <p:spPr>
          <a:xfrm>
            <a:off x="399393" y="2235765"/>
            <a:ext cx="2482992" cy="1558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t>Learn about TIA</a:t>
            </a:r>
            <a:endParaRPr lang="en-US" b="1">
              <a:cs typeface="Calibri"/>
            </a:endParaRPr>
          </a:p>
        </p:txBody>
      </p:sp>
      <p:pic>
        <p:nvPicPr>
          <p:cNvPr id="1034" name="Picture 10" descr="Free Pie Graph Illustration Stock Photo">
            <a:extLst>
              <a:ext uri="{FF2B5EF4-FFF2-40B4-BE49-F238E27FC236}">
                <a16:creationId xmlns:a16="http://schemas.microsoft.com/office/drawing/2014/main" id="{79D0849B-82D7-89F8-286E-7D18FE075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22" y="3772465"/>
            <a:ext cx="2468801" cy="1733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D32B10-4EAD-F656-7017-13A88AD11B2D}"/>
              </a:ext>
            </a:extLst>
          </p:cNvPr>
          <p:cNvSpPr/>
          <p:nvPr/>
        </p:nvSpPr>
        <p:spPr>
          <a:xfrm>
            <a:off x="3369467" y="2235763"/>
            <a:ext cx="2482992"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t>Use the </a:t>
            </a:r>
            <a:r>
              <a:rPr lang="en-US" b="1" i="1"/>
              <a:t>Readiness Guide</a:t>
            </a:r>
            <a:r>
              <a:rPr lang="en-US" b="1"/>
              <a:t> to determine readiness</a:t>
            </a:r>
          </a:p>
        </p:txBody>
      </p:sp>
      <p:pic>
        <p:nvPicPr>
          <p:cNvPr id="10" name="Picture 8" descr="Free Hammer, Screwdrivers and Furniture Assembly Instructions Stock Photo">
            <a:extLst>
              <a:ext uri="{FF2B5EF4-FFF2-40B4-BE49-F238E27FC236}">
                <a16:creationId xmlns:a16="http://schemas.microsoft.com/office/drawing/2014/main" id="{DCCD9B56-925A-BC5D-7410-C2DB6722E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928" y="3772464"/>
            <a:ext cx="2468801" cy="17336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EB4FBE-1088-85DD-A165-31A34AC8935B}"/>
              </a:ext>
            </a:extLst>
          </p:cNvPr>
          <p:cNvSpPr/>
          <p:nvPr/>
        </p:nvSpPr>
        <p:spPr>
          <a:xfrm>
            <a:off x="6339541" y="2242664"/>
            <a:ext cx="2482992" cy="155809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r>
              <a:rPr lang="en-US" b="1"/>
              <a:t>Identify key next steps for each </a:t>
            </a:r>
            <a:r>
              <a:rPr lang="en-US" b="1" i="1"/>
              <a:t>Success Factor</a:t>
            </a:r>
          </a:p>
        </p:txBody>
      </p:sp>
      <p:sp>
        <p:nvSpPr>
          <p:cNvPr id="7" name="Rectangle 6">
            <a:extLst>
              <a:ext uri="{FF2B5EF4-FFF2-40B4-BE49-F238E27FC236}">
                <a16:creationId xmlns:a16="http://schemas.microsoft.com/office/drawing/2014/main" id="{730A6F6D-60F3-58B6-29FD-43AF177B59C3}"/>
              </a:ext>
            </a:extLst>
          </p:cNvPr>
          <p:cNvSpPr/>
          <p:nvPr/>
        </p:nvSpPr>
        <p:spPr>
          <a:xfrm>
            <a:off x="9309615" y="2235764"/>
            <a:ext cx="2482992" cy="1558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a:t>Summarize next steps, and assign roles and dates</a:t>
            </a:r>
            <a:endParaRPr lang="en-US" sz="1600" b="1"/>
          </a:p>
        </p:txBody>
      </p:sp>
      <p:pic>
        <p:nvPicPr>
          <p:cNvPr id="1026" name="Picture 2" descr="A sticky note that says &quot;What's next? &quot;">
            <a:extLst>
              <a:ext uri="{FF2B5EF4-FFF2-40B4-BE49-F238E27FC236}">
                <a16:creationId xmlns:a16="http://schemas.microsoft.com/office/drawing/2014/main" id="{372C594E-5FC2-0206-8009-5D063D537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0080" y="3772465"/>
            <a:ext cx="2468802" cy="173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eople Gathered Inside One Room Stock Photo">
            <a:extLst>
              <a:ext uri="{FF2B5EF4-FFF2-40B4-BE49-F238E27FC236}">
                <a16:creationId xmlns:a16="http://schemas.microsoft.com/office/drawing/2014/main" id="{C28B3060-B264-5795-A095-AA9A0760E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4885" y="3772465"/>
            <a:ext cx="2482992" cy="173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13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887B-D5C1-095C-AB36-BE072DC53E63}"/>
              </a:ext>
            </a:extLst>
          </p:cNvPr>
          <p:cNvSpPr>
            <a:spLocks noGrp="1"/>
          </p:cNvSpPr>
          <p:nvPr>
            <p:ph type="title"/>
          </p:nvPr>
        </p:nvSpPr>
        <p:spPr/>
        <p:txBody>
          <a:bodyPr/>
          <a:lstStyle/>
          <a:p>
            <a:r>
              <a:rPr lang="en-US" dirty="0"/>
              <a:t>Technical Assistance: Coming Soon</a:t>
            </a:r>
          </a:p>
        </p:txBody>
      </p:sp>
      <p:sp>
        <p:nvSpPr>
          <p:cNvPr id="4" name="Rectangle 3">
            <a:extLst>
              <a:ext uri="{FF2B5EF4-FFF2-40B4-BE49-F238E27FC236}">
                <a16:creationId xmlns:a16="http://schemas.microsoft.com/office/drawing/2014/main" id="{CDA6C7AD-6B29-ED63-B0CF-21F4F4D815B6}"/>
              </a:ext>
            </a:extLst>
          </p:cNvPr>
          <p:cNvSpPr/>
          <p:nvPr/>
        </p:nvSpPr>
        <p:spPr>
          <a:xfrm>
            <a:off x="399393" y="2235765"/>
            <a:ext cx="2482992" cy="1558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dirty="0"/>
              <a:t>Overview of student growth measures</a:t>
            </a:r>
            <a:endParaRPr lang="en-US" b="1" dirty="0">
              <a:cs typeface="Calibri"/>
            </a:endParaRPr>
          </a:p>
        </p:txBody>
      </p:sp>
      <p:sp>
        <p:nvSpPr>
          <p:cNvPr id="5" name="Rectangle 4">
            <a:extLst>
              <a:ext uri="{FF2B5EF4-FFF2-40B4-BE49-F238E27FC236}">
                <a16:creationId xmlns:a16="http://schemas.microsoft.com/office/drawing/2014/main" id="{7BD32B10-4EAD-F656-7017-13A88AD11B2D}"/>
              </a:ext>
            </a:extLst>
          </p:cNvPr>
          <p:cNvSpPr/>
          <p:nvPr/>
        </p:nvSpPr>
        <p:spPr>
          <a:xfrm>
            <a:off x="3369467" y="2235763"/>
            <a:ext cx="2482992" cy="15580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dirty="0"/>
              <a:t>Teacher Observation best practices</a:t>
            </a:r>
          </a:p>
        </p:txBody>
      </p:sp>
      <p:sp>
        <p:nvSpPr>
          <p:cNvPr id="6" name="Rectangle 5">
            <a:extLst>
              <a:ext uri="{FF2B5EF4-FFF2-40B4-BE49-F238E27FC236}">
                <a16:creationId xmlns:a16="http://schemas.microsoft.com/office/drawing/2014/main" id="{7BEB4FBE-1088-85DD-A165-31A34AC8935B}"/>
              </a:ext>
            </a:extLst>
          </p:cNvPr>
          <p:cNvSpPr/>
          <p:nvPr/>
        </p:nvSpPr>
        <p:spPr>
          <a:xfrm>
            <a:off x="6339541" y="2242664"/>
            <a:ext cx="2482992" cy="155809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r>
              <a:rPr lang="en-US" b="1" dirty="0"/>
              <a:t>Choosing Student Growth Measures</a:t>
            </a:r>
            <a:endParaRPr lang="en-US" b="1" i="1" dirty="0"/>
          </a:p>
        </p:txBody>
      </p:sp>
      <p:sp>
        <p:nvSpPr>
          <p:cNvPr id="7" name="Rectangle 6">
            <a:extLst>
              <a:ext uri="{FF2B5EF4-FFF2-40B4-BE49-F238E27FC236}">
                <a16:creationId xmlns:a16="http://schemas.microsoft.com/office/drawing/2014/main" id="{730A6F6D-60F3-58B6-29FD-43AF177B59C3}"/>
              </a:ext>
            </a:extLst>
          </p:cNvPr>
          <p:cNvSpPr/>
          <p:nvPr/>
        </p:nvSpPr>
        <p:spPr>
          <a:xfrm>
            <a:off x="9309615" y="2235764"/>
            <a:ext cx="2482992" cy="1558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45720" rIns="365760" bIns="45720" rtlCol="0" anchor="ctr"/>
          <a:lstStyle/>
          <a:p>
            <a:pPr algn="ctr"/>
            <a:r>
              <a:rPr lang="en-US" b="1" dirty="0"/>
              <a:t>Stakeholder Engagement</a:t>
            </a:r>
            <a:endParaRPr lang="en-US" sz="1600" b="1" dirty="0"/>
          </a:p>
        </p:txBody>
      </p:sp>
      <p:sp>
        <p:nvSpPr>
          <p:cNvPr id="3" name="TextBox 2">
            <a:extLst>
              <a:ext uri="{FF2B5EF4-FFF2-40B4-BE49-F238E27FC236}">
                <a16:creationId xmlns:a16="http://schemas.microsoft.com/office/drawing/2014/main" id="{4CEBA03C-3353-60E5-8595-81F4985EC18C}"/>
              </a:ext>
            </a:extLst>
          </p:cNvPr>
          <p:cNvSpPr txBox="1"/>
          <p:nvPr/>
        </p:nvSpPr>
        <p:spPr>
          <a:xfrm>
            <a:off x="399393" y="3916017"/>
            <a:ext cx="2468801" cy="1477328"/>
          </a:xfrm>
          <a:prstGeom prst="rect">
            <a:avLst/>
          </a:prstGeom>
          <a:noFill/>
        </p:spPr>
        <p:txBody>
          <a:bodyPr wrap="square" rtlCol="0">
            <a:spAutoFit/>
          </a:bodyPr>
          <a:lstStyle/>
          <a:p>
            <a:r>
              <a:rPr lang="en-US" b="1" dirty="0"/>
              <a:t>September 13, 2023 </a:t>
            </a:r>
          </a:p>
          <a:p>
            <a:r>
              <a:rPr lang="en-US" dirty="0"/>
              <a:t>Summary of possible growth measures for a variety of teaching assignments</a:t>
            </a:r>
          </a:p>
        </p:txBody>
      </p:sp>
      <p:sp>
        <p:nvSpPr>
          <p:cNvPr id="8" name="TextBox 7">
            <a:extLst>
              <a:ext uri="{FF2B5EF4-FFF2-40B4-BE49-F238E27FC236}">
                <a16:creationId xmlns:a16="http://schemas.microsoft.com/office/drawing/2014/main" id="{DFE938DA-300A-0EF3-DD8F-B78FD4DB2026}"/>
              </a:ext>
            </a:extLst>
          </p:cNvPr>
          <p:cNvSpPr txBox="1"/>
          <p:nvPr/>
        </p:nvSpPr>
        <p:spPr>
          <a:xfrm>
            <a:off x="3369467" y="3916016"/>
            <a:ext cx="2468801" cy="1754326"/>
          </a:xfrm>
          <a:prstGeom prst="rect">
            <a:avLst/>
          </a:prstGeom>
          <a:noFill/>
        </p:spPr>
        <p:txBody>
          <a:bodyPr wrap="square" rtlCol="0">
            <a:spAutoFit/>
          </a:bodyPr>
          <a:lstStyle/>
          <a:p>
            <a:r>
              <a:rPr lang="en-US" b="1" dirty="0"/>
              <a:t>September 14, 2023</a:t>
            </a:r>
          </a:p>
          <a:p>
            <a:r>
              <a:rPr lang="en-US" dirty="0"/>
              <a:t>Overview of appraiser calibration and teacher observation data best practices</a:t>
            </a:r>
          </a:p>
          <a:p>
            <a:r>
              <a:rPr lang="en-US" dirty="0"/>
              <a:t> </a:t>
            </a:r>
          </a:p>
        </p:txBody>
      </p:sp>
      <p:sp>
        <p:nvSpPr>
          <p:cNvPr id="11" name="TextBox 10">
            <a:extLst>
              <a:ext uri="{FF2B5EF4-FFF2-40B4-BE49-F238E27FC236}">
                <a16:creationId xmlns:a16="http://schemas.microsoft.com/office/drawing/2014/main" id="{C530CDB7-97AC-25BD-9DA5-4C6E173AE217}"/>
              </a:ext>
            </a:extLst>
          </p:cNvPr>
          <p:cNvSpPr txBox="1"/>
          <p:nvPr/>
        </p:nvSpPr>
        <p:spPr>
          <a:xfrm>
            <a:off x="6353734" y="3916017"/>
            <a:ext cx="2482992" cy="1477328"/>
          </a:xfrm>
          <a:prstGeom prst="rect">
            <a:avLst/>
          </a:prstGeom>
          <a:noFill/>
        </p:spPr>
        <p:txBody>
          <a:bodyPr wrap="square" rtlCol="0">
            <a:spAutoFit/>
          </a:bodyPr>
          <a:lstStyle/>
          <a:p>
            <a:r>
              <a:rPr lang="en-US" b="1" dirty="0"/>
              <a:t>September 20, 2023</a:t>
            </a:r>
            <a:endParaRPr lang="en-US" dirty="0"/>
          </a:p>
          <a:p>
            <a:pPr marL="285750" indent="-285750">
              <a:buFont typeface="Arial" panose="020B0604020202020204" pitchFamily="34" charset="0"/>
              <a:buChar char="•"/>
            </a:pPr>
            <a:r>
              <a:rPr lang="en-US" dirty="0"/>
              <a:t>Pre-tests/Post-tests</a:t>
            </a:r>
          </a:p>
          <a:p>
            <a:r>
              <a:rPr lang="en-US" b="1" dirty="0"/>
              <a:t>October 4, 2023</a:t>
            </a:r>
          </a:p>
          <a:p>
            <a:pPr marL="285750" indent="-285750">
              <a:buFont typeface="Arial" panose="020B0604020202020204" pitchFamily="34" charset="0"/>
              <a:buChar char="•"/>
            </a:pPr>
            <a:r>
              <a:rPr lang="en-US" dirty="0"/>
              <a:t>SLOs</a:t>
            </a:r>
          </a:p>
          <a:p>
            <a:pPr marL="285750" indent="-285750">
              <a:buFont typeface="Arial" panose="020B0604020202020204" pitchFamily="34" charset="0"/>
              <a:buChar char="•"/>
            </a:pPr>
            <a:r>
              <a:rPr lang="en-US" dirty="0"/>
              <a:t>Portfolios</a:t>
            </a:r>
          </a:p>
        </p:txBody>
      </p:sp>
      <p:sp>
        <p:nvSpPr>
          <p:cNvPr id="12" name="TextBox 11">
            <a:extLst>
              <a:ext uri="{FF2B5EF4-FFF2-40B4-BE49-F238E27FC236}">
                <a16:creationId xmlns:a16="http://schemas.microsoft.com/office/drawing/2014/main" id="{91A22031-9E1E-00FC-5ACB-87D90F1A7189}"/>
              </a:ext>
            </a:extLst>
          </p:cNvPr>
          <p:cNvSpPr txBox="1"/>
          <p:nvPr/>
        </p:nvSpPr>
        <p:spPr>
          <a:xfrm>
            <a:off x="9309615" y="3916016"/>
            <a:ext cx="2468801" cy="1477328"/>
          </a:xfrm>
          <a:prstGeom prst="rect">
            <a:avLst/>
          </a:prstGeom>
          <a:noFill/>
        </p:spPr>
        <p:txBody>
          <a:bodyPr wrap="square" rtlCol="0">
            <a:spAutoFit/>
          </a:bodyPr>
          <a:lstStyle/>
          <a:p>
            <a:r>
              <a:rPr lang="en-US" b="1" dirty="0"/>
              <a:t>October 11, 2023</a:t>
            </a:r>
          </a:p>
          <a:p>
            <a:r>
              <a:rPr lang="en-US" dirty="0"/>
              <a:t>Best practices in creating a stakeholder engagement plan for your district</a:t>
            </a:r>
          </a:p>
        </p:txBody>
      </p:sp>
    </p:spTree>
    <p:extLst>
      <p:ext uri="{BB962C8B-B14F-4D97-AF65-F5344CB8AC3E}">
        <p14:creationId xmlns:p14="http://schemas.microsoft.com/office/powerpoint/2010/main" val="1061182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1528750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02C1-7F31-9AC4-A622-5C13972BB857}"/>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26D60C69-A2C7-8829-E7CF-89CA1565E2A5}"/>
              </a:ext>
            </a:extLst>
          </p:cNvPr>
          <p:cNvSpPr>
            <a:spLocks noGrp="1"/>
          </p:cNvSpPr>
          <p:nvPr>
            <p:ph idx="1"/>
          </p:nvPr>
        </p:nvSpPr>
        <p:spPr/>
        <p:txBody>
          <a:bodyPr/>
          <a:lstStyle/>
          <a:p>
            <a:r>
              <a:rPr lang="en-US"/>
              <a:t>To learn some best practices from approved Cohort F TIA districts</a:t>
            </a:r>
          </a:p>
          <a:p>
            <a:r>
              <a:rPr lang="en-US"/>
              <a:t>To become familiar with and begin using the Readiness Guide: Building a Local Designation System</a:t>
            </a:r>
          </a:p>
          <a:p>
            <a:r>
              <a:rPr lang="en-US"/>
              <a:t>To identify district readiness in two Success Factors</a:t>
            </a:r>
          </a:p>
          <a:p>
            <a:r>
              <a:rPr lang="en-US"/>
              <a:t>To identify key next steps as the district begins to build their local designation system</a:t>
            </a:r>
          </a:p>
          <a:p>
            <a:endParaRPr lang="en-US"/>
          </a:p>
        </p:txBody>
      </p:sp>
    </p:spTree>
    <p:extLst>
      <p:ext uri="{BB962C8B-B14F-4D97-AF65-F5344CB8AC3E}">
        <p14:creationId xmlns:p14="http://schemas.microsoft.com/office/powerpoint/2010/main" val="32435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5A13-215B-45BC-8E78-16A13291543E}"/>
              </a:ext>
            </a:extLst>
          </p:cNvPr>
          <p:cNvSpPr>
            <a:spLocks noGrp="1"/>
          </p:cNvSpPr>
          <p:nvPr>
            <p:ph type="title"/>
          </p:nvPr>
        </p:nvSpPr>
        <p:spPr/>
        <p:txBody>
          <a:bodyPr/>
          <a:lstStyle/>
          <a:p>
            <a:r>
              <a:rPr lang="en-US"/>
              <a:t>Our Vision</a:t>
            </a:r>
          </a:p>
        </p:txBody>
      </p:sp>
      <p:sp>
        <p:nvSpPr>
          <p:cNvPr id="3" name="Content Placeholder 2">
            <a:extLst>
              <a:ext uri="{FF2B5EF4-FFF2-40B4-BE49-F238E27FC236}">
                <a16:creationId xmlns:a16="http://schemas.microsoft.com/office/drawing/2014/main" id="{3B8ED294-5BF0-43C5-A29E-F2069A1A4DCF}"/>
              </a:ext>
            </a:extLst>
          </p:cNvPr>
          <p:cNvSpPr>
            <a:spLocks noGrp="1"/>
          </p:cNvSpPr>
          <p:nvPr>
            <p:ph idx="1"/>
          </p:nvPr>
        </p:nvSpPr>
        <p:spPr>
          <a:xfrm>
            <a:off x="399393" y="1538189"/>
            <a:ext cx="11373507" cy="1890811"/>
          </a:xfrm>
        </p:spPr>
        <p:txBody>
          <a:bodyPr/>
          <a:lstStyle/>
          <a:p>
            <a:pPr marL="0" indent="0">
              <a:buNone/>
            </a:pPr>
            <a:r>
              <a:rPr lang="en-US"/>
              <a:t>To support districts in independently </a:t>
            </a:r>
            <a:r>
              <a:rPr lang="en-US" b="1"/>
              <a:t>building and sustaining strategic compensation systems </a:t>
            </a:r>
            <a:r>
              <a:rPr lang="en-US"/>
              <a:t>that differentiate teacher effectiveness.  These systems will </a:t>
            </a:r>
            <a:r>
              <a:rPr lang="en-US" b="1"/>
              <a:t>incentivize teachers to stay</a:t>
            </a:r>
            <a:r>
              <a:rPr lang="en-US"/>
              <a:t>, </a:t>
            </a:r>
            <a:r>
              <a:rPr lang="en-US" b="1"/>
              <a:t>support more robust recruitment</a:t>
            </a:r>
            <a:r>
              <a:rPr lang="en-US"/>
              <a:t>, and </a:t>
            </a:r>
            <a:r>
              <a:rPr lang="en-US" b="1"/>
              <a:t>make the profession more desirable</a:t>
            </a:r>
            <a:r>
              <a:rPr lang="en-US"/>
              <a:t>. </a:t>
            </a:r>
          </a:p>
        </p:txBody>
      </p:sp>
      <p:pic>
        <p:nvPicPr>
          <p:cNvPr id="11" name="Graphic 10">
            <a:extLst>
              <a:ext uri="{FF2B5EF4-FFF2-40B4-BE49-F238E27FC236}">
                <a16:creationId xmlns:a16="http://schemas.microsoft.com/office/drawing/2014/main" id="{75414C86-E213-45F2-9AA3-48B8145F17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975" y="3791998"/>
            <a:ext cx="1375083" cy="1375083"/>
          </a:xfrm>
          <a:prstGeom prst="rect">
            <a:avLst/>
          </a:prstGeom>
        </p:spPr>
      </p:pic>
      <p:pic>
        <p:nvPicPr>
          <p:cNvPr id="7" name="Graphic 6">
            <a:extLst>
              <a:ext uri="{FF2B5EF4-FFF2-40B4-BE49-F238E27FC236}">
                <a16:creationId xmlns:a16="http://schemas.microsoft.com/office/drawing/2014/main" id="{97475BB1-4550-4969-854B-DA4682AA1EA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2254" y="3901866"/>
            <a:ext cx="1375083" cy="1375083"/>
          </a:xfrm>
          <a:prstGeom prst="rect">
            <a:avLst/>
          </a:prstGeom>
        </p:spPr>
      </p:pic>
      <p:pic>
        <p:nvPicPr>
          <p:cNvPr id="5" name="Graphic 4">
            <a:extLst>
              <a:ext uri="{FF2B5EF4-FFF2-40B4-BE49-F238E27FC236}">
                <a16:creationId xmlns:a16="http://schemas.microsoft.com/office/drawing/2014/main" id="{1ADDE2A0-7140-4A4F-8FF5-DA0F726282C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10944" y="3901866"/>
            <a:ext cx="1375083" cy="1375083"/>
          </a:xfrm>
          <a:prstGeom prst="rect">
            <a:avLst/>
          </a:prstGeom>
        </p:spPr>
      </p:pic>
      <p:sp>
        <p:nvSpPr>
          <p:cNvPr id="14" name="TextBox 13">
            <a:extLst>
              <a:ext uri="{FF2B5EF4-FFF2-40B4-BE49-F238E27FC236}">
                <a16:creationId xmlns:a16="http://schemas.microsoft.com/office/drawing/2014/main" id="{571EBAD6-20BC-471C-8CE8-0EABFF7067E4}"/>
              </a:ext>
              <a:ext uri="{C183D7F6-B498-43B3-948B-1728B52AA6E4}">
                <adec:decorative xmlns:adec="http://schemas.microsoft.com/office/drawing/2017/decorative" val="1"/>
              </a:ext>
            </a:extLst>
          </p:cNvPr>
          <p:cNvSpPr txBox="1"/>
          <p:nvPr/>
        </p:nvSpPr>
        <p:spPr>
          <a:xfrm>
            <a:off x="2001780" y="5276949"/>
            <a:ext cx="1583472" cy="584775"/>
          </a:xfrm>
          <a:prstGeom prst="rect">
            <a:avLst/>
          </a:prstGeom>
          <a:noFill/>
        </p:spPr>
        <p:txBody>
          <a:bodyPr wrap="square" rtlCol="0">
            <a:spAutoFit/>
          </a:bodyPr>
          <a:lstStyle/>
          <a:p>
            <a:pPr algn="ctr"/>
            <a:r>
              <a:rPr lang="en-US" sz="3200" b="1">
                <a:cs typeface="Calibri Light" panose="020F0302020204030204" pitchFamily="34" charset="0"/>
              </a:rPr>
              <a:t>Recruit</a:t>
            </a:r>
          </a:p>
        </p:txBody>
      </p:sp>
      <p:sp>
        <p:nvSpPr>
          <p:cNvPr id="15" name="TextBox 14">
            <a:extLst>
              <a:ext uri="{FF2B5EF4-FFF2-40B4-BE49-F238E27FC236}">
                <a16:creationId xmlns:a16="http://schemas.microsoft.com/office/drawing/2014/main" id="{8B2F9D04-2EEB-4489-8B86-A44FF0D24AF1}"/>
              </a:ext>
              <a:ext uri="{C183D7F6-B498-43B3-948B-1728B52AA6E4}">
                <adec:decorative xmlns:adec="http://schemas.microsoft.com/office/drawing/2017/decorative" val="1"/>
              </a:ext>
            </a:extLst>
          </p:cNvPr>
          <p:cNvSpPr txBox="1"/>
          <p:nvPr/>
        </p:nvSpPr>
        <p:spPr>
          <a:xfrm>
            <a:off x="5198059" y="5276949"/>
            <a:ext cx="1583472" cy="584775"/>
          </a:xfrm>
          <a:prstGeom prst="rect">
            <a:avLst/>
          </a:prstGeom>
          <a:noFill/>
        </p:spPr>
        <p:txBody>
          <a:bodyPr wrap="square" rtlCol="0">
            <a:spAutoFit/>
          </a:bodyPr>
          <a:lstStyle/>
          <a:p>
            <a:pPr algn="ctr"/>
            <a:r>
              <a:rPr lang="en-US" sz="3200" b="1">
                <a:cs typeface="Calibri Light" panose="020F0302020204030204" pitchFamily="34" charset="0"/>
              </a:rPr>
              <a:t>Retain</a:t>
            </a:r>
          </a:p>
        </p:txBody>
      </p:sp>
      <p:sp>
        <p:nvSpPr>
          <p:cNvPr id="16" name="TextBox 15">
            <a:extLst>
              <a:ext uri="{FF2B5EF4-FFF2-40B4-BE49-F238E27FC236}">
                <a16:creationId xmlns:a16="http://schemas.microsoft.com/office/drawing/2014/main" id="{CD634EE0-F3C2-48A0-B4AD-96D9E5B566B4}"/>
              </a:ext>
              <a:ext uri="{C183D7F6-B498-43B3-948B-1728B52AA6E4}">
                <adec:decorative xmlns:adec="http://schemas.microsoft.com/office/drawing/2017/decorative" val="1"/>
              </a:ext>
            </a:extLst>
          </p:cNvPr>
          <p:cNvSpPr txBox="1"/>
          <p:nvPr/>
        </p:nvSpPr>
        <p:spPr>
          <a:xfrm>
            <a:off x="8606749" y="5276949"/>
            <a:ext cx="1583472" cy="584775"/>
          </a:xfrm>
          <a:prstGeom prst="rect">
            <a:avLst/>
          </a:prstGeom>
          <a:noFill/>
        </p:spPr>
        <p:txBody>
          <a:bodyPr wrap="square" rtlCol="0">
            <a:spAutoFit/>
          </a:bodyPr>
          <a:lstStyle/>
          <a:p>
            <a:pPr algn="ctr"/>
            <a:r>
              <a:rPr lang="en-US" sz="3200" b="1">
                <a:cs typeface="Calibri Light" panose="020F0302020204030204" pitchFamily="34" charset="0"/>
              </a:rPr>
              <a:t>Reward</a:t>
            </a:r>
          </a:p>
        </p:txBody>
      </p:sp>
    </p:spTree>
    <p:extLst>
      <p:ext uri="{BB962C8B-B14F-4D97-AF65-F5344CB8AC3E}">
        <p14:creationId xmlns:p14="http://schemas.microsoft.com/office/powerpoint/2010/main" val="78988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Cohort G Application Timeline</a:t>
            </a:r>
          </a:p>
        </p:txBody>
      </p:sp>
      <p:pic>
        <p:nvPicPr>
          <p:cNvPr id="4" name="Graphic 3">
            <a:extLst>
              <a:ext uri="{FF2B5EF4-FFF2-40B4-BE49-F238E27FC236}">
                <a16:creationId xmlns:a16="http://schemas.microsoft.com/office/drawing/2014/main" id="{66B5B9E2-835E-455F-9540-C9545DF980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3937" y="1406218"/>
            <a:ext cx="1518692" cy="1518692"/>
          </a:xfrm>
          <a:prstGeom prst="rect">
            <a:avLst/>
          </a:prstGeom>
        </p:spPr>
      </p:pic>
      <p:pic>
        <p:nvPicPr>
          <p:cNvPr id="8" name="Graphic 7">
            <a:extLst>
              <a:ext uri="{FF2B5EF4-FFF2-40B4-BE49-F238E27FC236}">
                <a16:creationId xmlns:a16="http://schemas.microsoft.com/office/drawing/2014/main" id="{9115D169-7B5F-40E2-A839-37E1DF4F01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5832" y="1539993"/>
            <a:ext cx="1251145" cy="1251145"/>
          </a:xfrm>
          <a:prstGeom prst="rect">
            <a:avLst/>
          </a:prstGeom>
        </p:spPr>
      </p:pic>
      <p:pic>
        <p:nvPicPr>
          <p:cNvPr id="10" name="Graphic 9">
            <a:extLst>
              <a:ext uri="{FF2B5EF4-FFF2-40B4-BE49-F238E27FC236}">
                <a16:creationId xmlns:a16="http://schemas.microsoft.com/office/drawing/2014/main" id="{93DAEA0D-9423-4D4D-B611-265A8BFB8EA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2626" y="1539993"/>
            <a:ext cx="1251145" cy="1251145"/>
          </a:xfrm>
          <a:prstGeom prst="rect">
            <a:avLst/>
          </a:prstGeom>
        </p:spPr>
      </p:pic>
      <p:pic>
        <p:nvPicPr>
          <p:cNvPr id="12" name="Graphic 11">
            <a:extLst>
              <a:ext uri="{FF2B5EF4-FFF2-40B4-BE49-F238E27FC236}">
                <a16:creationId xmlns:a16="http://schemas.microsoft.com/office/drawing/2014/main" id="{C63E2562-4BB0-4BB9-B887-70F00EE15D9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7220" y="1539993"/>
            <a:ext cx="1251145" cy="1251145"/>
          </a:xfrm>
          <a:prstGeom prst="rect">
            <a:avLst/>
          </a:prstGeom>
        </p:spPr>
      </p:pic>
      <p:pic>
        <p:nvPicPr>
          <p:cNvPr id="14" name="Graphic 13">
            <a:extLst>
              <a:ext uri="{FF2B5EF4-FFF2-40B4-BE49-F238E27FC236}">
                <a16:creationId xmlns:a16="http://schemas.microsoft.com/office/drawing/2014/main" id="{0448D594-0518-4BFC-B381-34C6E0E9D7D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9114" y="1508458"/>
            <a:ext cx="1251145" cy="1251145"/>
          </a:xfrm>
          <a:prstGeom prst="rect">
            <a:avLst/>
          </a:prstGeom>
        </p:spPr>
      </p:pic>
      <p:pic>
        <p:nvPicPr>
          <p:cNvPr id="16" name="Graphic 15">
            <a:extLst>
              <a:ext uri="{FF2B5EF4-FFF2-40B4-BE49-F238E27FC236}">
                <a16:creationId xmlns:a16="http://schemas.microsoft.com/office/drawing/2014/main" id="{1059BA94-43AC-4F8B-A62F-A6D6BF70248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90330" y="1784511"/>
            <a:ext cx="736707" cy="736707"/>
          </a:xfrm>
          <a:prstGeom prst="rect">
            <a:avLst/>
          </a:prstGeom>
        </p:spPr>
      </p:pic>
      <p:sp>
        <p:nvSpPr>
          <p:cNvPr id="19" name="TextBox 18">
            <a:extLst>
              <a:ext uri="{FF2B5EF4-FFF2-40B4-BE49-F238E27FC236}">
                <a16:creationId xmlns:a16="http://schemas.microsoft.com/office/drawing/2014/main" id="{8E03EEF8-345C-4763-9529-98FB29FA8286}"/>
              </a:ext>
            </a:extLst>
          </p:cNvPr>
          <p:cNvSpPr txBox="1"/>
          <p:nvPr/>
        </p:nvSpPr>
        <p:spPr>
          <a:xfrm>
            <a:off x="505274" y="2924911"/>
            <a:ext cx="1818826" cy="1831271"/>
          </a:xfrm>
          <a:prstGeom prst="rect">
            <a:avLst/>
          </a:prstGeom>
          <a:noFill/>
        </p:spPr>
        <p:txBody>
          <a:bodyPr wrap="square" rtlCol="0">
            <a:spAutoFit/>
          </a:bodyPr>
          <a:lstStyle/>
          <a:p>
            <a:pPr algn="ctr"/>
            <a:r>
              <a:rPr lang="en-US" sz="2000" b="1"/>
              <a:t>Pre-Application</a:t>
            </a:r>
            <a:endParaRPr lang="en-US"/>
          </a:p>
          <a:p>
            <a:pPr algn="ctr"/>
            <a:r>
              <a:rPr lang="en-US" sz="1600" b="1"/>
              <a:t>2022-2023</a:t>
            </a:r>
          </a:p>
          <a:p>
            <a:pPr algn="ctr"/>
            <a:endParaRPr lang="en-US" sz="1600"/>
          </a:p>
          <a:p>
            <a:pPr marL="285750" indent="-285750">
              <a:spcAft>
                <a:spcPts val="600"/>
              </a:spcAft>
              <a:buFont typeface="Arial" panose="020B0604020202020204" pitchFamily="34" charset="0"/>
              <a:buChar char="•"/>
            </a:pPr>
            <a:r>
              <a:rPr lang="en-US" sz="1400"/>
              <a:t>System Development</a:t>
            </a:r>
          </a:p>
          <a:p>
            <a:pPr marL="285750" indent="-285750">
              <a:spcAft>
                <a:spcPts val="600"/>
              </a:spcAft>
              <a:buFont typeface="Arial" panose="020B0604020202020204" pitchFamily="34" charset="0"/>
              <a:buChar char="•"/>
            </a:pPr>
            <a:r>
              <a:rPr lang="en-US" sz="1400"/>
              <a:t>Stakeholder Engagement</a:t>
            </a:r>
          </a:p>
        </p:txBody>
      </p:sp>
      <p:sp>
        <p:nvSpPr>
          <p:cNvPr id="20" name="TextBox 19">
            <a:extLst>
              <a:ext uri="{FF2B5EF4-FFF2-40B4-BE49-F238E27FC236}">
                <a16:creationId xmlns:a16="http://schemas.microsoft.com/office/drawing/2014/main" id="{8F1296E4-BBD8-46BB-94AF-9640349E1083}"/>
              </a:ext>
            </a:extLst>
          </p:cNvPr>
          <p:cNvSpPr txBox="1"/>
          <p:nvPr/>
        </p:nvSpPr>
        <p:spPr>
          <a:xfrm>
            <a:off x="2757316" y="2924910"/>
            <a:ext cx="1818826" cy="2769989"/>
          </a:xfrm>
          <a:prstGeom prst="rect">
            <a:avLst/>
          </a:prstGeom>
          <a:noFill/>
        </p:spPr>
        <p:txBody>
          <a:bodyPr wrap="square" rtlCol="0">
            <a:spAutoFit/>
          </a:bodyPr>
          <a:lstStyle/>
          <a:p>
            <a:pPr algn="ctr"/>
            <a:r>
              <a:rPr lang="en-US" sz="2000" b="1" dirty="0"/>
              <a:t>Year 1</a:t>
            </a:r>
            <a:endParaRPr lang="en-US" dirty="0"/>
          </a:p>
          <a:p>
            <a:pPr algn="ctr"/>
            <a:r>
              <a:rPr lang="en-US" sz="1600" b="1" dirty="0"/>
              <a:t>2023-2024</a:t>
            </a:r>
          </a:p>
          <a:p>
            <a:pPr algn="ctr"/>
            <a:endParaRPr lang="en-US" sz="1600" dirty="0"/>
          </a:p>
          <a:p>
            <a:pPr marL="285750" indent="-285750">
              <a:spcAft>
                <a:spcPts val="600"/>
              </a:spcAft>
              <a:buFont typeface="Arial" panose="020B0604020202020204" pitchFamily="34" charset="0"/>
              <a:buChar char="•"/>
            </a:pPr>
            <a:r>
              <a:rPr lang="en-US" sz="1400" dirty="0"/>
              <a:t>System Application (posts on November 1</a:t>
            </a:r>
            <a:r>
              <a:rPr lang="en-US" sz="1400" baseline="30000" dirty="0"/>
              <a:t>st</a:t>
            </a:r>
            <a:r>
              <a:rPr lang="en-US" sz="1400" dirty="0"/>
              <a:t>)</a:t>
            </a:r>
          </a:p>
          <a:p>
            <a:pPr marL="285750" indent="-285750">
              <a:spcAft>
                <a:spcPts val="600"/>
              </a:spcAft>
              <a:buFont typeface="Arial" panose="020B0604020202020204" pitchFamily="34" charset="0"/>
              <a:buChar char="•"/>
            </a:pPr>
            <a:r>
              <a:rPr lang="en-US" sz="1400" dirty="0"/>
              <a:t>Application due date: April 15, 2024</a:t>
            </a:r>
          </a:p>
          <a:p>
            <a:pPr marL="285750" indent="-285750">
              <a:spcAft>
                <a:spcPts val="600"/>
              </a:spcAft>
              <a:buFont typeface="Arial" panose="020B0604020202020204" pitchFamily="34" charset="0"/>
              <a:buChar char="•"/>
            </a:pPr>
            <a:r>
              <a:rPr lang="en-US" sz="1400" dirty="0"/>
              <a:t>TIA Teacher Buy-In Survey</a:t>
            </a:r>
          </a:p>
        </p:txBody>
      </p:sp>
      <p:sp>
        <p:nvSpPr>
          <p:cNvPr id="21" name="TextBox 20">
            <a:extLst>
              <a:ext uri="{FF2B5EF4-FFF2-40B4-BE49-F238E27FC236}">
                <a16:creationId xmlns:a16="http://schemas.microsoft.com/office/drawing/2014/main" id="{79C2BA64-D73C-418A-8659-F3E3CC0ADC1E}"/>
              </a:ext>
            </a:extLst>
          </p:cNvPr>
          <p:cNvSpPr txBox="1"/>
          <p:nvPr/>
        </p:nvSpPr>
        <p:spPr>
          <a:xfrm>
            <a:off x="5009358" y="2924910"/>
            <a:ext cx="1818826" cy="1107996"/>
          </a:xfrm>
          <a:prstGeom prst="rect">
            <a:avLst/>
          </a:prstGeom>
          <a:noFill/>
        </p:spPr>
        <p:txBody>
          <a:bodyPr wrap="square" rtlCol="0">
            <a:spAutoFit/>
          </a:bodyPr>
          <a:lstStyle/>
          <a:p>
            <a:pPr algn="ctr"/>
            <a:r>
              <a:rPr lang="en-US" sz="2000" b="1"/>
              <a:t>Year 2</a:t>
            </a:r>
            <a:endParaRPr lang="en-US"/>
          </a:p>
          <a:p>
            <a:pPr algn="ctr"/>
            <a:r>
              <a:rPr lang="en-US" sz="1600" b="1"/>
              <a:t>2024-2025</a:t>
            </a:r>
          </a:p>
          <a:p>
            <a:pPr algn="ctr"/>
            <a:endParaRPr lang="en-US" sz="1600"/>
          </a:p>
          <a:p>
            <a:pPr marL="285750" indent="-285750">
              <a:spcAft>
                <a:spcPts val="600"/>
              </a:spcAft>
              <a:buFont typeface="Arial" panose="020B0604020202020204" pitchFamily="34" charset="0"/>
              <a:buChar char="•"/>
            </a:pPr>
            <a:r>
              <a:rPr lang="en-US" sz="1400"/>
              <a:t>Capture Data</a:t>
            </a:r>
          </a:p>
        </p:txBody>
      </p:sp>
      <p:sp>
        <p:nvSpPr>
          <p:cNvPr id="22" name="TextBox 21">
            <a:extLst>
              <a:ext uri="{FF2B5EF4-FFF2-40B4-BE49-F238E27FC236}">
                <a16:creationId xmlns:a16="http://schemas.microsoft.com/office/drawing/2014/main" id="{2F9AD5A3-E8F8-4431-92EB-2CD86246BA88}"/>
              </a:ext>
            </a:extLst>
          </p:cNvPr>
          <p:cNvSpPr txBox="1"/>
          <p:nvPr/>
        </p:nvSpPr>
        <p:spPr>
          <a:xfrm>
            <a:off x="7261401" y="2924910"/>
            <a:ext cx="2173282" cy="3431709"/>
          </a:xfrm>
          <a:prstGeom prst="rect">
            <a:avLst/>
          </a:prstGeom>
          <a:noFill/>
        </p:spPr>
        <p:txBody>
          <a:bodyPr wrap="square" rtlCol="0">
            <a:spAutoFit/>
          </a:bodyPr>
          <a:lstStyle/>
          <a:p>
            <a:pPr algn="ctr"/>
            <a:r>
              <a:rPr lang="en-US" sz="2000" b="1"/>
              <a:t>Year 3</a:t>
            </a:r>
            <a:endParaRPr lang="en-US"/>
          </a:p>
          <a:p>
            <a:pPr algn="ctr"/>
            <a:r>
              <a:rPr lang="en-US" sz="1600" b="1"/>
              <a:t>2025-2026</a:t>
            </a:r>
          </a:p>
          <a:p>
            <a:pPr algn="ctr"/>
            <a:endParaRPr lang="en-US" sz="1600"/>
          </a:p>
          <a:p>
            <a:pPr marL="285750" indent="-285750">
              <a:spcAft>
                <a:spcPts val="600"/>
              </a:spcAft>
              <a:buFont typeface="Arial" panose="020B0604020202020204" pitchFamily="34" charset="0"/>
              <a:buChar char="•"/>
            </a:pPr>
            <a:r>
              <a:rPr lang="en-US" sz="1400"/>
              <a:t>Data Submission</a:t>
            </a:r>
          </a:p>
          <a:p>
            <a:pPr marL="285750" indent="-285750">
              <a:spcAft>
                <a:spcPts val="600"/>
              </a:spcAft>
              <a:buFont typeface="Arial" panose="020B0604020202020204" pitchFamily="34" charset="0"/>
              <a:buChar char="•"/>
            </a:pPr>
            <a:r>
              <a:rPr lang="en-US" sz="1400"/>
              <a:t>Full System Approval</a:t>
            </a:r>
          </a:p>
          <a:p>
            <a:pPr marL="285750" indent="-285750">
              <a:spcAft>
                <a:spcPts val="600"/>
              </a:spcAft>
              <a:buFont typeface="Arial" panose="020B0604020202020204" pitchFamily="34" charset="0"/>
              <a:buChar char="•"/>
            </a:pPr>
            <a:r>
              <a:rPr lang="en-US" sz="1400"/>
              <a:t>Designate &amp; Compensate</a:t>
            </a:r>
          </a:p>
          <a:p>
            <a:pPr marL="285750" indent="-285750">
              <a:spcAft>
                <a:spcPts val="600"/>
              </a:spcAft>
              <a:buFont typeface="Arial" panose="020B0604020202020204" pitchFamily="34" charset="0"/>
              <a:buChar char="•"/>
            </a:pPr>
            <a:r>
              <a:rPr lang="en-US" sz="1400"/>
              <a:t>Expansion &amp; Modifications</a:t>
            </a:r>
          </a:p>
          <a:p>
            <a:pPr marL="285750" indent="-285750">
              <a:spcAft>
                <a:spcPts val="600"/>
              </a:spcAft>
              <a:buFont typeface="Arial" panose="020B0604020202020204" pitchFamily="34" charset="0"/>
              <a:buChar char="•"/>
            </a:pPr>
            <a:r>
              <a:rPr lang="en-US" sz="1400"/>
              <a:t>TIA Annual Evaluation Surveys</a:t>
            </a:r>
          </a:p>
          <a:p>
            <a:pPr marL="285750" indent="-285750">
              <a:spcAft>
                <a:spcPts val="600"/>
              </a:spcAft>
              <a:buFont typeface="Arial" panose="020B0604020202020204" pitchFamily="34" charset="0"/>
              <a:buChar char="•"/>
            </a:pPr>
            <a:r>
              <a:rPr lang="en-US" sz="1400"/>
              <a:t>Annual Program Submission</a:t>
            </a:r>
          </a:p>
        </p:txBody>
      </p:sp>
      <p:sp>
        <p:nvSpPr>
          <p:cNvPr id="23" name="TextBox 22">
            <a:extLst>
              <a:ext uri="{FF2B5EF4-FFF2-40B4-BE49-F238E27FC236}">
                <a16:creationId xmlns:a16="http://schemas.microsoft.com/office/drawing/2014/main" id="{6322F1FD-4071-4951-B006-B01C58FD0BF6}"/>
              </a:ext>
            </a:extLst>
          </p:cNvPr>
          <p:cNvSpPr txBox="1"/>
          <p:nvPr/>
        </p:nvSpPr>
        <p:spPr>
          <a:xfrm>
            <a:off x="9867900" y="2924910"/>
            <a:ext cx="1818826" cy="2846933"/>
          </a:xfrm>
          <a:prstGeom prst="rect">
            <a:avLst/>
          </a:prstGeom>
          <a:noFill/>
        </p:spPr>
        <p:txBody>
          <a:bodyPr wrap="square" rtlCol="0">
            <a:spAutoFit/>
          </a:bodyPr>
          <a:lstStyle/>
          <a:p>
            <a:pPr algn="ctr"/>
            <a:r>
              <a:rPr lang="en-US" sz="2000" b="1"/>
              <a:t>Post-Approval</a:t>
            </a:r>
            <a:endParaRPr lang="en-US"/>
          </a:p>
          <a:p>
            <a:pPr algn="ctr"/>
            <a:r>
              <a:rPr lang="en-US" sz="1600" b="1"/>
              <a:t>2026-2030</a:t>
            </a:r>
          </a:p>
          <a:p>
            <a:pPr algn="ctr"/>
            <a:endParaRPr lang="en-US" sz="1600"/>
          </a:p>
          <a:p>
            <a:pPr marL="285750" indent="-285750">
              <a:spcAft>
                <a:spcPts val="600"/>
              </a:spcAft>
              <a:buFont typeface="Arial" panose="020B0604020202020204" pitchFamily="34" charset="0"/>
              <a:buChar char="•"/>
            </a:pPr>
            <a:r>
              <a:rPr lang="en-US" sz="1400"/>
              <a:t>New or Higher Designations</a:t>
            </a:r>
          </a:p>
          <a:p>
            <a:pPr marL="285750" indent="-285750">
              <a:spcAft>
                <a:spcPts val="600"/>
              </a:spcAft>
              <a:buFont typeface="Arial" panose="020B0604020202020204" pitchFamily="34" charset="0"/>
              <a:buChar char="•"/>
            </a:pPr>
            <a:r>
              <a:rPr lang="en-US" sz="1400"/>
              <a:t>Expansion and Modifications</a:t>
            </a:r>
          </a:p>
          <a:p>
            <a:pPr marL="285750" indent="-285750">
              <a:spcAft>
                <a:spcPts val="600"/>
              </a:spcAft>
              <a:buFont typeface="Arial" panose="020B0604020202020204" pitchFamily="34" charset="0"/>
              <a:buChar char="•"/>
            </a:pPr>
            <a:r>
              <a:rPr lang="en-US" sz="1400"/>
              <a:t>Annual Program Submission</a:t>
            </a:r>
          </a:p>
          <a:p>
            <a:pPr marL="285750" indent="-285750">
              <a:spcAft>
                <a:spcPts val="600"/>
              </a:spcAft>
              <a:buFont typeface="Arial" panose="020B0604020202020204" pitchFamily="34" charset="0"/>
              <a:buChar char="•"/>
            </a:pPr>
            <a:r>
              <a:rPr lang="en-US" sz="1400"/>
              <a:t>TIA Annual Evaluation Surveys</a:t>
            </a:r>
          </a:p>
        </p:txBody>
      </p:sp>
    </p:spTree>
    <p:extLst>
      <p:ext uri="{BB962C8B-B14F-4D97-AF65-F5344CB8AC3E}">
        <p14:creationId xmlns:p14="http://schemas.microsoft.com/office/powerpoint/2010/main" val="217706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B445-C2EA-48C5-890C-9DA0DD2242C1}"/>
              </a:ext>
            </a:extLst>
          </p:cNvPr>
          <p:cNvSpPr>
            <a:spLocks noGrp="1"/>
          </p:cNvSpPr>
          <p:nvPr>
            <p:ph type="title"/>
          </p:nvPr>
        </p:nvSpPr>
        <p:spPr/>
        <p:txBody>
          <a:bodyPr/>
          <a:lstStyle/>
          <a:p>
            <a:r>
              <a:rPr lang="en-US"/>
              <a:t>District Approval Process</a:t>
            </a:r>
          </a:p>
        </p:txBody>
      </p:sp>
      <p:pic>
        <p:nvPicPr>
          <p:cNvPr id="4" name="Graphic 3" descr="Download outline">
            <a:extLst>
              <a:ext uri="{FF2B5EF4-FFF2-40B4-BE49-F238E27FC236}">
                <a16:creationId xmlns:a16="http://schemas.microsoft.com/office/drawing/2014/main" id="{115EAC4B-0DC5-4602-9070-E901595DFE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16593" y="1720655"/>
            <a:ext cx="1251145" cy="1251145"/>
          </a:xfrm>
          <a:prstGeom prst="rect">
            <a:avLst/>
          </a:prstGeom>
        </p:spPr>
      </p:pic>
      <p:pic>
        <p:nvPicPr>
          <p:cNvPr id="5" name="Graphic 4">
            <a:extLst>
              <a:ext uri="{FF2B5EF4-FFF2-40B4-BE49-F238E27FC236}">
                <a16:creationId xmlns:a16="http://schemas.microsoft.com/office/drawing/2014/main" id="{79BE853A-E68F-424E-B87E-3250E273B7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80080" y="1720655"/>
            <a:ext cx="1251145" cy="1251145"/>
          </a:xfrm>
          <a:prstGeom prst="rect">
            <a:avLst/>
          </a:prstGeom>
        </p:spPr>
      </p:pic>
      <p:pic>
        <p:nvPicPr>
          <p:cNvPr id="6" name="Graphic 5">
            <a:extLst>
              <a:ext uri="{FF2B5EF4-FFF2-40B4-BE49-F238E27FC236}">
                <a16:creationId xmlns:a16="http://schemas.microsoft.com/office/drawing/2014/main" id="{5A7CB824-A993-4309-B855-AAF173C2263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43567" y="1720655"/>
            <a:ext cx="1251145" cy="1251145"/>
          </a:xfrm>
          <a:prstGeom prst="rect">
            <a:avLst/>
          </a:prstGeom>
        </p:spPr>
      </p:pic>
      <p:sp>
        <p:nvSpPr>
          <p:cNvPr id="10" name="TextBox 9">
            <a:extLst>
              <a:ext uri="{FF2B5EF4-FFF2-40B4-BE49-F238E27FC236}">
                <a16:creationId xmlns:a16="http://schemas.microsoft.com/office/drawing/2014/main" id="{DF90FCEA-5ADD-9B6B-37CF-C108D7C525A5}"/>
              </a:ext>
            </a:extLst>
          </p:cNvPr>
          <p:cNvSpPr txBox="1"/>
          <p:nvPr/>
        </p:nvSpPr>
        <p:spPr>
          <a:xfrm>
            <a:off x="353095" y="3040538"/>
            <a:ext cx="2359068" cy="1969770"/>
          </a:xfrm>
          <a:prstGeom prst="rect">
            <a:avLst/>
          </a:prstGeom>
          <a:noFill/>
        </p:spPr>
        <p:txBody>
          <a:bodyPr wrap="square" rtlCol="0">
            <a:spAutoFit/>
          </a:bodyPr>
          <a:lstStyle/>
          <a:p>
            <a:pPr algn="ctr"/>
            <a:r>
              <a:rPr lang="en-US" sz="2000" b="1"/>
              <a:t>System Development</a:t>
            </a:r>
          </a:p>
          <a:p>
            <a:pPr algn="ctr"/>
            <a:endParaRPr lang="en-US"/>
          </a:p>
          <a:p>
            <a:pPr algn="ctr"/>
            <a:r>
              <a:rPr lang="en-US" sz="1600"/>
              <a:t>Districts engage with stakeholders and develop their local designation system.</a:t>
            </a:r>
          </a:p>
        </p:txBody>
      </p:sp>
      <p:sp>
        <p:nvSpPr>
          <p:cNvPr id="7" name="TextBox 6">
            <a:extLst>
              <a:ext uri="{FF2B5EF4-FFF2-40B4-BE49-F238E27FC236}">
                <a16:creationId xmlns:a16="http://schemas.microsoft.com/office/drawing/2014/main" id="{1F3A7397-D27F-4937-8330-648566460FEA}"/>
              </a:ext>
            </a:extLst>
          </p:cNvPr>
          <p:cNvSpPr txBox="1"/>
          <p:nvPr/>
        </p:nvSpPr>
        <p:spPr>
          <a:xfrm>
            <a:off x="3389607" y="3040538"/>
            <a:ext cx="2359068" cy="1169551"/>
          </a:xfrm>
          <a:prstGeom prst="rect">
            <a:avLst/>
          </a:prstGeom>
          <a:noFill/>
        </p:spPr>
        <p:txBody>
          <a:bodyPr wrap="square" rtlCol="0">
            <a:spAutoFit/>
          </a:bodyPr>
          <a:lstStyle/>
          <a:p>
            <a:pPr algn="ctr"/>
            <a:r>
              <a:rPr lang="en-US" sz="2000" b="1"/>
              <a:t>System Application</a:t>
            </a:r>
          </a:p>
          <a:p>
            <a:pPr algn="ctr"/>
            <a:endParaRPr lang="en-US"/>
          </a:p>
          <a:p>
            <a:pPr algn="ctr"/>
            <a:r>
              <a:rPr lang="en-US" sz="1600"/>
              <a:t>Districts submit their application to TEA</a:t>
            </a:r>
          </a:p>
        </p:txBody>
      </p:sp>
      <p:sp>
        <p:nvSpPr>
          <p:cNvPr id="8" name="TextBox 7">
            <a:extLst>
              <a:ext uri="{FF2B5EF4-FFF2-40B4-BE49-F238E27FC236}">
                <a16:creationId xmlns:a16="http://schemas.microsoft.com/office/drawing/2014/main" id="{9B0D24CA-BBE1-417A-8ED6-7E9599131D1C}"/>
              </a:ext>
            </a:extLst>
          </p:cNvPr>
          <p:cNvSpPr txBox="1"/>
          <p:nvPr/>
        </p:nvSpPr>
        <p:spPr>
          <a:xfrm>
            <a:off x="6426119" y="3040538"/>
            <a:ext cx="2359068" cy="1661993"/>
          </a:xfrm>
          <a:prstGeom prst="rect">
            <a:avLst/>
          </a:prstGeom>
          <a:noFill/>
        </p:spPr>
        <p:txBody>
          <a:bodyPr wrap="square" rtlCol="0">
            <a:spAutoFit/>
          </a:bodyPr>
          <a:lstStyle/>
          <a:p>
            <a:pPr algn="ctr"/>
            <a:r>
              <a:rPr lang="en-US" sz="2000" b="1"/>
              <a:t>Data Capture Year</a:t>
            </a:r>
          </a:p>
          <a:p>
            <a:pPr algn="ctr"/>
            <a:endParaRPr lang="en-US"/>
          </a:p>
          <a:p>
            <a:pPr algn="ctr"/>
            <a:r>
              <a:rPr lang="en-US" sz="1600"/>
              <a:t>Districts implement their system and track student growth and teacher observations.</a:t>
            </a:r>
          </a:p>
        </p:txBody>
      </p:sp>
      <p:sp>
        <p:nvSpPr>
          <p:cNvPr id="9" name="TextBox 8">
            <a:extLst>
              <a:ext uri="{FF2B5EF4-FFF2-40B4-BE49-F238E27FC236}">
                <a16:creationId xmlns:a16="http://schemas.microsoft.com/office/drawing/2014/main" id="{9714DF86-48FF-48B9-A4D8-E408FED08EFC}"/>
              </a:ext>
            </a:extLst>
          </p:cNvPr>
          <p:cNvSpPr txBox="1"/>
          <p:nvPr/>
        </p:nvSpPr>
        <p:spPr>
          <a:xfrm>
            <a:off x="9462632" y="3040538"/>
            <a:ext cx="2359068" cy="3139321"/>
          </a:xfrm>
          <a:prstGeom prst="rect">
            <a:avLst/>
          </a:prstGeom>
          <a:noFill/>
        </p:spPr>
        <p:txBody>
          <a:bodyPr wrap="square" rtlCol="0">
            <a:spAutoFit/>
          </a:bodyPr>
          <a:lstStyle/>
          <a:p>
            <a:pPr algn="ctr"/>
            <a:r>
              <a:rPr lang="en-US" sz="2000" b="1"/>
              <a:t>Data Submission</a:t>
            </a:r>
          </a:p>
          <a:p>
            <a:pPr algn="ctr"/>
            <a:endParaRPr lang="en-US"/>
          </a:p>
          <a:p>
            <a:pPr algn="ctr"/>
            <a:r>
              <a:rPr lang="en-US" sz="1600"/>
              <a:t>Districts submit their data to TTU for data validation and TEA reviews outcomes and other pieces of data to determine final approval. </a:t>
            </a:r>
          </a:p>
          <a:p>
            <a:pPr algn="ctr"/>
            <a:endParaRPr lang="en-US" sz="1600"/>
          </a:p>
          <a:p>
            <a:pPr algn="ctr"/>
            <a:r>
              <a:rPr lang="en-US" sz="1600"/>
              <a:t>TIA Annual Program Submission &amp; Surveys submitted to TTU.</a:t>
            </a:r>
          </a:p>
        </p:txBody>
      </p:sp>
      <p:pic>
        <p:nvPicPr>
          <p:cNvPr id="13" name="Graphic 12">
            <a:extLst>
              <a:ext uri="{FF2B5EF4-FFF2-40B4-BE49-F238E27FC236}">
                <a16:creationId xmlns:a16="http://schemas.microsoft.com/office/drawing/2014/main" id="{7E537FB0-0584-5B6F-1328-7C89EE04BB4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4261" y="1720655"/>
            <a:ext cx="1251145" cy="1251145"/>
          </a:xfrm>
          <a:prstGeom prst="rect">
            <a:avLst/>
          </a:prstGeom>
        </p:spPr>
      </p:pic>
      <p:sp>
        <p:nvSpPr>
          <p:cNvPr id="3" name="Rectangle 2">
            <a:extLst>
              <a:ext uri="{FF2B5EF4-FFF2-40B4-BE49-F238E27FC236}">
                <a16:creationId xmlns:a16="http://schemas.microsoft.com/office/drawing/2014/main" id="{AE727E9A-FDAF-ACB2-E037-03F20467EAA4}"/>
              </a:ext>
              <a:ext uri="{C183D7F6-B498-43B3-948B-1728B52AA6E4}">
                <adec:decorative xmlns:adec="http://schemas.microsoft.com/office/drawing/2017/decorative" val="1"/>
              </a:ext>
            </a:extLst>
          </p:cNvPr>
          <p:cNvSpPr/>
          <p:nvPr/>
        </p:nvSpPr>
        <p:spPr>
          <a:xfrm>
            <a:off x="353095" y="1572322"/>
            <a:ext cx="2457012" cy="3914078"/>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873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D1C-AD7E-BFBC-6A1D-86B1C6ADEBDD}"/>
              </a:ext>
            </a:extLst>
          </p:cNvPr>
          <p:cNvSpPr>
            <a:spLocks noGrp="1"/>
          </p:cNvSpPr>
          <p:nvPr>
            <p:ph type="title"/>
          </p:nvPr>
        </p:nvSpPr>
        <p:spPr/>
        <p:txBody>
          <a:bodyPr/>
          <a:lstStyle/>
          <a:p>
            <a:r>
              <a:rPr lang="en-US"/>
              <a:t>District System Components</a:t>
            </a:r>
            <a:r>
              <a:rPr lang="en-US" b="0" i="0">
                <a:solidFill>
                  <a:srgbClr val="000000"/>
                </a:solidFill>
                <a:effectLst/>
                <a:latin typeface="Times New Roman" panose="02020603050405020304" pitchFamily="18" charset="0"/>
              </a:rPr>
              <a:t> </a:t>
            </a:r>
            <a:endParaRPr lang="en-US"/>
          </a:p>
        </p:txBody>
      </p:sp>
      <p:sp>
        <p:nvSpPr>
          <p:cNvPr id="19" name="Rectangle 18">
            <a:extLst>
              <a:ext uri="{FF2B5EF4-FFF2-40B4-BE49-F238E27FC236}">
                <a16:creationId xmlns:a16="http://schemas.microsoft.com/office/drawing/2014/main" id="{450219FB-1882-2A03-C647-FD4448FAEE4A}"/>
              </a:ext>
              <a:ext uri="{C183D7F6-B498-43B3-948B-1728B52AA6E4}">
                <adec:decorative xmlns:adec="http://schemas.microsoft.com/office/drawing/2017/decorative" val="1"/>
              </a:ext>
            </a:extLst>
          </p:cNvPr>
          <p:cNvSpPr/>
          <p:nvPr/>
        </p:nvSpPr>
        <p:spPr>
          <a:xfrm>
            <a:off x="1228299" y="3916080"/>
            <a:ext cx="10372298" cy="101566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2F8B64-5CED-4FE9-36DA-3E8494D58E90}"/>
              </a:ext>
              <a:ext uri="{C183D7F6-B498-43B3-948B-1728B52AA6E4}">
                <adec:decorative xmlns:adec="http://schemas.microsoft.com/office/drawing/2017/decorative" val="1"/>
              </a:ext>
            </a:extLst>
          </p:cNvPr>
          <p:cNvSpPr/>
          <p:nvPr/>
        </p:nvSpPr>
        <p:spPr>
          <a:xfrm>
            <a:off x="1228297" y="2747373"/>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6CD9AE-C6C0-08D4-E284-1DDBC881D645}"/>
              </a:ext>
              <a:ext uri="{C183D7F6-B498-43B3-948B-1728B52AA6E4}">
                <adec:decorative xmlns:adec="http://schemas.microsoft.com/office/drawing/2017/decorative" val="1"/>
              </a:ext>
            </a:extLst>
          </p:cNvPr>
          <p:cNvSpPr/>
          <p:nvPr/>
        </p:nvSpPr>
        <p:spPr>
          <a:xfrm>
            <a:off x="1228299" y="5084787"/>
            <a:ext cx="10372298" cy="101566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84D80B-BB46-B5DB-5CD6-C329C0ADBDC3}"/>
              </a:ext>
              <a:ext uri="{C183D7F6-B498-43B3-948B-1728B52AA6E4}">
                <adec:decorative xmlns:adec="http://schemas.microsoft.com/office/drawing/2017/decorative" val="1"/>
              </a:ext>
            </a:extLst>
          </p:cNvPr>
          <p:cNvSpPr/>
          <p:nvPr/>
        </p:nvSpPr>
        <p:spPr>
          <a:xfrm>
            <a:off x="3316407" y="3984905"/>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A23BACA-CC88-E85E-0AF0-C2B505AE47D1}"/>
              </a:ext>
              <a:ext uri="{C183D7F6-B498-43B3-948B-1728B52AA6E4}">
                <adec:decorative xmlns:adec="http://schemas.microsoft.com/office/drawing/2017/decorative" val="1"/>
              </a:ext>
            </a:extLst>
          </p:cNvPr>
          <p:cNvSpPr/>
          <p:nvPr/>
        </p:nvSpPr>
        <p:spPr>
          <a:xfrm>
            <a:off x="3316407" y="2818119"/>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FFFF4A9-D5B8-5C0E-99DD-C9693AA5A230}"/>
              </a:ext>
              <a:ext uri="{C183D7F6-B498-43B3-948B-1728B52AA6E4}">
                <adec:decorative xmlns:adec="http://schemas.microsoft.com/office/drawing/2017/decorative" val="1"/>
              </a:ext>
            </a:extLst>
          </p:cNvPr>
          <p:cNvSpPr/>
          <p:nvPr/>
        </p:nvSpPr>
        <p:spPr>
          <a:xfrm>
            <a:off x="3297270" y="5161856"/>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D3DB8B-BEB7-400B-455C-FA4A43A9F2ED}"/>
              </a:ext>
              <a:ext uri="{C183D7F6-B498-43B3-948B-1728B52AA6E4}">
                <adec:decorative xmlns:adec="http://schemas.microsoft.com/office/drawing/2017/decorative" val="1"/>
              </a:ext>
            </a:extLst>
          </p:cNvPr>
          <p:cNvSpPr/>
          <p:nvPr/>
        </p:nvSpPr>
        <p:spPr>
          <a:xfrm>
            <a:off x="1228297" y="1578666"/>
            <a:ext cx="10372300" cy="101566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0AD160B-2B2C-F35F-CF33-39B9C4EBF87A}"/>
              </a:ext>
              <a:ext uri="{C183D7F6-B498-43B3-948B-1728B52AA6E4}">
                <adec:decorative xmlns:adec="http://schemas.microsoft.com/office/drawing/2017/decorative" val="1"/>
              </a:ext>
            </a:extLst>
          </p:cNvPr>
          <p:cNvSpPr/>
          <p:nvPr/>
        </p:nvSpPr>
        <p:spPr>
          <a:xfrm>
            <a:off x="3297270" y="1649414"/>
            <a:ext cx="821595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579A09-2891-E335-52AC-58442C1E17BE}"/>
              </a:ext>
            </a:extLst>
          </p:cNvPr>
          <p:cNvSpPr txBox="1"/>
          <p:nvPr/>
        </p:nvSpPr>
        <p:spPr>
          <a:xfrm>
            <a:off x="1228301" y="1670999"/>
            <a:ext cx="2019868" cy="830997"/>
          </a:xfrm>
          <a:prstGeom prst="rect">
            <a:avLst/>
          </a:prstGeom>
          <a:noFill/>
        </p:spPr>
        <p:txBody>
          <a:bodyPr wrap="square" rtlCol="0">
            <a:spAutoFit/>
          </a:bodyPr>
          <a:lstStyle/>
          <a:p>
            <a:pPr algn="ctr"/>
            <a:r>
              <a:rPr lang="en-US" sz="2400" b="1">
                <a:latin typeface="+mj-lt"/>
              </a:rPr>
              <a:t>Teacher Observation</a:t>
            </a:r>
          </a:p>
        </p:txBody>
      </p:sp>
      <p:sp>
        <p:nvSpPr>
          <p:cNvPr id="27" name="TextBox 26">
            <a:extLst>
              <a:ext uri="{FF2B5EF4-FFF2-40B4-BE49-F238E27FC236}">
                <a16:creationId xmlns:a16="http://schemas.microsoft.com/office/drawing/2014/main" id="{61BB9AA5-3362-3BFC-5962-D1871DA57FFD}"/>
              </a:ext>
            </a:extLst>
          </p:cNvPr>
          <p:cNvSpPr txBox="1"/>
          <p:nvPr/>
        </p:nvSpPr>
        <p:spPr>
          <a:xfrm>
            <a:off x="3384645" y="1756020"/>
            <a:ext cx="8215952" cy="646331"/>
          </a:xfrm>
          <a:prstGeom prst="rect">
            <a:avLst/>
          </a:prstGeom>
          <a:noFill/>
        </p:spPr>
        <p:txBody>
          <a:bodyPr wrap="square" rtlCol="0">
            <a:spAutoFit/>
          </a:bodyPr>
          <a:lstStyle/>
          <a:p>
            <a:r>
              <a:rPr lang="en-US"/>
              <a:t>Observation based on T-TESS or aligned rubric​. District application must show evidence of calibration and data analysis.</a:t>
            </a:r>
          </a:p>
        </p:txBody>
      </p:sp>
      <p:sp>
        <p:nvSpPr>
          <p:cNvPr id="24" name="TextBox 23">
            <a:extLst>
              <a:ext uri="{FF2B5EF4-FFF2-40B4-BE49-F238E27FC236}">
                <a16:creationId xmlns:a16="http://schemas.microsoft.com/office/drawing/2014/main" id="{BA43C893-FF58-CC26-7330-597B9A6C7E60}"/>
              </a:ext>
            </a:extLst>
          </p:cNvPr>
          <p:cNvSpPr txBox="1"/>
          <p:nvPr/>
        </p:nvSpPr>
        <p:spPr>
          <a:xfrm>
            <a:off x="1228301" y="2839706"/>
            <a:ext cx="2019868" cy="830997"/>
          </a:xfrm>
          <a:prstGeom prst="rect">
            <a:avLst/>
          </a:prstGeom>
          <a:noFill/>
        </p:spPr>
        <p:txBody>
          <a:bodyPr wrap="square" rtlCol="0">
            <a:spAutoFit/>
          </a:bodyPr>
          <a:lstStyle/>
          <a:p>
            <a:pPr algn="ctr"/>
            <a:r>
              <a:rPr lang="en-US" sz="2400" b="1">
                <a:latin typeface="+mj-lt"/>
              </a:rPr>
              <a:t>Student Growth</a:t>
            </a:r>
          </a:p>
        </p:txBody>
      </p:sp>
      <p:sp>
        <p:nvSpPr>
          <p:cNvPr id="28" name="TextBox 27">
            <a:extLst>
              <a:ext uri="{FF2B5EF4-FFF2-40B4-BE49-F238E27FC236}">
                <a16:creationId xmlns:a16="http://schemas.microsoft.com/office/drawing/2014/main" id="{E8C7F84B-42BC-0530-84E0-499E638C02BB}"/>
              </a:ext>
            </a:extLst>
          </p:cNvPr>
          <p:cNvSpPr txBox="1"/>
          <p:nvPr/>
        </p:nvSpPr>
        <p:spPr>
          <a:xfrm>
            <a:off x="3384645" y="2949100"/>
            <a:ext cx="8215952" cy="646331"/>
          </a:xfrm>
          <a:prstGeom prst="rect">
            <a:avLst/>
          </a:prstGeom>
          <a:noFill/>
        </p:spPr>
        <p:txBody>
          <a:bodyPr wrap="square" rtlCol="0">
            <a:spAutoFit/>
          </a:bodyPr>
          <a:lstStyle/>
          <a:p>
            <a:r>
              <a:rPr lang="en-US"/>
              <a:t>Student growth measures determined by district. District application must show evidence of validity &amp; reliability of development, administration, and scoring.​</a:t>
            </a:r>
          </a:p>
        </p:txBody>
      </p:sp>
      <p:sp>
        <p:nvSpPr>
          <p:cNvPr id="25" name="TextBox 24">
            <a:extLst>
              <a:ext uri="{FF2B5EF4-FFF2-40B4-BE49-F238E27FC236}">
                <a16:creationId xmlns:a16="http://schemas.microsoft.com/office/drawing/2014/main" id="{66E7173B-7BAE-5424-A2DA-5850BD4645E4}"/>
              </a:ext>
            </a:extLst>
          </p:cNvPr>
          <p:cNvSpPr txBox="1"/>
          <p:nvPr/>
        </p:nvSpPr>
        <p:spPr>
          <a:xfrm>
            <a:off x="1228301" y="4008413"/>
            <a:ext cx="2019868" cy="830997"/>
          </a:xfrm>
          <a:prstGeom prst="rect">
            <a:avLst/>
          </a:prstGeom>
          <a:noFill/>
        </p:spPr>
        <p:txBody>
          <a:bodyPr wrap="square" rtlCol="0">
            <a:spAutoFit/>
          </a:bodyPr>
          <a:lstStyle/>
          <a:p>
            <a:pPr algn="ctr"/>
            <a:r>
              <a:rPr lang="en-US" sz="2400" b="1">
                <a:latin typeface="+mj-lt"/>
              </a:rPr>
              <a:t>Spending Plan</a:t>
            </a:r>
          </a:p>
        </p:txBody>
      </p:sp>
      <p:sp>
        <p:nvSpPr>
          <p:cNvPr id="29" name="TextBox 28">
            <a:extLst>
              <a:ext uri="{FF2B5EF4-FFF2-40B4-BE49-F238E27FC236}">
                <a16:creationId xmlns:a16="http://schemas.microsoft.com/office/drawing/2014/main" id="{A2EC9931-A538-B963-ED67-B42362CC2F00}"/>
              </a:ext>
            </a:extLst>
          </p:cNvPr>
          <p:cNvSpPr txBox="1"/>
          <p:nvPr/>
        </p:nvSpPr>
        <p:spPr>
          <a:xfrm>
            <a:off x="3375545" y="3960325"/>
            <a:ext cx="8215952" cy="923330"/>
          </a:xfrm>
          <a:prstGeom prst="rect">
            <a:avLst/>
          </a:prstGeom>
          <a:noFill/>
        </p:spPr>
        <p:txBody>
          <a:bodyPr wrap="square" rtlCol="0">
            <a:spAutoFit/>
          </a:bodyPr>
          <a:lstStyle/>
          <a:p>
            <a:r>
              <a:rPr lang="en-US"/>
              <a:t>Districts must spend at least 90% on teacher compensation for student-facing instructional roles and may reserve up to 10% for supporting the TIA system or in supporting teachers in earning a designation by 8/31 each year. ​</a:t>
            </a:r>
          </a:p>
        </p:txBody>
      </p:sp>
      <p:sp>
        <p:nvSpPr>
          <p:cNvPr id="26" name="TextBox 25">
            <a:extLst>
              <a:ext uri="{FF2B5EF4-FFF2-40B4-BE49-F238E27FC236}">
                <a16:creationId xmlns:a16="http://schemas.microsoft.com/office/drawing/2014/main" id="{D4396493-01B4-E0A4-51A4-17F14DE46A13}"/>
              </a:ext>
            </a:extLst>
          </p:cNvPr>
          <p:cNvSpPr txBox="1"/>
          <p:nvPr/>
        </p:nvSpPr>
        <p:spPr>
          <a:xfrm>
            <a:off x="1228300" y="5169795"/>
            <a:ext cx="2019868" cy="830997"/>
          </a:xfrm>
          <a:prstGeom prst="rect">
            <a:avLst/>
          </a:prstGeom>
          <a:noFill/>
        </p:spPr>
        <p:txBody>
          <a:bodyPr wrap="square" rtlCol="0">
            <a:spAutoFit/>
          </a:bodyPr>
          <a:lstStyle/>
          <a:p>
            <a:pPr algn="ctr"/>
            <a:r>
              <a:rPr lang="en-US" sz="2400" b="1">
                <a:latin typeface="+mj-lt"/>
              </a:rPr>
              <a:t>Optional Components</a:t>
            </a:r>
          </a:p>
        </p:txBody>
      </p:sp>
      <p:sp>
        <p:nvSpPr>
          <p:cNvPr id="30" name="TextBox 29">
            <a:extLst>
              <a:ext uri="{FF2B5EF4-FFF2-40B4-BE49-F238E27FC236}">
                <a16:creationId xmlns:a16="http://schemas.microsoft.com/office/drawing/2014/main" id="{A950554E-BF88-CAD7-6930-86E5952D1E2C}"/>
              </a:ext>
            </a:extLst>
          </p:cNvPr>
          <p:cNvSpPr txBox="1"/>
          <p:nvPr/>
        </p:nvSpPr>
        <p:spPr>
          <a:xfrm>
            <a:off x="3384645" y="5262127"/>
            <a:ext cx="8215952" cy="646331"/>
          </a:xfrm>
          <a:prstGeom prst="rect">
            <a:avLst/>
          </a:prstGeom>
          <a:noFill/>
        </p:spPr>
        <p:txBody>
          <a:bodyPr wrap="square" rtlCol="0">
            <a:spAutoFit/>
          </a:bodyPr>
          <a:lstStyle/>
          <a:p>
            <a:r>
              <a:rPr lang="en-US"/>
              <a:t>Districts may consider additional factors in make designations (e.g., mentoring other teachers, teacher leadership, family surveys, student surveys, etc.).​</a:t>
            </a:r>
          </a:p>
        </p:txBody>
      </p:sp>
      <p:pic>
        <p:nvPicPr>
          <p:cNvPr id="32" name="Graphic 31">
            <a:extLst>
              <a:ext uri="{FF2B5EF4-FFF2-40B4-BE49-F238E27FC236}">
                <a16:creationId xmlns:a16="http://schemas.microsoft.com/office/drawing/2014/main" id="{FC0D3469-70BC-8DA6-89B7-D1EFEC3F87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7325" y="5111900"/>
            <a:ext cx="914400" cy="914400"/>
          </a:xfrm>
          <a:prstGeom prst="rect">
            <a:avLst/>
          </a:prstGeom>
        </p:spPr>
      </p:pic>
      <p:pic>
        <p:nvPicPr>
          <p:cNvPr id="34" name="Graphic 33">
            <a:extLst>
              <a:ext uri="{FF2B5EF4-FFF2-40B4-BE49-F238E27FC236}">
                <a16:creationId xmlns:a16="http://schemas.microsoft.com/office/drawing/2014/main" id="{16574BD8-E330-0C95-3E78-9CB7E3A0FD0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9306" y="3966711"/>
            <a:ext cx="914400" cy="914400"/>
          </a:xfrm>
          <a:prstGeom prst="rect">
            <a:avLst/>
          </a:prstGeom>
        </p:spPr>
      </p:pic>
      <p:pic>
        <p:nvPicPr>
          <p:cNvPr id="36" name="Graphic 35">
            <a:extLst>
              <a:ext uri="{FF2B5EF4-FFF2-40B4-BE49-F238E27FC236}">
                <a16:creationId xmlns:a16="http://schemas.microsoft.com/office/drawing/2014/main" id="{78BC10FD-956C-FBFD-4605-8DD12201C41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7505" y="2832207"/>
            <a:ext cx="914400" cy="914400"/>
          </a:xfrm>
          <a:prstGeom prst="rect">
            <a:avLst/>
          </a:prstGeom>
        </p:spPr>
      </p:pic>
      <p:pic>
        <p:nvPicPr>
          <p:cNvPr id="38" name="Graphic 37">
            <a:extLst>
              <a:ext uri="{FF2B5EF4-FFF2-40B4-BE49-F238E27FC236}">
                <a16:creationId xmlns:a16="http://schemas.microsoft.com/office/drawing/2014/main" id="{33AC0A0A-2C88-877F-4335-93307B41416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3857" y="1621986"/>
            <a:ext cx="914400" cy="914400"/>
          </a:xfrm>
          <a:prstGeom prst="rect">
            <a:avLst/>
          </a:prstGeom>
        </p:spPr>
      </p:pic>
    </p:spTree>
    <p:extLst>
      <p:ext uri="{BB962C8B-B14F-4D97-AF65-F5344CB8AC3E}">
        <p14:creationId xmlns:p14="http://schemas.microsoft.com/office/powerpoint/2010/main" val="3214743009"/>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1" ma:contentTypeDescription="Create a new document." ma:contentTypeScope="" ma:versionID="cd56b9b2ea5aeb368c1ccc3532e41d3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d832daec7ebb633f86101894346cf962"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documentManagement>
</p:properties>
</file>

<file path=customXml/itemProps1.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2.xml><?xml version="1.0" encoding="utf-8"?>
<ds:datastoreItem xmlns:ds="http://schemas.openxmlformats.org/officeDocument/2006/customXml" ds:itemID="{07B25155-3A53-4C05-B20C-989579A2D493}">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471A95-C5BC-4FBB-9C8E-B99B67470492}">
  <ds:schemaRefs>
    <ds:schemaRef ds:uri="http://purl.org/dc/elements/1.1/"/>
    <ds:schemaRef ds:uri="http://schemas.microsoft.com/office/2006/metadata/properties"/>
    <ds:schemaRef ds:uri="http://purl.org/dc/terms/"/>
    <ds:schemaRef ds:uri="http://schemas.openxmlformats.org/package/2006/metadata/core-properties"/>
    <ds:schemaRef ds:uri="4780d0d2-c080-455e-bee8-5b3382ef325a"/>
    <ds:schemaRef ds:uri="http://schemas.microsoft.com/office/2006/documentManagement/types"/>
    <ds:schemaRef ds:uri="7509388a-dc3d-42e0-ad02-1f88cc25c44c"/>
    <ds:schemaRef ds:uri="http://schemas.microsoft.com/office/infopath/2007/PartnerControls"/>
    <ds:schemaRef ds:uri="55ad0659-6a5d-4092-b991-df82805f26a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11097</TotalTime>
  <Words>1978</Words>
  <Application>Microsoft Office PowerPoint</Application>
  <PresentationFormat>Widescreen</PresentationFormat>
  <Paragraphs>320</Paragraphs>
  <Slides>42</Slides>
  <Notes>37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42</vt:i4>
      </vt:variant>
    </vt:vector>
  </HeadingPairs>
  <TitlesOfParts>
    <vt:vector size="55" baseType="lpstr">
      <vt:lpstr>Arial</vt:lpstr>
      <vt:lpstr>Calibri</vt:lpstr>
      <vt:lpstr>Calibri Light</vt:lpstr>
      <vt:lpstr>Cambria</vt:lpstr>
      <vt:lpstr>Courier New</vt:lpstr>
      <vt:lpstr>Symbol</vt:lpstr>
      <vt:lpstr>Times New Roman</vt:lpstr>
      <vt:lpstr>Wingdings</vt:lpstr>
      <vt:lpstr>Title Slides</vt:lpstr>
      <vt:lpstr>Content Layouts</vt:lpstr>
      <vt:lpstr>Divider and Other Slides</vt:lpstr>
      <vt:lpstr>1_Content Layouts</vt:lpstr>
      <vt:lpstr>2_Content Layouts</vt:lpstr>
      <vt:lpstr>Building a Local Designation System: 2023-24</vt:lpstr>
      <vt:lpstr>Welcome</vt:lpstr>
      <vt:lpstr>Session Materials and Recordings </vt:lpstr>
      <vt:lpstr>Agenda</vt:lpstr>
      <vt:lpstr>Objectives</vt:lpstr>
      <vt:lpstr>Our Vision</vt:lpstr>
      <vt:lpstr>Cohort G Application Timeline</vt:lpstr>
      <vt:lpstr>District Approval Process</vt:lpstr>
      <vt:lpstr>District System Components </vt:lpstr>
      <vt:lpstr>Poll #1: Current Level of Readiness </vt:lpstr>
      <vt:lpstr>District Panel</vt:lpstr>
      <vt:lpstr>Lessons Learned: Round Rock ISD</vt:lpstr>
      <vt:lpstr>Lessons Learned: Coldspring-Oakhurst CISD</vt:lpstr>
      <vt:lpstr>Lessons Learned: Cleveland ISD</vt:lpstr>
      <vt:lpstr>Best Practice for Getting Started</vt:lpstr>
      <vt:lpstr>Best Practices for Getting Started</vt:lpstr>
      <vt:lpstr>Stakeholder Engagement: Rationale</vt:lpstr>
      <vt:lpstr>The Big Three Critical Decisions</vt:lpstr>
      <vt:lpstr>Breakout Room  5 minutes  Discuss which of the three critical decisions will need the most time in your district's planning.</vt:lpstr>
      <vt:lpstr>Readiness Guide: Building a Local Teacher Designation System </vt:lpstr>
      <vt:lpstr>What is the Readiness Guide?</vt:lpstr>
      <vt:lpstr>Readiness Guide</vt:lpstr>
      <vt:lpstr>TIA Readiness Guide</vt:lpstr>
      <vt:lpstr>How to Use the Readiness Guide</vt:lpstr>
      <vt:lpstr>Phase One: Learn About TIA</vt:lpstr>
      <vt:lpstr>Phase Two: Assess Readiness </vt:lpstr>
      <vt:lpstr>Using the Readiness Guide</vt:lpstr>
      <vt:lpstr>Success Factor Two: Stakeholder Engagement</vt:lpstr>
      <vt:lpstr>Case Study: Daisy ISD</vt:lpstr>
      <vt:lpstr>Solo Review: Success Factor Two  5 minutes  What is your district’s current level of Readiness and Next Steps for Success Factor Two?</vt:lpstr>
      <vt:lpstr>Breakout Room: Success Factor Two  5 minutes   Share your district’s level of Readiness and Next Steps for Success Factor Two. </vt:lpstr>
      <vt:lpstr>In the chat, place a next step:  a) For an area where your district is Ready  b) For an area where your district is Not Ready Yet </vt:lpstr>
      <vt:lpstr>Success Factor Three: Eligible Teachers</vt:lpstr>
      <vt:lpstr>Solo Review: Success Factor Three  5 minutes  What is your district’s current level of Readiness and Next Steps for Success Factor Three?</vt:lpstr>
      <vt:lpstr>Breakout Room: Success Factor Three  5 minutes   Share your district’s level of Readiness and Next Steps for this area. </vt:lpstr>
      <vt:lpstr>In the chat, share  something you learned from a colleague that:  a) made you think b) you plan to use  c) you hadn’t considered    </vt:lpstr>
      <vt:lpstr>Building Your Plan One Piece at a Time</vt:lpstr>
      <vt:lpstr>Daisy ISD</vt:lpstr>
      <vt:lpstr>Survey</vt:lpstr>
      <vt:lpstr>Key Points</vt:lpstr>
      <vt:lpstr>Technical Assistance: Coming Soon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McCorquodale, Theresa</cp:lastModifiedBy>
  <cp:revision>3</cp:revision>
  <dcterms:created xsi:type="dcterms:W3CDTF">2022-02-16T22:06:39Z</dcterms:created>
  <dcterms:modified xsi:type="dcterms:W3CDTF">2023-09-13T21:31:07Z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