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3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00" r:id="rId5"/>
    <p:sldMasterId id="2147483715" r:id="rId6"/>
    <p:sldMasterId id="2147483744" r:id="rId7"/>
  </p:sldMasterIdLst>
  <p:notesMasterIdLst>
    <p:notesMasterId r:id="rId16"/>
  </p:notesMasterIdLst>
  <p:sldIdLst>
    <p:sldId id="266" r:id="rId8"/>
    <p:sldId id="5128" r:id="rId9"/>
    <p:sldId id="270" r:id="rId10"/>
    <p:sldId id="5127" r:id="rId11"/>
    <p:sldId id="256" r:id="rId12"/>
    <p:sldId id="5132" r:id="rId13"/>
    <p:sldId id="5133" r:id="rId14"/>
    <p:sldId id="240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Harrington, Sarah" initials="HS" lastIdx="3" clrIdx="6">
    <p:extLst>
      <p:ext uri="{19B8F6BF-5375-455C-9EA6-DF929625EA0E}">
        <p15:presenceInfo xmlns:p15="http://schemas.microsoft.com/office/powerpoint/2012/main" userId="S::Sarah.Harrington@tea.texas.gov::f0a04edf-0f91-4a44-9f2b-719bf0724719" providerId="AD"/>
      </p:ext>
    </p:extLst>
  </p:cmAuthor>
  <p:cmAuthor id="1" name="McCorquodale, Theresa" initials="MT" lastIdx="2" clrIdx="0">
    <p:extLst>
      <p:ext uri="{19B8F6BF-5375-455C-9EA6-DF929625EA0E}">
        <p15:presenceInfo xmlns:p15="http://schemas.microsoft.com/office/powerpoint/2012/main" userId="S::Theresa.McCorquodale@tea.texas.gov::037d1548-3d91-4cff-b8fb-b2d2a702fd97" providerId="AD"/>
      </p:ext>
    </p:extLst>
  </p:cmAuthor>
  <p:cmAuthor id="2" name="Wu, Grace" initials="WG" lastIdx="5" clrIdx="1">
    <p:extLst>
      <p:ext uri="{19B8F6BF-5375-455C-9EA6-DF929625EA0E}">
        <p15:presenceInfo xmlns:p15="http://schemas.microsoft.com/office/powerpoint/2012/main" userId="S::Grace.Wu@tea.texas.gov::1b27f835-14b0-4426-86b7-e9874ce7d0d5" providerId="AD"/>
      </p:ext>
    </p:extLst>
  </p:cmAuthor>
  <p:cmAuthor id="3" name="Triptow, Aubry" initials="TA" lastIdx="2" clrIdx="2">
    <p:extLst>
      <p:ext uri="{19B8F6BF-5375-455C-9EA6-DF929625EA0E}">
        <p15:presenceInfo xmlns:p15="http://schemas.microsoft.com/office/powerpoint/2012/main" userId="S::aubry.triptow@tea.texas.gov::22591566-a429-4b2f-a333-df4cc7e51fa8" providerId="AD"/>
      </p:ext>
    </p:extLst>
  </p:cmAuthor>
  <p:cmAuthor id="4" name="Swinney, Lyra" initials="SL" lastIdx="20" clrIdx="3">
    <p:extLst>
      <p:ext uri="{19B8F6BF-5375-455C-9EA6-DF929625EA0E}">
        <p15:presenceInfo xmlns:p15="http://schemas.microsoft.com/office/powerpoint/2012/main" userId="S::lyra.swinney@tea.texas.gov::93cce18f-029b-4896-a7f2-cab2c7a36b90" providerId="AD"/>
      </p:ext>
    </p:extLst>
  </p:cmAuthor>
  <p:cmAuthor id="5" name="Muffoletto, Jamie" initials="MJ" lastIdx="7" clrIdx="4">
    <p:extLst>
      <p:ext uri="{19B8F6BF-5375-455C-9EA6-DF929625EA0E}">
        <p15:presenceInfo xmlns:p15="http://schemas.microsoft.com/office/powerpoint/2012/main" userId="S::jamie.muffoletto@tea.texas.gov::daf1e3c6-8137-448a-b141-d23049d419b5" providerId="AD"/>
      </p:ext>
    </p:extLst>
  </p:cmAuthor>
  <p:cmAuthor id="6" name="Seay, Amani" initials="SA" lastIdx="1" clrIdx="5">
    <p:extLst>
      <p:ext uri="{19B8F6BF-5375-455C-9EA6-DF929625EA0E}">
        <p15:presenceInfo xmlns:p15="http://schemas.microsoft.com/office/powerpoint/2012/main" userId="S::amani.seay@tea.texas.gov::6003b1ee-11cb-4d21-9e67-b32050b9ead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6CB9"/>
    <a:srgbClr val="242424"/>
    <a:srgbClr val="8B8B8B"/>
    <a:srgbClr val="4444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72EC85-6FA9-4CDB-8053-BADC8B1F4083}" v="15" dt="2021-07-09T13:19:46.3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2998"/>
    <p:restoredTop sz="86395" autoAdjust="0"/>
  </p:normalViewPr>
  <p:slideViewPr>
    <p:cSldViewPr snapToGrid="0">
      <p:cViewPr varScale="1">
        <p:scale>
          <a:sx n="81" d="100"/>
          <a:sy n="81" d="100"/>
        </p:scale>
        <p:origin x="200" y="8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C8431-96D3-465C-970B-44EA9CAD7D38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BD0C7-C5A9-4B82-B0C3-F96D44322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96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BD0C7-C5A9-4B82-B0C3-F96D4432261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98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BD0C7-C5A9-4B82-B0C3-F96D443226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61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BD0C7-C5A9-4B82-B0C3-F96D443226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07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BD0C7-C5A9-4B82-B0C3-F96D443226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55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BD0C7-C5A9-4B82-B0C3-F96D443226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99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BD0C7-C5A9-4B82-B0C3-F96D443226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37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BD0C7-C5A9-4B82-B0C3-F96D443226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95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BD0C7-C5A9-4B82-B0C3-F96D443226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03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ADA68-E82C-4450-9E5C-15CA412DAA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149" y="1627189"/>
            <a:ext cx="8620125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88B302-3884-451D-9771-0A8D857BA4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149" y="4286249"/>
            <a:ext cx="8620125" cy="75247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13735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C9E1D-B65C-4273-9C1E-38CA4A7E8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8100" y="365125"/>
            <a:ext cx="718185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C11DC-3D1F-4FE9-878A-516D532A16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7162" y="2711232"/>
            <a:ext cx="2743200" cy="1971675"/>
          </a:xfrm>
          <a:noFill/>
        </p:spPr>
        <p:txBody>
          <a:bodyPr/>
          <a:lstStyle>
            <a:lvl1pPr>
              <a:buNone/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07BD52-7CDE-4A55-B343-083BA72CA3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48100" y="1825625"/>
            <a:ext cx="78295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7E917-0DD3-47A6-BEA1-3451C91AC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DE4B-D91A-4998-89F5-981C58616758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566652-845C-418A-ACF9-483385D23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Copyright © 2020. Texas Education Agency. All Rights Reserved.</a:t>
            </a:r>
          </a:p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FF41DE-7C38-4AD4-887E-6D193B112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8442F-D128-4B9A-8169-592B73AEC928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6D13C87-38B4-4847-9056-6905527EF8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162" y="1690688"/>
            <a:ext cx="2857500" cy="528637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2pPr>
            <a:lvl3pPr>
              <a:buNone/>
              <a:defRPr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3pPr>
            <a:lvl4pPr>
              <a:buNone/>
              <a:defRPr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4pPr>
            <a:lvl5pPr>
              <a:buNone/>
              <a:defRPr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083023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C9E1D-B65C-4273-9C1E-38CA4A7E8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8100" y="365125"/>
            <a:ext cx="718185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C11DC-3D1F-4FE9-878A-516D532A16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7162" y="2711232"/>
            <a:ext cx="2743200" cy="1971675"/>
          </a:xfrm>
          <a:noFill/>
        </p:spPr>
        <p:txBody>
          <a:bodyPr/>
          <a:lstStyle>
            <a:lvl1pPr>
              <a:buNone/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07BD52-7CDE-4A55-B343-083BA72CA3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48100" y="1825625"/>
            <a:ext cx="78295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7E917-0DD3-47A6-BEA1-3451C91AC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DE4B-D91A-4998-89F5-981C58616758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566652-845C-418A-ACF9-483385D23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Copyright © 2020. Texas Education Agency. All Rights Reserved.</a:t>
            </a:r>
          </a:p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FF41DE-7C38-4AD4-887E-6D193B112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8442F-D128-4B9A-8169-592B73AEC92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C483ECC-9219-420F-81DD-CC2FC0B3E0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7650" y="1690688"/>
            <a:ext cx="2857500" cy="528637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2pPr>
            <a:lvl3pPr>
              <a:buNone/>
              <a:defRPr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3pPr>
            <a:lvl4pPr>
              <a:buNone/>
              <a:defRPr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4pPr>
            <a:lvl5pPr>
              <a:buNone/>
              <a:defRPr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722076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C9E1D-B65C-4273-9C1E-38CA4A7E8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8100" y="365125"/>
            <a:ext cx="718185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C11DC-3D1F-4FE9-878A-516D532A16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7162" y="2711232"/>
            <a:ext cx="2743200" cy="1971675"/>
          </a:xfrm>
          <a:noFill/>
        </p:spPr>
        <p:txBody>
          <a:bodyPr/>
          <a:lstStyle>
            <a:lvl1pPr>
              <a:buNone/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07BD52-7CDE-4A55-B343-083BA72CA3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48100" y="1825625"/>
            <a:ext cx="78295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7E917-0DD3-47A6-BEA1-3451C91AC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DE4B-D91A-4998-89F5-981C58616758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566652-845C-418A-ACF9-483385D23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Copyright © 2020. Texas Education Agency. All Rights Reserved.</a:t>
            </a:r>
          </a:p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FF41DE-7C38-4AD4-887E-6D193B112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8442F-D128-4B9A-8169-592B73AEC92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46B2890-30E4-4D77-B323-8FC428F659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162" y="1690688"/>
            <a:ext cx="2857500" cy="528637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2pPr>
            <a:lvl3pPr>
              <a:buNone/>
              <a:defRPr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3pPr>
            <a:lvl4pPr>
              <a:buNone/>
              <a:defRPr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4pPr>
            <a:lvl5pPr>
              <a:buNone/>
              <a:defRPr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7672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C9E1D-B65C-4273-9C1E-38CA4A7E8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8100" y="365125"/>
            <a:ext cx="718185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C11DC-3D1F-4FE9-878A-516D532A16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7162" y="2711232"/>
            <a:ext cx="2743200" cy="1971675"/>
          </a:xfrm>
          <a:noFill/>
        </p:spPr>
        <p:txBody>
          <a:bodyPr/>
          <a:lstStyle>
            <a:lvl1pPr>
              <a:buNone/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07BD52-7CDE-4A55-B343-083BA72CA3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48100" y="1825625"/>
            <a:ext cx="78295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7E917-0DD3-47A6-BEA1-3451C91AC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DE4B-D91A-4998-89F5-981C58616758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566652-845C-418A-ACF9-483385D23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Copyright © 2020. Texas Education Agency. All Rights Reserved.</a:t>
            </a:r>
          </a:p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FF41DE-7C38-4AD4-887E-6D193B112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8442F-D128-4B9A-8169-592B73AEC92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5C4AF25-A11C-4D63-9D15-60A8CDD1A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162" y="1690688"/>
            <a:ext cx="2857500" cy="528637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2pPr>
            <a:lvl3pPr>
              <a:buNone/>
              <a:defRPr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3pPr>
            <a:lvl4pPr>
              <a:buNone/>
              <a:defRPr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4pPr>
            <a:lvl5pPr>
              <a:buNone/>
              <a:defRPr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4196433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C9E1D-B65C-4273-9C1E-38CA4A7E8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704" y="365125"/>
            <a:ext cx="965324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07BD52-7CDE-4A55-B343-083BA72CA3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6704" y="1825625"/>
            <a:ext cx="10300946" cy="4351338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7E917-0DD3-47A6-BEA1-3451C91AC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DE4B-D91A-4998-89F5-981C58616758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566652-845C-418A-ACF9-483385D23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Copyright © 2020. Texas Education Agency. All Rights Reserved.</a:t>
            </a:r>
          </a:p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FF41DE-7C38-4AD4-887E-6D193B112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8442F-D128-4B9A-8169-592B73AEC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402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C9E1D-B65C-4273-9C1E-38CA4A7E8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704" y="365125"/>
            <a:ext cx="965324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07BD52-7CDE-4A55-B343-083BA72CA3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6704" y="1825625"/>
            <a:ext cx="10300946" cy="4351338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7E917-0DD3-47A6-BEA1-3451C91AC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DE4B-D91A-4998-89F5-981C58616758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566652-845C-418A-ACF9-483385D23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Copyright © 2020. Texas Education Agency. All Rights Reserved.</a:t>
            </a:r>
          </a:p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FF41DE-7C38-4AD4-887E-6D193B112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8442F-D128-4B9A-8169-592B73AEC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981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C9E1D-B65C-4273-9C1E-38CA4A7E8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704" y="365125"/>
            <a:ext cx="965324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07BD52-7CDE-4A55-B343-083BA72CA3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6704" y="1825625"/>
            <a:ext cx="10300946" cy="4351338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7E917-0DD3-47A6-BEA1-3451C91AC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DE4B-D91A-4998-89F5-981C58616758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566652-845C-418A-ACF9-483385D23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Copyright © 2020. Texas Education Agency. All Rights Reserved.</a:t>
            </a:r>
          </a:p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FF41DE-7C38-4AD4-887E-6D193B112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8442F-D128-4B9A-8169-592B73AEC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91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C9E1D-B65C-4273-9C1E-38CA4A7E8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704" y="365125"/>
            <a:ext cx="965324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07BD52-7CDE-4A55-B343-083BA72CA3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6704" y="1825625"/>
            <a:ext cx="10300946" cy="4351338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7E917-0DD3-47A6-BEA1-3451C91AC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DE4B-D91A-4998-89F5-981C58616758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566652-845C-418A-ACF9-483385D23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Copyright © 2020. Texas Education Agency. All Rights Reserved.</a:t>
            </a:r>
          </a:p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FF41DE-7C38-4AD4-887E-6D193B112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8442F-D128-4B9A-8169-592B73AEC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892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7E917-0DD3-47A6-BEA1-3451C91AC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DE4B-D91A-4998-89F5-981C58616758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566652-845C-418A-ACF9-483385D23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Copyright © 2020. Texas Education Agency. All Rights Reserved.</a:t>
            </a:r>
          </a:p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FF41DE-7C38-4AD4-887E-6D193B112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8442F-D128-4B9A-8169-592B73AEC92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D68C810-AC41-40FE-B219-62CA04D7D0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2051" y="4867275"/>
            <a:ext cx="4314824" cy="1228725"/>
          </a:xfrm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687B04C-8116-4491-8B14-46A2A21669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62700" y="4867273"/>
            <a:ext cx="4886325" cy="1228725"/>
          </a:xfrm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86361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7E917-0DD3-47A6-BEA1-3451C91AC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DE4B-D91A-4998-89F5-981C58616758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566652-845C-418A-ACF9-483385D23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Copyright © 2020. Texas Education Agency. All Rights Reserved.</a:t>
            </a:r>
          </a:p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FF41DE-7C38-4AD4-887E-6D193B112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8442F-D128-4B9A-8169-592B73AEC92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D68C810-AC41-40FE-B219-62CA04D7D0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0551" y="4867275"/>
            <a:ext cx="2638424" cy="1228725"/>
          </a:xfrm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9AD182F-0230-44D9-BF70-986D720A39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24326" y="4867274"/>
            <a:ext cx="2638424" cy="1228725"/>
          </a:xfrm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687B04C-8116-4491-8B14-46A2A21669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39101" y="4867273"/>
            <a:ext cx="2638424" cy="1228725"/>
          </a:xfrm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41005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ADA68-E82C-4450-9E5C-15CA412DAA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7874" y="1951038"/>
            <a:ext cx="8620125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88B302-3884-451D-9771-0A8D857BA4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7874" y="4505324"/>
            <a:ext cx="8620125" cy="75247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E897C-C247-4835-8DC2-D3EAD6DA73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675" y="6356348"/>
            <a:ext cx="2743200" cy="365125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321DE4B-D91A-4998-89F5-981C58616758}" type="datetimeFigureOut">
              <a:rPr lang="en-US" smtClean="0"/>
              <a:pPr/>
              <a:t>10/19/21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32BD8-578A-435B-BA94-999BBB15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2020. Texas Education Agency. All Rights Reserved.</a:t>
            </a: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F0DAE-005B-4DB8-B07C-EC5972BEB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2125" y="6356349"/>
            <a:ext cx="2743200" cy="365125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258442F-D128-4B9A-8169-592B73AEC928}" type="slidenum">
              <a:rPr lang="en-US" smtClean="0"/>
              <a:pPr/>
              <a:t>‹#›</a:t>
            </a:fld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1118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7E917-0DD3-47A6-BEA1-3451C91AC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DE4B-D91A-4998-89F5-981C58616758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566652-845C-418A-ACF9-483385D23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Copyright © 2020. Texas Education Agency. All Rights Reserved.</a:t>
            </a:r>
          </a:p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FF41DE-7C38-4AD4-887E-6D193B112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8442F-D128-4B9A-8169-592B73AEC92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D68C810-AC41-40FE-B219-62CA04D7D0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5376" y="4867272"/>
            <a:ext cx="1962149" cy="1228725"/>
          </a:xfrm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708269D-9FBC-4314-9289-A567392005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00462" y="4867271"/>
            <a:ext cx="1962149" cy="1228725"/>
          </a:xfrm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F0AF3F6-EAE8-4AAC-99C2-C2951738AE7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50792" y="4867269"/>
            <a:ext cx="1962149" cy="1228725"/>
          </a:xfrm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3A7A69F-9787-4123-963F-34C2DB8231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01123" y="4867270"/>
            <a:ext cx="1962149" cy="1228725"/>
          </a:xfrm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74648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AD2DD-EBF0-41E5-8C21-D6E81AC8F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E1B0F-0454-4584-9BC4-A68C204D5F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200465-8A5F-46FF-B8AD-098905F27E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C1D8E0-1249-4583-AF12-47E5A4010E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3BDF8F-0813-478D-B02C-0476376AB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6D3443-73DD-4A70-902D-8FBB55F56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DE4B-D91A-4998-89F5-981C58616758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D217D3-A693-475A-BC9C-C0248EE1B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8442F-D128-4B9A-8169-592B73AEC92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282A26EB-0FC5-4238-9D19-52DA626C8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  <a:p>
            <a:r>
              <a:rPr lang="en-US"/>
              <a:t>Copyright © 2020. Texas Education Agency. All Rights Reserved.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07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16DED-7540-4787-B904-9C245B448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4649" y="365125"/>
            <a:ext cx="509587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5475EC-7552-4E10-ABB1-B447F9709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2020. Texas Education Agency. All Rights Reserved.</a:t>
            </a: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C6BC5A-7009-4370-A747-BD271E2E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8442F-D128-4B9A-8169-592B73AEC9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C621F1E-985A-4328-A830-3119CB1EBA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019175"/>
            <a:ext cx="5029200" cy="49244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F5159A-D318-473C-AD0E-DE60C81BE9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24650" y="1952625"/>
            <a:ext cx="5095875" cy="3486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290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16DED-7540-4787-B904-9C245B448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4649" y="365125"/>
            <a:ext cx="509587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5475EC-7552-4E10-ABB1-B447F9709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2020. Texas Education Agency. All Rights Reserved.</a:t>
            </a: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C6BC5A-7009-4370-A747-BD271E2E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8442F-D128-4B9A-8169-592B73AEC9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C621F1E-985A-4328-A830-3119CB1EBA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019175"/>
            <a:ext cx="5029200" cy="49244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F5159A-D318-473C-AD0E-DE60C81BE9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24650" y="1952625"/>
            <a:ext cx="5095875" cy="3486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82664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16DED-7540-4787-B904-9C245B448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4649" y="365125"/>
            <a:ext cx="509587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5475EC-7552-4E10-ABB1-B447F9709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2020. Texas Education Agency. All Rights Reserved.</a:t>
            </a: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C6BC5A-7009-4370-A747-BD271E2E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8442F-D128-4B9A-8169-592B73AEC9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C621F1E-985A-4328-A830-3119CB1EBA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019175"/>
            <a:ext cx="5029200" cy="49244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F5159A-D318-473C-AD0E-DE60C81BE9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24650" y="1952625"/>
            <a:ext cx="5095875" cy="3486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6562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16DED-7540-4787-B904-9C245B448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4649" y="365125"/>
            <a:ext cx="509587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5475EC-7552-4E10-ABB1-B447F9709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2020. Texas Education Agency. All Rights Reserved.</a:t>
            </a: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C6BC5A-7009-4370-A747-BD271E2E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8442F-D128-4B9A-8169-592B73AEC9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C621F1E-985A-4328-A830-3119CB1EBA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019175"/>
            <a:ext cx="5029200" cy="49244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F5159A-D318-473C-AD0E-DE60C81BE9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24650" y="1952625"/>
            <a:ext cx="5095875" cy="3486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51995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1D426E-F333-4D6B-AF92-4E6FD7DBE771}"/>
              </a:ext>
            </a:extLst>
          </p:cNvPr>
          <p:cNvSpPr/>
          <p:nvPr userDrawn="1"/>
        </p:nvSpPr>
        <p:spPr>
          <a:xfrm>
            <a:off x="295274" y="2419350"/>
            <a:ext cx="2743200" cy="4113212"/>
          </a:xfrm>
          <a:prstGeom prst="rect">
            <a:avLst/>
          </a:prstGeom>
          <a:solidFill>
            <a:srgbClr val="8B8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10BB89-CE01-415B-9E3D-D82E62EA6524}"/>
              </a:ext>
            </a:extLst>
          </p:cNvPr>
          <p:cNvSpPr/>
          <p:nvPr userDrawn="1"/>
        </p:nvSpPr>
        <p:spPr>
          <a:xfrm>
            <a:off x="323851" y="0"/>
            <a:ext cx="2743200" cy="2152650"/>
          </a:xfrm>
          <a:prstGeom prst="rect">
            <a:avLst/>
          </a:prstGeom>
          <a:solidFill>
            <a:srgbClr val="444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89B56E-FB5B-4F11-B9D3-067A677CA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350" y="266700"/>
            <a:ext cx="8372475" cy="9810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89B2C-6840-489A-A2F3-758400D66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2350" y="1581150"/>
            <a:ext cx="7793038" cy="4279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3F6180-B519-495B-8F15-561513BF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8442F-D128-4B9A-8169-592B73AEC9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DCBA5F4-35B2-4967-804E-4E28D36402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5274" y="2439988"/>
            <a:ext cx="2743200" cy="40862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E9B11ED-235B-49DF-A96B-3EDB249C97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3851" y="-11113"/>
            <a:ext cx="2743200" cy="21526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726786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CC680DE-7BAA-46A5-9F3E-DB6C41125AD0}"/>
              </a:ext>
            </a:extLst>
          </p:cNvPr>
          <p:cNvSpPr/>
          <p:nvPr userDrawn="1"/>
        </p:nvSpPr>
        <p:spPr>
          <a:xfrm>
            <a:off x="3281363" y="552450"/>
            <a:ext cx="2743200" cy="2924175"/>
          </a:xfrm>
          <a:prstGeom prst="rect">
            <a:avLst/>
          </a:prstGeom>
          <a:solidFill>
            <a:srgbClr val="8B8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3D0CE78-6439-43FB-80DE-D611B968BA0E}"/>
              </a:ext>
            </a:extLst>
          </p:cNvPr>
          <p:cNvSpPr/>
          <p:nvPr userDrawn="1"/>
        </p:nvSpPr>
        <p:spPr>
          <a:xfrm>
            <a:off x="3209925" y="3676650"/>
            <a:ext cx="2743200" cy="2851149"/>
          </a:xfrm>
          <a:prstGeom prst="rect">
            <a:avLst/>
          </a:prstGeom>
          <a:solidFill>
            <a:srgbClr val="8B8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1D426E-F333-4D6B-AF92-4E6FD7DBE771}"/>
              </a:ext>
            </a:extLst>
          </p:cNvPr>
          <p:cNvSpPr/>
          <p:nvPr userDrawn="1"/>
        </p:nvSpPr>
        <p:spPr>
          <a:xfrm>
            <a:off x="295274" y="2419350"/>
            <a:ext cx="2743200" cy="4113212"/>
          </a:xfrm>
          <a:prstGeom prst="rect">
            <a:avLst/>
          </a:prstGeom>
          <a:solidFill>
            <a:srgbClr val="8B8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10BB89-CE01-415B-9E3D-D82E62EA6524}"/>
              </a:ext>
            </a:extLst>
          </p:cNvPr>
          <p:cNvSpPr/>
          <p:nvPr userDrawn="1"/>
        </p:nvSpPr>
        <p:spPr>
          <a:xfrm>
            <a:off x="323851" y="0"/>
            <a:ext cx="2743200" cy="2152650"/>
          </a:xfrm>
          <a:prstGeom prst="rect">
            <a:avLst/>
          </a:prstGeom>
          <a:solidFill>
            <a:srgbClr val="444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89B56E-FB5B-4F11-B9D3-067A677CA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5" y="266700"/>
            <a:ext cx="5695950" cy="9810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89B2C-6840-489A-A2F3-758400D66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6" y="1581150"/>
            <a:ext cx="5116512" cy="4279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3F6180-B519-495B-8F15-561513BF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8442F-D128-4B9A-8169-592B73AEC9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DCBA5F4-35B2-4967-804E-4E28D36402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5275" y="2457450"/>
            <a:ext cx="2743200" cy="40862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E9B11ED-235B-49DF-A96B-3EDB249C97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3851" y="-11113"/>
            <a:ext cx="2743200" cy="21526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BCF066E-8E12-4448-A72B-83A6E9776E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7075" y="1581150"/>
            <a:ext cx="2743200" cy="1895475"/>
          </a:xfrm>
        </p:spPr>
        <p:txBody>
          <a:bodyPr>
            <a:normAutofit/>
          </a:bodyPr>
          <a:lstStyle>
            <a:lvl1pPr>
              <a:buNone/>
              <a:defRPr sz="36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lvl="0"/>
            <a:r>
              <a:rPr lang="en-US"/>
              <a:t>% Statistic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9AAC444-BC59-405B-82C1-651ABBD1DB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09925" y="4743450"/>
            <a:ext cx="2743200" cy="1543050"/>
          </a:xfrm>
        </p:spPr>
        <p:txBody>
          <a:bodyPr>
            <a:normAutofit/>
          </a:bodyPr>
          <a:lstStyle>
            <a:lvl1pPr>
              <a:buNone/>
              <a:defRPr sz="36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lvl="0"/>
            <a:r>
              <a:rPr lang="en-US"/>
              <a:t>% Statistic</a:t>
            </a:r>
          </a:p>
        </p:txBody>
      </p:sp>
    </p:spTree>
    <p:extLst>
      <p:ext uri="{BB962C8B-B14F-4D97-AF65-F5344CB8AC3E}">
        <p14:creationId xmlns:p14="http://schemas.microsoft.com/office/powerpoint/2010/main" val="6773177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291B4-E066-4658-97C3-9CD251135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DE4B-D91A-4998-89F5-981C58616758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B5B20-8074-40AF-95C2-8B7273AFB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Copyright © 2020. Texas Education Agency. All Rights Reserved.</a:t>
            </a:r>
          </a:p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00FF3-F2E2-4A36-9E68-E4E24DF75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8442F-D128-4B9A-8169-592B73AEC92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1E5F99B-3B11-42A5-83FA-BC880ACED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983" y="454364"/>
            <a:ext cx="10515600" cy="758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97891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6596F-2D36-4BC9-8FC6-9A4B0533F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F9879D-5A23-4882-BC68-197B930F91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C773E4-76D2-4B36-958A-D6768BD49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8E2899-7E4C-403E-BA19-154F6D53A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DE4B-D91A-4998-89F5-981C58616758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64044-F3CC-438A-90F9-B5D2D0763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F5266A-4D9A-4EF8-9A42-CF485DA22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8442F-D128-4B9A-8169-592B73AEC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82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ADA68-E82C-4450-9E5C-15CA412DAA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7874" y="1951038"/>
            <a:ext cx="8620125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88B302-3884-451D-9771-0A8D857BA4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7874" y="4505324"/>
            <a:ext cx="8620125" cy="75247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E897C-C247-4835-8DC2-D3EAD6DA73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675" y="6356348"/>
            <a:ext cx="2743200" cy="365125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321DE4B-D91A-4998-89F5-981C58616758}" type="datetimeFigureOut">
              <a:rPr lang="en-US" smtClean="0"/>
              <a:pPr/>
              <a:t>10/19/21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32BD8-578A-435B-BA94-999BBB15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2020. Texas Education Agency. All Rights Reserved.</a:t>
            </a: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F0DAE-005B-4DB8-B07C-EC5972BEB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2125" y="6356349"/>
            <a:ext cx="2743200" cy="365125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258442F-D128-4B9A-8169-592B73AEC928}" type="slidenum">
              <a:rPr lang="en-US" smtClean="0"/>
              <a:pPr/>
              <a:t>‹#›</a:t>
            </a:fld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9929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62178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7E7471-44C5-463E-B019-1DAB8864F30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50417" y="1304642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ABE558-DBB8-C64A-B51B-A8140EAB3C3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20D4E2B-309B-AC4B-967F-9B15C61CC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3D23F3C-8686-ED41-A69E-216B386B9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10/19/21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D27DAC6-0C5E-194D-B398-62D21A93A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2396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77DCAAF-B02B-B24A-8AB0-956BA9E81D63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28DAB3-C658-FA4C-9183-4169F5C77E36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53DBDFD6-DCC5-FE4D-9B49-5F5722AB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10/19/21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8C24448D-6ADF-8442-A000-775910CD0D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1165CA6F-4364-244F-9ABF-4E81C4523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34628225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0C87E2D-FAD5-4CD6-9B9E-DF4D175EE0DC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90356-E557-4622-94C2-A683DA8E87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FA6A0AD2-53AF-4D84-8AC9-3DBC493F2F75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0119" y="153230"/>
            <a:ext cx="9513918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57E269-44EA-2844-9B22-F017403D625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AEB296D3-703D-C04F-9ED9-0F2A0F4651CC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10/19/21</a:t>
            </a:fld>
            <a:endParaRPr lang="en-US"/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4DF7DD12-0BD0-204E-A4BA-F2E71254F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137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B5B20-8074-40AF-95C2-8B7273AFB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57550" y="6356350"/>
            <a:ext cx="4895850" cy="365125"/>
          </a:xfrm>
        </p:spPr>
        <p:txBody>
          <a:bodyPr/>
          <a:lstStyle/>
          <a:p>
            <a:endParaRPr lang="en-US"/>
          </a:p>
          <a:p>
            <a:r>
              <a:rPr lang="en-US"/>
              <a:t>Copyright © 2020. Texas Education Agency. All Rights Reserved.</a:t>
            </a:r>
          </a:p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00FF3-F2E2-4A36-9E68-E4E24DF75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8442F-D128-4B9A-8169-592B73AEC92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1B42281-2976-4005-B8B8-D4B04CE00E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342" y="215520"/>
            <a:ext cx="8124412" cy="1074462"/>
          </a:xfrm>
        </p:spPr>
        <p:txBody>
          <a:bodyPr/>
          <a:lstStyle/>
          <a:p>
            <a:r>
              <a:rPr lang="en-US"/>
              <a:t>Click to edit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67E48D0-F9FF-44E5-8150-4339C36F62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57950" y="2600325"/>
            <a:ext cx="5402745" cy="2454965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23F3F3-521B-476A-A7D7-684DB00B7D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57950" y="1876425"/>
            <a:ext cx="5402263" cy="628650"/>
          </a:xfrm>
        </p:spPr>
        <p:txBody>
          <a:bodyPr/>
          <a:lstStyle>
            <a:lvl1pPr>
              <a:buNone/>
              <a:defRPr>
                <a:solidFill>
                  <a:schemeClr val="tx1"/>
                </a:solidFill>
                <a:latin typeface="+mj-lt"/>
              </a:defRPr>
            </a:lvl1pPr>
            <a:lvl2pPr>
              <a:buNone/>
              <a:defRPr>
                <a:latin typeface="+mj-lt"/>
              </a:defRPr>
            </a:lvl2pPr>
            <a:lvl3pPr>
              <a:buNone/>
              <a:defRPr>
                <a:latin typeface="+mj-lt"/>
              </a:defRPr>
            </a:lvl3pPr>
            <a:lvl4pPr>
              <a:buNone/>
              <a:defRPr>
                <a:latin typeface="+mj-lt"/>
              </a:defRPr>
            </a:lvl4pPr>
            <a:lvl5pPr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Answer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0014257-1F72-4066-A06E-76C69910E1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4876" y="2371725"/>
            <a:ext cx="4829176" cy="2454965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76962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858439"/>
            <a:ext cx="9144000" cy="1455651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5600" b="1">
                <a:solidFill>
                  <a:srgbClr val="3C6EBE"/>
                </a:solidFill>
                <a:latin typeface="+mn-lt"/>
              </a:defRPr>
            </a:lvl1pPr>
          </a:lstStyle>
          <a:p>
            <a:r>
              <a:rPr lang="en-US"/>
              <a:t>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 sz="2400" b="1" spc="140" baseline="0">
                <a:solidFill>
                  <a:srgbClr val="44546A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MASTER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11/18/2019     ‹#›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1782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1460701"/>
            <a:ext cx="9997440" cy="3566160"/>
          </a:xfrm>
        </p:spPr>
        <p:txBody>
          <a:bodyPr anchor="ctr">
            <a:normAutofit/>
          </a:bodyPr>
          <a:lstStyle>
            <a:lvl1pPr algn="ctr">
              <a:defRPr sz="6600" b="1">
                <a:solidFill>
                  <a:srgbClr val="3C6EBE"/>
                </a:solidFill>
                <a:latin typeface="Open Sans SemiBold" panose="020B0606030504020204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7280" y="5026861"/>
            <a:ext cx="9997440" cy="1273508"/>
          </a:xfrm>
        </p:spPr>
        <p:txBody>
          <a:bodyPr anchor="ctr"/>
          <a:lstStyle>
            <a:lvl1pPr marL="0" indent="0" algn="ctr">
              <a:buNone/>
              <a:defRPr sz="2400" b="1" spc="200" baseline="0">
                <a:solidFill>
                  <a:srgbClr val="44546A"/>
                </a:solidFill>
                <a:latin typeface="Open Sans (Headings)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11/18/2019     ‹#›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725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11/18/2019     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037902" y="1881359"/>
            <a:ext cx="4937761" cy="4023359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1" i="1">
                <a:solidFill>
                  <a:srgbClr val="DA3E26"/>
                </a:solidFill>
                <a:latin typeface="Open Sans (Headings)"/>
              </a:defRPr>
            </a:lvl1pPr>
            <a:lvl2pPr>
              <a:defRPr>
                <a:latin typeface="Open Sans (Headings)"/>
              </a:defRPr>
            </a:lvl2pPr>
            <a:lvl3pPr>
              <a:defRPr>
                <a:latin typeface="Open Sans (Headings)"/>
              </a:defRPr>
            </a:lvl3pPr>
            <a:lvl4pPr>
              <a:defRPr baseline="0">
                <a:latin typeface="Open Sans (Headings)"/>
              </a:defRPr>
            </a:lvl4pPr>
            <a:lvl5pPr>
              <a:defRPr>
                <a:latin typeface="Open Sans (Headings)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6216337" y="1881359"/>
            <a:ext cx="4937760" cy="4023359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1" i="1">
                <a:solidFill>
                  <a:srgbClr val="DA3E26"/>
                </a:solidFill>
                <a:latin typeface="Open Sans (Headings)"/>
              </a:defRPr>
            </a:lvl1pPr>
            <a:lvl2pPr>
              <a:defRPr>
                <a:latin typeface="Open Sans (Headings)"/>
              </a:defRPr>
            </a:lvl2pPr>
            <a:lvl3pPr>
              <a:defRPr>
                <a:latin typeface="Open Sans (Headings)"/>
              </a:defRPr>
            </a:lvl3pPr>
            <a:lvl4pPr>
              <a:defRPr>
                <a:latin typeface="Open Sans (Headings)"/>
              </a:defRPr>
            </a:lvl4pPr>
            <a:lvl5pPr>
              <a:defRPr>
                <a:latin typeface="Open Sans (Headings)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Firth Level</a:t>
            </a:r>
          </a:p>
        </p:txBody>
      </p:sp>
    </p:spTree>
    <p:extLst>
      <p:ext uri="{BB962C8B-B14F-4D97-AF65-F5344CB8AC3E}">
        <p14:creationId xmlns:p14="http://schemas.microsoft.com/office/powerpoint/2010/main" val="42470373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11/18/2019     ‹#›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838199" y="1825625"/>
            <a:ext cx="10515599" cy="4302459"/>
          </a:xfrm>
        </p:spPr>
        <p:txBody>
          <a:bodyPr/>
          <a:lstStyle>
            <a:lvl1pPr>
              <a:defRPr b="1">
                <a:latin typeface="Open Sans SemiBold" panose="020B0606030504020204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>
                <a:latin typeface="Open Sans Light" panose="020B030603050402020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69289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224589"/>
            <a:ext cx="9574714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11/18/2019     ‹#›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978527" y="1845733"/>
            <a:ext cx="4937760" cy="4023359"/>
          </a:xfrm>
        </p:spPr>
        <p:txBody>
          <a:bodyPr/>
          <a:lstStyle>
            <a:lvl1pPr marL="0" indent="0">
              <a:buNone/>
              <a:defRPr b="1">
                <a:latin typeface="Open Sans SemiBold" panose="020B0606030504020204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>
                <a:latin typeface="Open Sans Light" panose="020B030603050402020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4"/>
          </p:nvPr>
        </p:nvSpPr>
        <p:spPr>
          <a:xfrm>
            <a:off x="6275713" y="1845733"/>
            <a:ext cx="4937760" cy="4023359"/>
          </a:xfrm>
        </p:spPr>
        <p:txBody>
          <a:bodyPr/>
          <a:lstStyle>
            <a:lvl1pPr marL="0" indent="0">
              <a:buNone/>
              <a:defRPr b="1">
                <a:latin typeface="Open Sans SemiBold" panose="020B0606030504020204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8240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ADA68-E82C-4450-9E5C-15CA412DAA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7874" y="1951038"/>
            <a:ext cx="8620125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88B302-3884-451D-9771-0A8D857BA4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7874" y="4505324"/>
            <a:ext cx="8620125" cy="75247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E897C-C247-4835-8DC2-D3EAD6DA73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675" y="6356348"/>
            <a:ext cx="2743200" cy="365125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321DE4B-D91A-4998-89F5-981C58616758}" type="datetimeFigureOut">
              <a:rPr lang="en-US" smtClean="0"/>
              <a:pPr/>
              <a:t>10/19/21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32BD8-578A-435B-BA94-999BBB15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2020. Texas Education Agency. All Rights Reserved.</a:t>
            </a: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F0DAE-005B-4DB8-B07C-EC5972BEB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2125" y="6356349"/>
            <a:ext cx="2743200" cy="365125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258442F-D128-4B9A-8169-592B73AEC928}" type="slidenum">
              <a:rPr lang="en-US" smtClean="0"/>
              <a:pPr/>
              <a:t>‹#›</a:t>
            </a:fld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0604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11/18/2019     ‹#›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23863" y="1687515"/>
            <a:ext cx="11344274" cy="4181578"/>
          </a:xfrm>
        </p:spPr>
        <p:txBody>
          <a:bodyPr/>
          <a:lstStyle>
            <a:lvl1pPr marL="0" indent="0">
              <a:buNone/>
              <a:defRPr>
                <a:latin typeface="Open Sans" panose="020B0606030504020204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019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-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11/18/2019     ‹#›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23863" y="1687515"/>
            <a:ext cx="5492424" cy="4181578"/>
          </a:xfrm>
        </p:spPr>
        <p:txBody>
          <a:bodyPr/>
          <a:lstStyle>
            <a:lvl1pPr marL="0" indent="0">
              <a:buNone/>
              <a:defRPr b="0">
                <a:latin typeface="Open Sans" panose="020B0606030504020204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6275713" y="1687515"/>
            <a:ext cx="5492424" cy="4181578"/>
          </a:xfrm>
        </p:spPr>
        <p:txBody>
          <a:bodyPr/>
          <a:lstStyle>
            <a:lvl1pPr marL="0" indent="0">
              <a:buNone/>
              <a:defRPr b="0">
                <a:latin typeface="Open Sans" panose="020B0606030504020204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116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Multi-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11/18/2019     ‹#›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23862" y="1687515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Open Sans" panose="020B0606030504020204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4094218" y="1687514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Open Sans" panose="020B0606030504020204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7760524" y="1687514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Open Sans" panose="020B0606030504020204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423862" y="4108326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Open Sans" panose="020B0606030504020204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94218" y="4108325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Open Sans" panose="020B0606030504020204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6"/>
          </p:nvPr>
        </p:nvSpPr>
        <p:spPr>
          <a:xfrm>
            <a:off x="7760524" y="4108325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Open Sans" panose="020B0606030504020204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521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- text on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11/18/2019     ‹#›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85763" y="1563757"/>
            <a:ext cx="5534025" cy="4644538"/>
          </a:xfrm>
        </p:spPr>
        <p:txBody>
          <a:bodyPr/>
          <a:lstStyle>
            <a:lvl1pPr marL="0" indent="0">
              <a:buNone/>
              <a:defRPr>
                <a:latin typeface="Open Sans" panose="020B0606030504020204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566064" y="1876926"/>
            <a:ext cx="5101055" cy="407469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Open Sans" panose="020B0606030504020204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131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- text on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11/18/2019     ‹#›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0" y="1620838"/>
            <a:ext cx="5534025" cy="4603750"/>
          </a:xfrm>
        </p:spPr>
        <p:txBody>
          <a:bodyPr/>
          <a:lstStyle>
            <a:lvl1pPr marL="0" indent="0">
              <a:buNone/>
              <a:defRPr>
                <a:latin typeface="Open Sans" panose="020B0606030504020204"/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18193" y="1876926"/>
            <a:ext cx="5101055" cy="4074694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Open Sans" panose="020B0606030504020204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5926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224589"/>
            <a:ext cx="9574714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11/18/2019     ‹#›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01639" y="1645920"/>
            <a:ext cx="11379991" cy="3648710"/>
          </a:xfrm>
        </p:spPr>
        <p:txBody>
          <a:bodyPr/>
          <a:lstStyle>
            <a:lvl1pPr marL="0" indent="0">
              <a:buFontTx/>
              <a:buNone/>
              <a:defRPr>
                <a:latin typeface="Open Sans (Headings)"/>
              </a:defRPr>
            </a:lvl1pPr>
          </a:lstStyle>
          <a:p>
            <a:endParaRPr lang="en-US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01638" y="5657088"/>
            <a:ext cx="11379200" cy="543686"/>
          </a:xfrm>
          <a:gradFill>
            <a:gsLst>
              <a:gs pos="26000">
                <a:srgbClr val="203864"/>
              </a:gs>
              <a:gs pos="50000">
                <a:srgbClr val="2F5CAC"/>
              </a:gs>
              <a:gs pos="100000">
                <a:srgbClr val="4472C4"/>
              </a:gs>
            </a:gsLst>
            <a:lin ang="3000000" scaled="0"/>
          </a:gradFill>
        </p:spPr>
        <p:txBody>
          <a:bodyPr/>
          <a:lstStyle>
            <a:lvl1pPr marL="36576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Open Sans (Headings)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3861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224589"/>
            <a:ext cx="9574714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11/18/2019     ‹#›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725145" y="3631342"/>
            <a:ext cx="12700" cy="513897"/>
          </a:xfrm>
          <a:prstGeom prst="line">
            <a:avLst/>
          </a:prstGeom>
          <a:ln w="53975" cap="rnd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4495912" y="3639580"/>
            <a:ext cx="12700" cy="513897"/>
          </a:xfrm>
          <a:prstGeom prst="line">
            <a:avLst/>
          </a:prstGeom>
          <a:ln w="53975" cap="rnd">
            <a:solidFill>
              <a:srgbClr val="EA0C0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endCxn id="20" idx="4"/>
          </p:cNvCxnSpPr>
          <p:nvPr userDrawn="1"/>
        </p:nvCxnSpPr>
        <p:spPr>
          <a:xfrm>
            <a:off x="6110254" y="3256246"/>
            <a:ext cx="12700" cy="513897"/>
          </a:xfrm>
          <a:prstGeom prst="line">
            <a:avLst/>
          </a:prstGeom>
          <a:ln w="53975" cap="rnd">
            <a:solidFill>
              <a:srgbClr val="69447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3738697" y="3553467"/>
            <a:ext cx="1530393" cy="293653"/>
          </a:xfrm>
          <a:prstGeom prst="rect">
            <a:avLst/>
          </a:prstGeom>
          <a:solidFill>
            <a:srgbClr val="DA3E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5352764" y="3553467"/>
            <a:ext cx="1530393" cy="293653"/>
          </a:xfrm>
          <a:prstGeom prst="rect">
            <a:avLst/>
          </a:prstGeom>
          <a:solidFill>
            <a:srgbClr val="694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6967303" y="3553467"/>
            <a:ext cx="1530393" cy="293653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8573098" y="3553467"/>
            <a:ext cx="1530393" cy="293653"/>
          </a:xfrm>
          <a:prstGeom prst="rect">
            <a:avLst/>
          </a:prstGeom>
          <a:solidFill>
            <a:srgbClr val="3C6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2124157" y="3553467"/>
            <a:ext cx="1530393" cy="293653"/>
          </a:xfrm>
          <a:prstGeom prst="rect">
            <a:avLst/>
          </a:prstGeom>
          <a:solidFill>
            <a:srgbClr val="A83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 userDrawn="1"/>
        </p:nvSpPr>
        <p:spPr>
          <a:xfrm>
            <a:off x="6049541" y="3623317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>
            <a:endCxn id="22" idx="4"/>
          </p:cNvCxnSpPr>
          <p:nvPr userDrawn="1"/>
        </p:nvCxnSpPr>
        <p:spPr>
          <a:xfrm>
            <a:off x="9332363" y="3259815"/>
            <a:ext cx="12700" cy="513897"/>
          </a:xfrm>
          <a:prstGeom prst="line">
            <a:avLst/>
          </a:prstGeom>
          <a:ln w="53975" cap="rnd">
            <a:solidFill>
              <a:srgbClr val="4472C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 userDrawn="1"/>
        </p:nvSpPr>
        <p:spPr>
          <a:xfrm>
            <a:off x="9271650" y="3626886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>
            <a:endCxn id="24" idx="4"/>
          </p:cNvCxnSpPr>
          <p:nvPr userDrawn="1"/>
        </p:nvCxnSpPr>
        <p:spPr>
          <a:xfrm>
            <a:off x="2889534" y="3266406"/>
            <a:ext cx="12700" cy="513897"/>
          </a:xfrm>
          <a:prstGeom prst="line">
            <a:avLst/>
          </a:prstGeom>
          <a:ln w="53975" cap="rnd">
            <a:solidFill>
              <a:srgbClr val="A8301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 userDrawn="1"/>
        </p:nvSpPr>
        <p:spPr>
          <a:xfrm>
            <a:off x="2828821" y="3633477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 userDrawn="1"/>
        </p:nvSpPr>
        <p:spPr>
          <a:xfrm>
            <a:off x="4423941" y="3643637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 userDrawn="1"/>
        </p:nvSpPr>
        <p:spPr>
          <a:xfrm>
            <a:off x="7664981" y="3613157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2116158" y="2535256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3754727" y="4166491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5338818" y="2535257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7054625" y="4166491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8581531" y="2535257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124157" y="5303521"/>
            <a:ext cx="7979333" cy="595024"/>
          </a:xfrm>
        </p:spPr>
        <p:txBody>
          <a:bodyPr anchor="ctr"/>
          <a:lstStyle>
            <a:lvl1pPr marL="0" indent="0" algn="ctr">
              <a:buNone/>
              <a:defRPr sz="2400" baseline="0">
                <a:latin typeface="Open Sans (Body)"/>
              </a:defRPr>
            </a:lvl1pPr>
          </a:lstStyle>
          <a:p>
            <a:pPr lvl="0"/>
            <a:r>
              <a:rPr lang="en-US"/>
              <a:t>Contact Communications for custom timelines</a:t>
            </a:r>
          </a:p>
        </p:txBody>
      </p:sp>
    </p:spTree>
    <p:extLst>
      <p:ext uri="{BB962C8B-B14F-4D97-AF65-F5344CB8AC3E}">
        <p14:creationId xmlns:p14="http://schemas.microsoft.com/office/powerpoint/2010/main" val="42813277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224589"/>
            <a:ext cx="9574714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11/18/2019     ‹#›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60416" y="1515070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446127" y="1515070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791680" y="2937882"/>
            <a:ext cx="569010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30" name="Oval 29" title="Milestone Number"/>
          <p:cNvSpPr/>
          <p:nvPr userDrawn="1"/>
        </p:nvSpPr>
        <p:spPr>
          <a:xfrm>
            <a:off x="1148144" y="4457098"/>
            <a:ext cx="407673" cy="407673"/>
          </a:xfrm>
          <a:prstGeom prst="ellipse">
            <a:avLst/>
          </a:prstGeom>
          <a:solidFill>
            <a:srgbClr val="DA3E26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01</a:t>
            </a:r>
          </a:p>
        </p:txBody>
      </p:sp>
      <p:pic>
        <p:nvPicPr>
          <p:cNvPr id="31" name="Graphic 30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33310" y="3915499"/>
            <a:ext cx="581025" cy="295275"/>
          </a:xfrm>
          <a:prstGeom prst="rect">
            <a:avLst/>
          </a:prstGeom>
        </p:spPr>
      </p:pic>
      <p:sp>
        <p:nvSpPr>
          <p:cNvPr id="36" name="Oval 35" title="Milestone Number"/>
          <p:cNvSpPr/>
          <p:nvPr userDrawn="1"/>
        </p:nvSpPr>
        <p:spPr>
          <a:xfrm>
            <a:off x="1223822" y="2133143"/>
            <a:ext cx="407673" cy="407673"/>
          </a:xfrm>
          <a:prstGeom prst="ellipse">
            <a:avLst/>
          </a:prstGeom>
          <a:solidFill>
            <a:srgbClr val="DA3E26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02</a:t>
            </a:r>
          </a:p>
        </p:txBody>
      </p:sp>
      <p:pic>
        <p:nvPicPr>
          <p:cNvPr id="37" name="Graphic 36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282716" y="2801036"/>
            <a:ext cx="581025" cy="295275"/>
          </a:xfrm>
          <a:prstGeom prst="rect">
            <a:avLst/>
          </a:prstGeom>
        </p:spPr>
      </p:pic>
      <p:sp>
        <p:nvSpPr>
          <p:cNvPr id="38" name="TextBox 37"/>
          <p:cNvSpPr txBox="1"/>
          <p:nvPr userDrawn="1"/>
        </p:nvSpPr>
        <p:spPr>
          <a:xfrm>
            <a:off x="3382576" y="2940070"/>
            <a:ext cx="569010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39" name="Oval 38" title="Milestone Number"/>
          <p:cNvSpPr/>
          <p:nvPr userDrawn="1"/>
        </p:nvSpPr>
        <p:spPr>
          <a:xfrm>
            <a:off x="3763749" y="4434293"/>
            <a:ext cx="407673" cy="407673"/>
          </a:xfrm>
          <a:prstGeom prst="ellipse">
            <a:avLst/>
          </a:prstGeom>
          <a:solidFill>
            <a:srgbClr val="548235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03</a:t>
            </a:r>
          </a:p>
        </p:txBody>
      </p:sp>
      <p:pic>
        <p:nvPicPr>
          <p:cNvPr id="40" name="Graphic 39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508784" y="3926541"/>
            <a:ext cx="581025" cy="295275"/>
          </a:xfrm>
          <a:prstGeom prst="rect">
            <a:avLst/>
          </a:prstGeom>
        </p:spPr>
      </p:pic>
      <p:sp>
        <p:nvSpPr>
          <p:cNvPr id="41" name="TextBox 40"/>
          <p:cNvSpPr txBox="1"/>
          <p:nvPr userDrawn="1"/>
        </p:nvSpPr>
        <p:spPr>
          <a:xfrm>
            <a:off x="5963110" y="2930904"/>
            <a:ext cx="569010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42" name="Oval 41" title="Milestone Number"/>
          <p:cNvSpPr/>
          <p:nvPr userDrawn="1"/>
        </p:nvSpPr>
        <p:spPr>
          <a:xfrm>
            <a:off x="6352338" y="4434293"/>
            <a:ext cx="407673" cy="407673"/>
          </a:xfrm>
          <a:prstGeom prst="ellipse">
            <a:avLst/>
          </a:prstGeom>
          <a:solidFill>
            <a:srgbClr val="69447B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04</a:t>
            </a:r>
          </a:p>
        </p:txBody>
      </p:sp>
      <p:pic>
        <p:nvPicPr>
          <p:cNvPr id="43" name="Graphic 42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6112304" y="3936872"/>
            <a:ext cx="581025" cy="295275"/>
          </a:xfrm>
          <a:prstGeom prst="rect">
            <a:avLst/>
          </a:prstGeom>
        </p:spPr>
      </p:pic>
      <p:sp>
        <p:nvSpPr>
          <p:cNvPr id="44" name="Oval 43" title="Milestone Number"/>
          <p:cNvSpPr/>
          <p:nvPr userDrawn="1"/>
        </p:nvSpPr>
        <p:spPr>
          <a:xfrm>
            <a:off x="6427901" y="2129570"/>
            <a:ext cx="407673" cy="407673"/>
          </a:xfrm>
          <a:prstGeom prst="ellipse">
            <a:avLst/>
          </a:prstGeom>
          <a:solidFill>
            <a:srgbClr val="69447B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05</a:t>
            </a:r>
          </a:p>
        </p:txBody>
      </p:sp>
      <p:pic>
        <p:nvPicPr>
          <p:cNvPr id="45" name="Graphic 44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6466252" y="2801036"/>
            <a:ext cx="581025" cy="295275"/>
          </a:xfrm>
          <a:prstGeom prst="rect">
            <a:avLst/>
          </a:prstGeom>
        </p:spPr>
      </p:pic>
      <p:sp>
        <p:nvSpPr>
          <p:cNvPr id="46" name="TextBox 45"/>
          <p:cNvSpPr txBox="1"/>
          <p:nvPr userDrawn="1"/>
        </p:nvSpPr>
        <p:spPr>
          <a:xfrm>
            <a:off x="8552678" y="2930904"/>
            <a:ext cx="569010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47" name="Oval 46" title="Milestone Number"/>
          <p:cNvSpPr/>
          <p:nvPr userDrawn="1"/>
        </p:nvSpPr>
        <p:spPr>
          <a:xfrm>
            <a:off x="8917851" y="4434292"/>
            <a:ext cx="407673" cy="407673"/>
          </a:xfrm>
          <a:prstGeom prst="ellipse">
            <a:avLst/>
          </a:prstGeom>
          <a:solidFill>
            <a:srgbClr val="2F5CAC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06</a:t>
            </a:r>
          </a:p>
        </p:txBody>
      </p:sp>
      <p:pic>
        <p:nvPicPr>
          <p:cNvPr id="48" name="Graphic 47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8683538" y="3936872"/>
            <a:ext cx="581025" cy="295275"/>
          </a:xfrm>
          <a:prstGeom prst="rect">
            <a:avLst/>
          </a:prstGeom>
        </p:spPr>
      </p:pic>
      <p:sp>
        <p:nvSpPr>
          <p:cNvPr id="49" name="Oval 48" title="Milestone Number"/>
          <p:cNvSpPr/>
          <p:nvPr userDrawn="1"/>
        </p:nvSpPr>
        <p:spPr>
          <a:xfrm>
            <a:off x="8954928" y="2126446"/>
            <a:ext cx="407673" cy="407673"/>
          </a:xfrm>
          <a:prstGeom prst="ellipse">
            <a:avLst/>
          </a:prstGeom>
          <a:solidFill>
            <a:srgbClr val="2F5CAC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07</a:t>
            </a:r>
          </a:p>
        </p:txBody>
      </p:sp>
      <p:pic>
        <p:nvPicPr>
          <p:cNvPr id="50" name="Graphic 49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056844" y="2801036"/>
            <a:ext cx="581025" cy="295275"/>
          </a:xfrm>
          <a:prstGeom prst="rect">
            <a:avLst/>
          </a:prstGeom>
        </p:spPr>
      </p:pic>
      <p:grpSp>
        <p:nvGrpSpPr>
          <p:cNvPr id="51" name="Group 50" title="Today Flag Icon"/>
          <p:cNvGrpSpPr/>
          <p:nvPr userDrawn="1"/>
        </p:nvGrpSpPr>
        <p:grpSpPr>
          <a:xfrm>
            <a:off x="10298196" y="2129570"/>
            <a:ext cx="407673" cy="407673"/>
            <a:chOff x="10636741" y="2652807"/>
            <a:chExt cx="296963" cy="296963"/>
          </a:xfrm>
        </p:grpSpPr>
        <p:sp>
          <p:nvSpPr>
            <p:cNvPr id="52" name="Oval 51"/>
            <p:cNvSpPr/>
            <p:nvPr/>
          </p:nvSpPr>
          <p:spPr>
            <a:xfrm>
              <a:off x="10636741" y="2652807"/>
              <a:ext cx="296963" cy="29696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ZA" sz="6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53" name="Graphic 52" title="Flag Ico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10816" y="2716810"/>
              <a:ext cx="149367" cy="168956"/>
            </a:xfrm>
            <a:prstGeom prst="rect">
              <a:avLst/>
            </a:prstGeom>
          </p:spPr>
        </p:pic>
      </p:grpSp>
      <p:pic>
        <p:nvPicPr>
          <p:cNvPr id="54" name="Graphic 53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0359158" y="2801036"/>
            <a:ext cx="581025" cy="295275"/>
          </a:xfrm>
          <a:prstGeom prst="rect">
            <a:avLst/>
          </a:prstGeom>
        </p:spPr>
      </p:pic>
      <p:grpSp>
        <p:nvGrpSpPr>
          <p:cNvPr id="55" name="Group 54" title="Year 4"/>
          <p:cNvGrpSpPr/>
          <p:nvPr userDrawn="1"/>
        </p:nvGrpSpPr>
        <p:grpSpPr>
          <a:xfrm>
            <a:off x="8481353" y="3119046"/>
            <a:ext cx="3133180" cy="562188"/>
            <a:chOff x="8481353" y="3119046"/>
            <a:chExt cx="3133180" cy="562188"/>
          </a:xfrm>
        </p:grpSpPr>
        <p:cxnSp>
          <p:nvCxnSpPr>
            <p:cNvPr id="56" name="Straight Connector 55" title="Q lines"/>
            <p:cNvCxnSpPr>
              <a:cxnSpLocks/>
            </p:cNvCxnSpPr>
            <p:nvPr/>
          </p:nvCxnSpPr>
          <p:spPr>
            <a:xfrm>
              <a:off x="10785757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 title="Q lines"/>
            <p:cNvCxnSpPr>
              <a:cxnSpLocks/>
            </p:cNvCxnSpPr>
            <p:nvPr/>
          </p:nvCxnSpPr>
          <p:spPr>
            <a:xfrm>
              <a:off x="9481202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Arrow: Right 132" title="Year Arrow"/>
            <p:cNvSpPr/>
            <p:nvPr/>
          </p:nvSpPr>
          <p:spPr>
            <a:xfrm>
              <a:off x="8481353" y="3325978"/>
              <a:ext cx="3133180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rgbClr val="2F5CAC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00"/>
            </a:p>
          </p:txBody>
        </p:sp>
        <p:sp>
          <p:nvSpPr>
            <p:cNvPr id="59" name="Oval 58" title="Quarter Background Cirlce"/>
            <p:cNvSpPr/>
            <p:nvPr/>
          </p:nvSpPr>
          <p:spPr>
            <a:xfrm>
              <a:off x="10682502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 title="Quarter Background Cirlce"/>
            <p:cNvSpPr/>
            <p:nvPr/>
          </p:nvSpPr>
          <p:spPr>
            <a:xfrm>
              <a:off x="10031923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 title="Quarter Background Cirlce"/>
            <p:cNvSpPr/>
            <p:nvPr/>
          </p:nvSpPr>
          <p:spPr>
            <a:xfrm>
              <a:off x="9384678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 title="Quarter Background Cirlce"/>
            <p:cNvSpPr/>
            <p:nvPr/>
          </p:nvSpPr>
          <p:spPr>
            <a:xfrm>
              <a:off x="8731634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 title="Q lines"/>
            <p:cNvCxnSpPr>
              <a:cxnSpLocks/>
            </p:cNvCxnSpPr>
            <p:nvPr/>
          </p:nvCxnSpPr>
          <p:spPr>
            <a:xfrm>
              <a:off x="8836180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 title="Q lines"/>
            <p:cNvCxnSpPr>
              <a:cxnSpLocks/>
            </p:cNvCxnSpPr>
            <p:nvPr/>
          </p:nvCxnSpPr>
          <p:spPr>
            <a:xfrm>
              <a:off x="10130964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 title="Quarter Number"/>
            <p:cNvSpPr txBox="1"/>
            <p:nvPr/>
          </p:nvSpPr>
          <p:spPr>
            <a:xfrm>
              <a:off x="869683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Q1</a:t>
              </a:r>
              <a:endParaRPr lang="en-ZA" sz="1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66" name="TextBox 65" title="Quarter Number"/>
            <p:cNvSpPr txBox="1"/>
            <p:nvPr/>
          </p:nvSpPr>
          <p:spPr>
            <a:xfrm>
              <a:off x="934434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Q2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7" name="TextBox 66" title="Quarter Number"/>
            <p:cNvSpPr txBox="1"/>
            <p:nvPr/>
          </p:nvSpPr>
          <p:spPr>
            <a:xfrm>
              <a:off x="999186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Q3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8" name="TextBox 67" title="Quarter Number"/>
            <p:cNvSpPr txBox="1"/>
            <p:nvPr/>
          </p:nvSpPr>
          <p:spPr>
            <a:xfrm>
              <a:off x="10639376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Q4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9" name="Group 68" title="Year 3"/>
          <p:cNvGrpSpPr/>
          <p:nvPr userDrawn="1"/>
        </p:nvGrpSpPr>
        <p:grpSpPr>
          <a:xfrm>
            <a:off x="5886628" y="3119046"/>
            <a:ext cx="2784204" cy="562188"/>
            <a:chOff x="5886628" y="3119046"/>
            <a:chExt cx="2784204" cy="562188"/>
          </a:xfrm>
        </p:grpSpPr>
        <p:cxnSp>
          <p:nvCxnSpPr>
            <p:cNvPr id="70" name="Straight Connector 69" title="Q lines"/>
            <p:cNvCxnSpPr>
              <a:cxnSpLocks/>
            </p:cNvCxnSpPr>
            <p:nvPr/>
          </p:nvCxnSpPr>
          <p:spPr>
            <a:xfrm>
              <a:off x="6890490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Arrow: Right 184" title="Year Arrow"/>
            <p:cNvSpPr/>
            <p:nvPr/>
          </p:nvSpPr>
          <p:spPr>
            <a:xfrm>
              <a:off x="5886628" y="3325978"/>
              <a:ext cx="2784204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rgbClr val="69447B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00"/>
            </a:p>
          </p:txBody>
        </p:sp>
        <p:sp>
          <p:nvSpPr>
            <p:cNvPr id="72" name="Oval 71" title="Quarter Background Cirlce"/>
            <p:cNvSpPr/>
            <p:nvPr/>
          </p:nvSpPr>
          <p:spPr>
            <a:xfrm>
              <a:off x="8095938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 title="Quarter Background Cirlce"/>
            <p:cNvSpPr/>
            <p:nvPr/>
          </p:nvSpPr>
          <p:spPr>
            <a:xfrm>
              <a:off x="7443121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 title="Quarter Background Cirlce"/>
            <p:cNvSpPr/>
            <p:nvPr/>
          </p:nvSpPr>
          <p:spPr>
            <a:xfrm>
              <a:off x="6791842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 title="Quarter Background Cirlce"/>
            <p:cNvSpPr/>
            <p:nvPr/>
          </p:nvSpPr>
          <p:spPr>
            <a:xfrm>
              <a:off x="6140756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Straight Connector 75" title="Q lines"/>
            <p:cNvCxnSpPr>
              <a:cxnSpLocks/>
            </p:cNvCxnSpPr>
            <p:nvPr/>
          </p:nvCxnSpPr>
          <p:spPr>
            <a:xfrm>
              <a:off x="6246612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 title="Q lines"/>
            <p:cNvCxnSpPr>
              <a:cxnSpLocks/>
            </p:cNvCxnSpPr>
            <p:nvPr/>
          </p:nvCxnSpPr>
          <p:spPr>
            <a:xfrm>
              <a:off x="7541396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 title="Q lines"/>
            <p:cNvCxnSpPr>
              <a:cxnSpLocks/>
            </p:cNvCxnSpPr>
            <p:nvPr/>
          </p:nvCxnSpPr>
          <p:spPr>
            <a:xfrm>
              <a:off x="8188788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 title="Quarter Number"/>
            <p:cNvSpPr txBox="1"/>
            <p:nvPr/>
          </p:nvSpPr>
          <p:spPr>
            <a:xfrm>
              <a:off x="610677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Q1</a:t>
              </a:r>
              <a:endParaRPr lang="en-ZA" sz="1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0" name="TextBox 79" title="Quarter Number"/>
            <p:cNvSpPr txBox="1"/>
            <p:nvPr/>
          </p:nvSpPr>
          <p:spPr>
            <a:xfrm>
              <a:off x="675428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Q2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1" name="TextBox 80" title="Quarter Number"/>
            <p:cNvSpPr txBox="1"/>
            <p:nvPr/>
          </p:nvSpPr>
          <p:spPr>
            <a:xfrm>
              <a:off x="740180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Q3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2" name="TextBox 81" title="Quarter Number"/>
            <p:cNvSpPr txBox="1"/>
            <p:nvPr/>
          </p:nvSpPr>
          <p:spPr>
            <a:xfrm>
              <a:off x="804931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Q4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83" name="Group 82" title="Year 2"/>
          <p:cNvGrpSpPr/>
          <p:nvPr userDrawn="1"/>
        </p:nvGrpSpPr>
        <p:grpSpPr>
          <a:xfrm>
            <a:off x="3309141" y="3119046"/>
            <a:ext cx="2759196" cy="561751"/>
            <a:chOff x="3309141" y="3119046"/>
            <a:chExt cx="2759196" cy="561751"/>
          </a:xfrm>
        </p:grpSpPr>
        <p:sp>
          <p:nvSpPr>
            <p:cNvPr id="84" name="Arrow: Right 130" title="Year Arrow"/>
            <p:cNvSpPr/>
            <p:nvPr/>
          </p:nvSpPr>
          <p:spPr>
            <a:xfrm>
              <a:off x="3309141" y="3325541"/>
              <a:ext cx="2759196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rgbClr val="548235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00"/>
            </a:p>
          </p:txBody>
        </p:sp>
        <p:sp>
          <p:nvSpPr>
            <p:cNvPr id="85" name="Oval 84" title="Quarter Background Cirlce"/>
            <p:cNvSpPr/>
            <p:nvPr/>
          </p:nvSpPr>
          <p:spPr>
            <a:xfrm>
              <a:off x="5494904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 title="Quarter Background Cirlce"/>
            <p:cNvSpPr/>
            <p:nvPr/>
          </p:nvSpPr>
          <p:spPr>
            <a:xfrm>
              <a:off x="4845879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 title="Quarter Background Cirlce"/>
            <p:cNvSpPr/>
            <p:nvPr/>
          </p:nvSpPr>
          <p:spPr>
            <a:xfrm>
              <a:off x="4209357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 title="Quarter Background Cirlce"/>
            <p:cNvSpPr/>
            <p:nvPr/>
          </p:nvSpPr>
          <p:spPr>
            <a:xfrm>
              <a:off x="3552167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 title="Q lines"/>
            <p:cNvCxnSpPr>
              <a:cxnSpLocks/>
            </p:cNvCxnSpPr>
            <p:nvPr/>
          </p:nvCxnSpPr>
          <p:spPr>
            <a:xfrm>
              <a:off x="3657043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 title="Q lines"/>
            <p:cNvCxnSpPr>
              <a:cxnSpLocks/>
            </p:cNvCxnSpPr>
            <p:nvPr/>
          </p:nvCxnSpPr>
          <p:spPr>
            <a:xfrm>
              <a:off x="4304435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 title="Q lines"/>
            <p:cNvCxnSpPr>
              <a:cxnSpLocks/>
            </p:cNvCxnSpPr>
            <p:nvPr/>
          </p:nvCxnSpPr>
          <p:spPr>
            <a:xfrm>
              <a:off x="4951827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 title="Q lines"/>
            <p:cNvCxnSpPr>
              <a:cxnSpLocks/>
            </p:cNvCxnSpPr>
            <p:nvPr/>
          </p:nvCxnSpPr>
          <p:spPr>
            <a:xfrm>
              <a:off x="5599219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 title="Quarter Number"/>
            <p:cNvSpPr txBox="1"/>
            <p:nvPr/>
          </p:nvSpPr>
          <p:spPr>
            <a:xfrm>
              <a:off x="351671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Q1</a:t>
              </a:r>
              <a:endParaRPr lang="en-ZA" sz="1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94" name="TextBox 93" title="Quarter Number"/>
            <p:cNvSpPr txBox="1"/>
            <p:nvPr/>
          </p:nvSpPr>
          <p:spPr>
            <a:xfrm>
              <a:off x="416422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Q2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5" name="TextBox 94" title="Quarter Number"/>
            <p:cNvSpPr txBox="1"/>
            <p:nvPr/>
          </p:nvSpPr>
          <p:spPr>
            <a:xfrm>
              <a:off x="481174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Q3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6" name="TextBox 95" title="Quarter Number"/>
            <p:cNvSpPr txBox="1"/>
            <p:nvPr/>
          </p:nvSpPr>
          <p:spPr>
            <a:xfrm>
              <a:off x="545925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Q4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97" name="Group 96" title="Year 1"/>
          <p:cNvGrpSpPr/>
          <p:nvPr userDrawn="1"/>
        </p:nvGrpSpPr>
        <p:grpSpPr>
          <a:xfrm>
            <a:off x="791681" y="3119046"/>
            <a:ext cx="2695434" cy="561751"/>
            <a:chOff x="791681" y="3119046"/>
            <a:chExt cx="2695434" cy="561751"/>
          </a:xfrm>
        </p:grpSpPr>
        <p:cxnSp>
          <p:nvCxnSpPr>
            <p:cNvPr id="98" name="Straight Connector 97" title="Q lines"/>
            <p:cNvCxnSpPr>
              <a:cxnSpLocks/>
            </p:cNvCxnSpPr>
            <p:nvPr/>
          </p:nvCxnSpPr>
          <p:spPr>
            <a:xfrm>
              <a:off x="1703309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Arrow: Right 129" title="Year Arrow"/>
            <p:cNvSpPr/>
            <p:nvPr/>
          </p:nvSpPr>
          <p:spPr>
            <a:xfrm>
              <a:off x="791681" y="3325541"/>
              <a:ext cx="2695434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100000">
                  <a:srgbClr val="EA0C0C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00"/>
            </a:p>
          </p:txBody>
        </p:sp>
        <p:sp>
          <p:nvSpPr>
            <p:cNvPr id="100" name="Oval 99" title="Quarter Background Cirlce"/>
            <p:cNvSpPr/>
            <p:nvPr/>
          </p:nvSpPr>
          <p:spPr>
            <a:xfrm>
              <a:off x="2913639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 title="Quarter Background Cirlce"/>
            <p:cNvSpPr/>
            <p:nvPr/>
          </p:nvSpPr>
          <p:spPr>
            <a:xfrm>
              <a:off x="2256010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 title="Quarter Background Cirlce"/>
            <p:cNvSpPr/>
            <p:nvPr/>
          </p:nvSpPr>
          <p:spPr>
            <a:xfrm>
              <a:off x="1611747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 title="Quarter Background Cirlce"/>
            <p:cNvSpPr/>
            <p:nvPr/>
          </p:nvSpPr>
          <p:spPr>
            <a:xfrm>
              <a:off x="965783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Straight Connector 103" title="Q lines"/>
            <p:cNvCxnSpPr>
              <a:cxnSpLocks/>
            </p:cNvCxnSpPr>
            <p:nvPr/>
          </p:nvCxnSpPr>
          <p:spPr>
            <a:xfrm>
              <a:off x="1067475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 title="Q lines"/>
            <p:cNvCxnSpPr>
              <a:cxnSpLocks/>
            </p:cNvCxnSpPr>
            <p:nvPr/>
          </p:nvCxnSpPr>
          <p:spPr>
            <a:xfrm>
              <a:off x="2362259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 title="Q lines"/>
            <p:cNvCxnSpPr>
              <a:cxnSpLocks/>
            </p:cNvCxnSpPr>
            <p:nvPr/>
          </p:nvCxnSpPr>
          <p:spPr>
            <a:xfrm>
              <a:off x="3009651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 title="Quarter Number"/>
            <p:cNvSpPr txBox="1"/>
            <p:nvPr/>
          </p:nvSpPr>
          <p:spPr>
            <a:xfrm>
              <a:off x="92665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Q1</a:t>
              </a:r>
              <a:endParaRPr lang="en-ZA" sz="1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08" name="TextBox 107" title="Quarter Number"/>
            <p:cNvSpPr txBox="1"/>
            <p:nvPr/>
          </p:nvSpPr>
          <p:spPr>
            <a:xfrm>
              <a:off x="157416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Q2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9" name="TextBox 108" title="Quarter Number"/>
            <p:cNvSpPr txBox="1"/>
            <p:nvPr/>
          </p:nvSpPr>
          <p:spPr>
            <a:xfrm>
              <a:off x="222168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Q3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0" name="TextBox 109" title="Quarter Number"/>
            <p:cNvSpPr txBox="1"/>
            <p:nvPr/>
          </p:nvSpPr>
          <p:spPr>
            <a:xfrm>
              <a:off x="286919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Q4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874314" y="1515070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2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9760199" y="1515070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3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94428" y="4927573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4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3196226" y="4927573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5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5807451" y="4927573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6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8362114" y="4927573"/>
            <a:ext cx="1530350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94428" y="5724950"/>
            <a:ext cx="10898877" cy="595024"/>
          </a:xfrm>
        </p:spPr>
        <p:txBody>
          <a:bodyPr anchor="ctr"/>
          <a:lstStyle>
            <a:lvl1pPr marL="0" indent="0" algn="ctr">
              <a:buNone/>
              <a:defRPr sz="2400" baseline="0">
                <a:latin typeface="Open Sans (Body)"/>
              </a:defRPr>
            </a:lvl1pPr>
          </a:lstStyle>
          <a:p>
            <a:pPr lvl="0"/>
            <a:r>
              <a:rPr lang="en-US"/>
              <a:t>Contact Communications for custom timelines</a:t>
            </a:r>
          </a:p>
        </p:txBody>
      </p:sp>
    </p:spTree>
    <p:extLst>
      <p:ext uri="{BB962C8B-B14F-4D97-AF65-F5344CB8AC3E}">
        <p14:creationId xmlns:p14="http://schemas.microsoft.com/office/powerpoint/2010/main" val="2039163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11/18/2019     ‹#›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702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/>
          <a:p>
            <a:fld id="{1317769C-4F73-FB48-AF57-17E8E5FA8BCB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10/19/21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75F149-A445-9C42-94A0-20016C69F991}"/>
              </a:ext>
            </a:extLst>
          </p:cNvPr>
          <p:cNvSpPr/>
          <p:nvPr userDrawn="1"/>
        </p:nvSpPr>
        <p:spPr>
          <a:xfrm>
            <a:off x="185981" y="1437191"/>
            <a:ext cx="1690066" cy="49326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515F01-09EC-0D48-AC71-48B864D322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"/>
            <a:ext cx="12192001" cy="1153052"/>
          </a:xfrm>
          <a:prstGeom prst="rect">
            <a:avLst/>
          </a:prstGeom>
          <a:gradFill>
            <a:gsLst>
              <a:gs pos="0">
                <a:schemeClr val="bg1"/>
              </a:gs>
              <a:gs pos="48000">
                <a:schemeClr val="bg1"/>
              </a:gs>
              <a:gs pos="99000">
                <a:schemeClr val="accent1"/>
              </a:gs>
            </a:gsLst>
            <a:lin ang="0" scaled="1"/>
          </a:gradFill>
        </p:spPr>
      </p:pic>
      <p:sp>
        <p:nvSpPr>
          <p:cNvPr id="8" name="Off-page Connector 7">
            <a:extLst>
              <a:ext uri="{FF2B5EF4-FFF2-40B4-BE49-F238E27FC236}">
                <a16:creationId xmlns:a16="http://schemas.microsoft.com/office/drawing/2014/main" id="{079FA3F2-5263-0847-A229-EC3FD3F7D9BA}"/>
              </a:ext>
            </a:extLst>
          </p:cNvPr>
          <p:cNvSpPr/>
          <p:nvPr/>
        </p:nvSpPr>
        <p:spPr>
          <a:xfrm rot="5400000">
            <a:off x="11194259" y="-37328"/>
            <a:ext cx="813110" cy="1182371"/>
          </a:xfrm>
          <a:prstGeom prst="flowChartOffpage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00D11A-8517-DE4D-947E-70DCA7677876}"/>
              </a:ext>
            </a:extLst>
          </p:cNvPr>
          <p:cNvSpPr/>
          <p:nvPr userDrawn="1"/>
        </p:nvSpPr>
        <p:spPr>
          <a:xfrm>
            <a:off x="0" y="6486361"/>
            <a:ext cx="12006470" cy="2737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0D810-2D2E-C141-827B-D4171B39263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72571" y="333980"/>
            <a:ext cx="7945277" cy="58737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lnSpc>
                <a:spcPct val="110000"/>
              </a:lnSpc>
              <a:defRPr/>
            </a:pPr>
            <a:endParaRPr lang="en-US" sz="3200" b="1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DA183E5-CBD0-C04F-AE4E-06AC2BF81BA6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9184918" y="6527047"/>
            <a:ext cx="2743200" cy="19233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950A3747-24D0-9B4C-A590-3E0C9A928D0B}"/>
              </a:ext>
            </a:extLst>
          </p:cNvPr>
          <p:cNvSpPr txBox="1">
            <a:spLocks/>
          </p:cNvSpPr>
          <p:nvPr userDrawn="1"/>
        </p:nvSpPr>
        <p:spPr>
          <a:xfrm>
            <a:off x="10556518" y="6492875"/>
            <a:ext cx="1312025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EA89072E-2125-40D6-847A-9E6B768971D4}" type="slidenum">
              <a:rPr lang="en-US" sz="1200" b="1" smtClean="0">
                <a:solidFill>
                  <a:srgbClr val="FFFFFF"/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1200" b="1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133BA80-18B2-B341-B1B3-FBD0C11881F8}"/>
              </a:ext>
            </a:extLst>
          </p:cNvPr>
          <p:cNvSpPr>
            <a:spLocks noGrp="1"/>
          </p:cNvSpPr>
          <p:nvPr userDrawn="1">
            <p:ph idx="13"/>
          </p:nvPr>
        </p:nvSpPr>
        <p:spPr>
          <a:xfrm>
            <a:off x="2172572" y="1580883"/>
            <a:ext cx="9771794" cy="478231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200" b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200" b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B77F3366-FF8D-364B-B92C-13B081EDE0CE}"/>
              </a:ext>
            </a:extLst>
          </p:cNvPr>
          <p:cNvSpPr/>
          <p:nvPr userDrawn="1"/>
        </p:nvSpPr>
        <p:spPr>
          <a:xfrm>
            <a:off x="185981" y="-9069"/>
            <a:ext cx="1690065" cy="1045562"/>
          </a:xfrm>
          <a:custGeom>
            <a:avLst/>
            <a:gdLst>
              <a:gd name="connsiteX0" fmla="*/ 1 w 1295671"/>
              <a:gd name="connsiteY0" fmla="*/ 639152 h 1078563"/>
              <a:gd name="connsiteX1" fmla="*/ 1295671 w 1295671"/>
              <a:gd name="connsiteY1" fmla="*/ 639152 h 1078563"/>
              <a:gd name="connsiteX2" fmla="*/ 647836 w 1295671"/>
              <a:gd name="connsiteY2" fmla="*/ 1078563 h 1078563"/>
              <a:gd name="connsiteX3" fmla="*/ 0 w 1295671"/>
              <a:gd name="connsiteY3" fmla="*/ 0 h 1078563"/>
              <a:gd name="connsiteX4" fmla="*/ 1295671 w 1295671"/>
              <a:gd name="connsiteY4" fmla="*/ 0 h 1078563"/>
              <a:gd name="connsiteX5" fmla="*/ 1295671 w 1295671"/>
              <a:gd name="connsiteY5" fmla="*/ 639005 h 1078563"/>
              <a:gd name="connsiteX6" fmla="*/ 0 w 1295671"/>
              <a:gd name="connsiteY6" fmla="*/ 639005 h 1078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5671" h="1078563">
                <a:moveTo>
                  <a:pt x="1" y="639152"/>
                </a:moveTo>
                <a:lnTo>
                  <a:pt x="1295671" y="639152"/>
                </a:lnTo>
                <a:lnTo>
                  <a:pt x="647836" y="1078563"/>
                </a:lnTo>
                <a:close/>
                <a:moveTo>
                  <a:pt x="0" y="0"/>
                </a:moveTo>
                <a:lnTo>
                  <a:pt x="1295671" y="0"/>
                </a:lnTo>
                <a:lnTo>
                  <a:pt x="1295671" y="639005"/>
                </a:lnTo>
                <a:lnTo>
                  <a:pt x="0" y="63900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7AA9BC7-95DB-4743-8AA1-503DF1467A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06" y="116874"/>
            <a:ext cx="1129984" cy="55557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TEA | HB3 Implementation Update</a:t>
            </a:r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3290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ADA68-E82C-4450-9E5C-15CA412DAA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7874" y="1951038"/>
            <a:ext cx="8620125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88B302-3884-451D-9771-0A8D857BA4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7874" y="4505324"/>
            <a:ext cx="8620125" cy="75247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E897C-C247-4835-8DC2-D3EAD6DA73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675" y="6356348"/>
            <a:ext cx="2743200" cy="365125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321DE4B-D91A-4998-89F5-981C58616758}" type="datetimeFigureOut">
              <a:rPr lang="en-US" smtClean="0"/>
              <a:pPr/>
              <a:t>10/19/21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32BD8-578A-435B-BA94-999BBB15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2020. Texas Education Agency. All Rights Reserved.</a:t>
            </a: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F0DAE-005B-4DB8-B07C-EC5972BEB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2125" y="6356349"/>
            <a:ext cx="2743200" cy="365125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258442F-D128-4B9A-8169-592B73AEC928}" type="slidenum">
              <a:rPr lang="en-US" smtClean="0"/>
              <a:pPr/>
              <a:t>‹#›</a:t>
            </a:fld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6054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/>
          <a:p>
            <a:fld id="{876C2271-EBBC-BE48-BC1C-09D3841DC354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10/19/21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515F01-09EC-0D48-AC71-48B864D322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"/>
            <a:ext cx="12192001" cy="1153052"/>
          </a:xfrm>
          <a:prstGeom prst="rect">
            <a:avLst/>
          </a:prstGeom>
          <a:gradFill>
            <a:gsLst>
              <a:gs pos="0">
                <a:schemeClr val="bg1"/>
              </a:gs>
              <a:gs pos="48000">
                <a:schemeClr val="bg1"/>
              </a:gs>
              <a:gs pos="99000">
                <a:schemeClr val="accent1"/>
              </a:gs>
            </a:gsLst>
            <a:lin ang="0" scaled="1"/>
          </a:gradFill>
        </p:spPr>
      </p:pic>
      <p:sp>
        <p:nvSpPr>
          <p:cNvPr id="8" name="Off-page Connector 7">
            <a:extLst>
              <a:ext uri="{FF2B5EF4-FFF2-40B4-BE49-F238E27FC236}">
                <a16:creationId xmlns:a16="http://schemas.microsoft.com/office/drawing/2014/main" id="{079FA3F2-5263-0847-A229-EC3FD3F7D9BA}"/>
              </a:ext>
            </a:extLst>
          </p:cNvPr>
          <p:cNvSpPr/>
          <p:nvPr/>
        </p:nvSpPr>
        <p:spPr>
          <a:xfrm rot="5400000">
            <a:off x="11194259" y="-37328"/>
            <a:ext cx="813110" cy="1182371"/>
          </a:xfrm>
          <a:prstGeom prst="flowChartOffpage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00D11A-8517-DE4D-947E-70DCA7677876}"/>
              </a:ext>
            </a:extLst>
          </p:cNvPr>
          <p:cNvSpPr/>
          <p:nvPr userDrawn="1"/>
        </p:nvSpPr>
        <p:spPr>
          <a:xfrm>
            <a:off x="0" y="6486361"/>
            <a:ext cx="12006470" cy="2737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0D810-2D2E-C141-827B-D4171B39263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72571" y="284820"/>
            <a:ext cx="7945277" cy="58737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lnSpc>
                <a:spcPct val="110000"/>
              </a:lnSpc>
              <a:defRPr/>
            </a:pPr>
            <a:endParaRPr lang="en-US" sz="3200" b="1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DA183E5-CBD0-C04F-AE4E-06AC2BF81BA6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9184918" y="6527047"/>
            <a:ext cx="2743200" cy="19233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950A3747-24D0-9B4C-A590-3E0C9A928D0B}"/>
              </a:ext>
            </a:extLst>
          </p:cNvPr>
          <p:cNvSpPr txBox="1">
            <a:spLocks/>
          </p:cNvSpPr>
          <p:nvPr userDrawn="1"/>
        </p:nvSpPr>
        <p:spPr>
          <a:xfrm>
            <a:off x="10556518" y="6492875"/>
            <a:ext cx="1312025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EA89072E-2125-40D6-847A-9E6B768971D4}" type="slidenum">
              <a:rPr lang="en-US" sz="1200" b="1" smtClean="0">
                <a:solidFill>
                  <a:srgbClr val="FFFFFF"/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1200" b="1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133BA80-18B2-B341-B1B3-FBD0C11881F8}"/>
              </a:ext>
            </a:extLst>
          </p:cNvPr>
          <p:cNvSpPr>
            <a:spLocks noGrp="1"/>
          </p:cNvSpPr>
          <p:nvPr userDrawn="1">
            <p:ph idx="13"/>
          </p:nvPr>
        </p:nvSpPr>
        <p:spPr>
          <a:xfrm>
            <a:off x="185981" y="1437872"/>
            <a:ext cx="11758385" cy="492532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200" b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200" b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B77F3366-FF8D-364B-B92C-13B081EDE0CE}"/>
              </a:ext>
            </a:extLst>
          </p:cNvPr>
          <p:cNvSpPr/>
          <p:nvPr userDrawn="1"/>
        </p:nvSpPr>
        <p:spPr>
          <a:xfrm>
            <a:off x="185981" y="-9069"/>
            <a:ext cx="1690065" cy="1045562"/>
          </a:xfrm>
          <a:custGeom>
            <a:avLst/>
            <a:gdLst>
              <a:gd name="connsiteX0" fmla="*/ 1 w 1295671"/>
              <a:gd name="connsiteY0" fmla="*/ 639152 h 1078563"/>
              <a:gd name="connsiteX1" fmla="*/ 1295671 w 1295671"/>
              <a:gd name="connsiteY1" fmla="*/ 639152 h 1078563"/>
              <a:gd name="connsiteX2" fmla="*/ 647836 w 1295671"/>
              <a:gd name="connsiteY2" fmla="*/ 1078563 h 1078563"/>
              <a:gd name="connsiteX3" fmla="*/ 0 w 1295671"/>
              <a:gd name="connsiteY3" fmla="*/ 0 h 1078563"/>
              <a:gd name="connsiteX4" fmla="*/ 1295671 w 1295671"/>
              <a:gd name="connsiteY4" fmla="*/ 0 h 1078563"/>
              <a:gd name="connsiteX5" fmla="*/ 1295671 w 1295671"/>
              <a:gd name="connsiteY5" fmla="*/ 639005 h 1078563"/>
              <a:gd name="connsiteX6" fmla="*/ 0 w 1295671"/>
              <a:gd name="connsiteY6" fmla="*/ 639005 h 1078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5671" h="1078563">
                <a:moveTo>
                  <a:pt x="1" y="639152"/>
                </a:moveTo>
                <a:lnTo>
                  <a:pt x="1295671" y="639152"/>
                </a:lnTo>
                <a:lnTo>
                  <a:pt x="647836" y="1078563"/>
                </a:lnTo>
                <a:close/>
                <a:moveTo>
                  <a:pt x="0" y="0"/>
                </a:moveTo>
                <a:lnTo>
                  <a:pt x="1295671" y="0"/>
                </a:lnTo>
                <a:lnTo>
                  <a:pt x="1295671" y="639005"/>
                </a:lnTo>
                <a:lnTo>
                  <a:pt x="0" y="63900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7AA9BC7-95DB-4743-8AA1-503DF1467A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06" y="116874"/>
            <a:ext cx="1129984" cy="55557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TEA | HB3 Implementation Update</a:t>
            </a:r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77188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/>
          <a:p>
            <a:fld id="{51014DB9-7019-624A-A472-CC5415123975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10/19/21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515F01-09EC-0D48-AC71-48B864D322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"/>
            <a:ext cx="12192001" cy="1153052"/>
          </a:xfrm>
          <a:prstGeom prst="rect">
            <a:avLst/>
          </a:prstGeom>
          <a:gradFill>
            <a:gsLst>
              <a:gs pos="0">
                <a:schemeClr val="bg1"/>
              </a:gs>
              <a:gs pos="48000">
                <a:schemeClr val="bg1"/>
              </a:gs>
              <a:gs pos="99000">
                <a:schemeClr val="accent1"/>
              </a:gs>
            </a:gsLst>
            <a:lin ang="0" scaled="1"/>
          </a:gra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100D11A-8517-DE4D-947E-70DCA7677876}"/>
              </a:ext>
            </a:extLst>
          </p:cNvPr>
          <p:cNvSpPr/>
          <p:nvPr userDrawn="1"/>
        </p:nvSpPr>
        <p:spPr>
          <a:xfrm>
            <a:off x="0" y="6486361"/>
            <a:ext cx="12192000" cy="2737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0D810-2D2E-C141-827B-D4171B39263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72571" y="284820"/>
            <a:ext cx="9771795" cy="58737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lnSpc>
                <a:spcPct val="110000"/>
              </a:lnSpc>
              <a:defRPr/>
            </a:pPr>
            <a:endParaRPr lang="en-US" sz="3200" b="1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950A3747-24D0-9B4C-A590-3E0C9A928D0B}"/>
              </a:ext>
            </a:extLst>
          </p:cNvPr>
          <p:cNvSpPr txBox="1">
            <a:spLocks/>
          </p:cNvSpPr>
          <p:nvPr userDrawn="1"/>
        </p:nvSpPr>
        <p:spPr>
          <a:xfrm>
            <a:off x="10556518" y="6492875"/>
            <a:ext cx="1312025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EA89072E-2125-40D6-847A-9E6B768971D4}" type="slidenum">
              <a:rPr lang="en-US" sz="1200" b="1" smtClean="0">
                <a:solidFill>
                  <a:srgbClr val="FFFFFF"/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1200" b="1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133BA80-18B2-B341-B1B3-FBD0C11881F8}"/>
              </a:ext>
            </a:extLst>
          </p:cNvPr>
          <p:cNvSpPr>
            <a:spLocks noGrp="1"/>
          </p:cNvSpPr>
          <p:nvPr userDrawn="1">
            <p:ph idx="13"/>
          </p:nvPr>
        </p:nvSpPr>
        <p:spPr>
          <a:xfrm>
            <a:off x="185981" y="1437872"/>
            <a:ext cx="11758385" cy="492532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200" b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200" b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B77F3366-FF8D-364B-B92C-13B081EDE0CE}"/>
              </a:ext>
            </a:extLst>
          </p:cNvPr>
          <p:cNvSpPr/>
          <p:nvPr userDrawn="1"/>
        </p:nvSpPr>
        <p:spPr>
          <a:xfrm>
            <a:off x="185981" y="-9069"/>
            <a:ext cx="1690065" cy="1045562"/>
          </a:xfrm>
          <a:custGeom>
            <a:avLst/>
            <a:gdLst>
              <a:gd name="connsiteX0" fmla="*/ 1 w 1295671"/>
              <a:gd name="connsiteY0" fmla="*/ 639152 h 1078563"/>
              <a:gd name="connsiteX1" fmla="*/ 1295671 w 1295671"/>
              <a:gd name="connsiteY1" fmla="*/ 639152 h 1078563"/>
              <a:gd name="connsiteX2" fmla="*/ 647836 w 1295671"/>
              <a:gd name="connsiteY2" fmla="*/ 1078563 h 1078563"/>
              <a:gd name="connsiteX3" fmla="*/ 0 w 1295671"/>
              <a:gd name="connsiteY3" fmla="*/ 0 h 1078563"/>
              <a:gd name="connsiteX4" fmla="*/ 1295671 w 1295671"/>
              <a:gd name="connsiteY4" fmla="*/ 0 h 1078563"/>
              <a:gd name="connsiteX5" fmla="*/ 1295671 w 1295671"/>
              <a:gd name="connsiteY5" fmla="*/ 639005 h 1078563"/>
              <a:gd name="connsiteX6" fmla="*/ 0 w 1295671"/>
              <a:gd name="connsiteY6" fmla="*/ 639005 h 1078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5671" h="1078563">
                <a:moveTo>
                  <a:pt x="1" y="639152"/>
                </a:moveTo>
                <a:lnTo>
                  <a:pt x="1295671" y="639152"/>
                </a:lnTo>
                <a:lnTo>
                  <a:pt x="647836" y="1078563"/>
                </a:lnTo>
                <a:close/>
                <a:moveTo>
                  <a:pt x="0" y="0"/>
                </a:moveTo>
                <a:lnTo>
                  <a:pt x="1295671" y="0"/>
                </a:lnTo>
                <a:lnTo>
                  <a:pt x="1295671" y="639005"/>
                </a:lnTo>
                <a:lnTo>
                  <a:pt x="0" y="63900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7AA9BC7-95DB-4743-8AA1-503DF1467A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06" y="116874"/>
            <a:ext cx="1129984" cy="55557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TEA | HB3 Implementation Update</a:t>
            </a:r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84891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/>
          <a:p>
            <a:fld id="{2562DC80-04F5-7C41-BA3D-696E3C9A21A9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10/19/21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75F149-A445-9C42-94A0-20016C69F991}"/>
              </a:ext>
            </a:extLst>
          </p:cNvPr>
          <p:cNvSpPr/>
          <p:nvPr userDrawn="1"/>
        </p:nvSpPr>
        <p:spPr>
          <a:xfrm>
            <a:off x="185981" y="1437191"/>
            <a:ext cx="1690066" cy="4932611"/>
          </a:xfrm>
          <a:prstGeom prst="rect">
            <a:avLst/>
          </a:prstGeom>
          <a:solidFill>
            <a:srgbClr val="4187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515F01-09EC-0D48-AC71-48B864D322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"/>
            <a:ext cx="12192001" cy="1153052"/>
          </a:xfrm>
          <a:prstGeom prst="rect">
            <a:avLst/>
          </a:prstGeom>
          <a:gradFill>
            <a:gsLst>
              <a:gs pos="0">
                <a:schemeClr val="bg1"/>
              </a:gs>
              <a:gs pos="48000">
                <a:schemeClr val="bg1"/>
              </a:gs>
              <a:gs pos="99000">
                <a:srgbClr val="418708"/>
              </a:gs>
            </a:gsLst>
            <a:lin ang="0" scaled="1"/>
          </a:gradFill>
        </p:spPr>
      </p:pic>
      <p:sp>
        <p:nvSpPr>
          <p:cNvPr id="8" name="Off-page Connector 7">
            <a:extLst>
              <a:ext uri="{FF2B5EF4-FFF2-40B4-BE49-F238E27FC236}">
                <a16:creationId xmlns:a16="http://schemas.microsoft.com/office/drawing/2014/main" id="{079FA3F2-5263-0847-A229-EC3FD3F7D9BA}"/>
              </a:ext>
            </a:extLst>
          </p:cNvPr>
          <p:cNvSpPr/>
          <p:nvPr/>
        </p:nvSpPr>
        <p:spPr>
          <a:xfrm rot="5400000">
            <a:off x="11194259" y="-37328"/>
            <a:ext cx="813110" cy="1182371"/>
          </a:xfrm>
          <a:prstGeom prst="flowChartOffpageConnector">
            <a:avLst/>
          </a:prstGeom>
          <a:solidFill>
            <a:srgbClr val="4187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00D11A-8517-DE4D-947E-70DCA7677876}"/>
              </a:ext>
            </a:extLst>
          </p:cNvPr>
          <p:cNvSpPr/>
          <p:nvPr userDrawn="1"/>
        </p:nvSpPr>
        <p:spPr>
          <a:xfrm>
            <a:off x="0" y="6486361"/>
            <a:ext cx="12006470" cy="273710"/>
          </a:xfrm>
          <a:prstGeom prst="rect">
            <a:avLst/>
          </a:prstGeom>
          <a:solidFill>
            <a:srgbClr val="4187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0D810-2D2E-C141-827B-D4171B39263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72571" y="284820"/>
            <a:ext cx="7945277" cy="58737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lnSpc>
                <a:spcPct val="110000"/>
              </a:lnSpc>
              <a:defRPr/>
            </a:pPr>
            <a:endParaRPr lang="en-US" sz="3200" b="1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DA183E5-CBD0-C04F-AE4E-06AC2BF81BA6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9184918" y="6527047"/>
            <a:ext cx="2743200" cy="19233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950A3747-24D0-9B4C-A590-3E0C9A928D0B}"/>
              </a:ext>
            </a:extLst>
          </p:cNvPr>
          <p:cNvSpPr txBox="1">
            <a:spLocks/>
          </p:cNvSpPr>
          <p:nvPr userDrawn="1"/>
        </p:nvSpPr>
        <p:spPr>
          <a:xfrm>
            <a:off x="10556518" y="6492875"/>
            <a:ext cx="1312025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EA89072E-2125-40D6-847A-9E6B768971D4}" type="slidenum">
              <a:rPr lang="en-US" sz="1200" b="1" smtClean="0">
                <a:solidFill>
                  <a:srgbClr val="FFFFFF"/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1200" b="1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133BA80-18B2-B341-B1B3-FBD0C11881F8}"/>
              </a:ext>
            </a:extLst>
          </p:cNvPr>
          <p:cNvSpPr>
            <a:spLocks noGrp="1"/>
          </p:cNvSpPr>
          <p:nvPr userDrawn="1">
            <p:ph idx="13"/>
          </p:nvPr>
        </p:nvSpPr>
        <p:spPr>
          <a:xfrm>
            <a:off x="2172572" y="1580883"/>
            <a:ext cx="9771794" cy="478231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200" b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200" b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B77F3366-FF8D-364B-B92C-13B081EDE0CE}"/>
              </a:ext>
            </a:extLst>
          </p:cNvPr>
          <p:cNvSpPr/>
          <p:nvPr userDrawn="1"/>
        </p:nvSpPr>
        <p:spPr>
          <a:xfrm>
            <a:off x="185981" y="-9069"/>
            <a:ext cx="1690065" cy="1045562"/>
          </a:xfrm>
          <a:custGeom>
            <a:avLst/>
            <a:gdLst>
              <a:gd name="connsiteX0" fmla="*/ 1 w 1295671"/>
              <a:gd name="connsiteY0" fmla="*/ 639152 h 1078563"/>
              <a:gd name="connsiteX1" fmla="*/ 1295671 w 1295671"/>
              <a:gd name="connsiteY1" fmla="*/ 639152 h 1078563"/>
              <a:gd name="connsiteX2" fmla="*/ 647836 w 1295671"/>
              <a:gd name="connsiteY2" fmla="*/ 1078563 h 1078563"/>
              <a:gd name="connsiteX3" fmla="*/ 0 w 1295671"/>
              <a:gd name="connsiteY3" fmla="*/ 0 h 1078563"/>
              <a:gd name="connsiteX4" fmla="*/ 1295671 w 1295671"/>
              <a:gd name="connsiteY4" fmla="*/ 0 h 1078563"/>
              <a:gd name="connsiteX5" fmla="*/ 1295671 w 1295671"/>
              <a:gd name="connsiteY5" fmla="*/ 639005 h 1078563"/>
              <a:gd name="connsiteX6" fmla="*/ 0 w 1295671"/>
              <a:gd name="connsiteY6" fmla="*/ 639005 h 1078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5671" h="1078563">
                <a:moveTo>
                  <a:pt x="1" y="639152"/>
                </a:moveTo>
                <a:lnTo>
                  <a:pt x="1295671" y="639152"/>
                </a:lnTo>
                <a:lnTo>
                  <a:pt x="647836" y="1078563"/>
                </a:lnTo>
                <a:close/>
                <a:moveTo>
                  <a:pt x="0" y="0"/>
                </a:moveTo>
                <a:lnTo>
                  <a:pt x="1295671" y="0"/>
                </a:lnTo>
                <a:lnTo>
                  <a:pt x="1295671" y="639005"/>
                </a:lnTo>
                <a:lnTo>
                  <a:pt x="0" y="639005"/>
                </a:lnTo>
                <a:close/>
              </a:path>
            </a:pathLst>
          </a:custGeom>
          <a:solidFill>
            <a:srgbClr val="4187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7AA9BC7-95DB-4743-8AA1-503DF1467A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06" y="116874"/>
            <a:ext cx="1129984" cy="55557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TEA | HB3 Implementation Update</a:t>
            </a:r>
          </a:p>
        </p:txBody>
      </p:sp>
    </p:spTree>
    <p:extLst>
      <p:ext uri="{BB962C8B-B14F-4D97-AF65-F5344CB8AC3E}">
        <p14:creationId xmlns:p14="http://schemas.microsoft.com/office/powerpoint/2010/main" val="22029276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/>
          <a:p>
            <a:fld id="{9B918D8D-18B8-3946-9990-E5A220DA63DA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10/19/21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75F149-A445-9C42-94A0-20016C69F991}"/>
              </a:ext>
            </a:extLst>
          </p:cNvPr>
          <p:cNvSpPr/>
          <p:nvPr userDrawn="1"/>
        </p:nvSpPr>
        <p:spPr>
          <a:xfrm>
            <a:off x="185981" y="1437191"/>
            <a:ext cx="1690066" cy="49326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515F01-09EC-0D48-AC71-48B864D322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"/>
            <a:ext cx="12192001" cy="1153052"/>
          </a:xfrm>
          <a:prstGeom prst="rect">
            <a:avLst/>
          </a:prstGeom>
          <a:gradFill>
            <a:gsLst>
              <a:gs pos="0">
                <a:schemeClr val="bg1"/>
              </a:gs>
              <a:gs pos="48000">
                <a:schemeClr val="bg1"/>
              </a:gs>
              <a:gs pos="99000">
                <a:schemeClr val="accent3"/>
              </a:gs>
            </a:gsLst>
            <a:lin ang="0" scaled="1"/>
          </a:gradFill>
        </p:spPr>
      </p:pic>
      <p:sp>
        <p:nvSpPr>
          <p:cNvPr id="8" name="Off-page Connector 7">
            <a:extLst>
              <a:ext uri="{FF2B5EF4-FFF2-40B4-BE49-F238E27FC236}">
                <a16:creationId xmlns:a16="http://schemas.microsoft.com/office/drawing/2014/main" id="{079FA3F2-5263-0847-A229-EC3FD3F7D9BA}"/>
              </a:ext>
            </a:extLst>
          </p:cNvPr>
          <p:cNvSpPr/>
          <p:nvPr/>
        </p:nvSpPr>
        <p:spPr>
          <a:xfrm rot="5400000">
            <a:off x="11194259" y="-37328"/>
            <a:ext cx="813110" cy="1182371"/>
          </a:xfrm>
          <a:prstGeom prst="flowChartOffpageConnector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00D11A-8517-DE4D-947E-70DCA7677876}"/>
              </a:ext>
            </a:extLst>
          </p:cNvPr>
          <p:cNvSpPr/>
          <p:nvPr userDrawn="1"/>
        </p:nvSpPr>
        <p:spPr>
          <a:xfrm>
            <a:off x="0" y="6486361"/>
            <a:ext cx="12006470" cy="2737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0D810-2D2E-C141-827B-D4171B39263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72571" y="284820"/>
            <a:ext cx="7945277" cy="58737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lnSpc>
                <a:spcPct val="110000"/>
              </a:lnSpc>
              <a:defRPr/>
            </a:pPr>
            <a:endParaRPr lang="en-US" sz="3200" b="1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DA183E5-CBD0-C04F-AE4E-06AC2BF81BA6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9184918" y="6527047"/>
            <a:ext cx="2743200" cy="19233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950A3747-24D0-9B4C-A590-3E0C9A928D0B}"/>
              </a:ext>
            </a:extLst>
          </p:cNvPr>
          <p:cNvSpPr txBox="1">
            <a:spLocks/>
          </p:cNvSpPr>
          <p:nvPr userDrawn="1"/>
        </p:nvSpPr>
        <p:spPr>
          <a:xfrm>
            <a:off x="10556518" y="6492875"/>
            <a:ext cx="1312025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EA89072E-2125-40D6-847A-9E6B768971D4}" type="slidenum">
              <a:rPr lang="en-US" sz="1200" b="1" smtClean="0">
                <a:solidFill>
                  <a:srgbClr val="FFFFFF"/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1200" b="1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133BA80-18B2-B341-B1B3-FBD0C11881F8}"/>
              </a:ext>
            </a:extLst>
          </p:cNvPr>
          <p:cNvSpPr>
            <a:spLocks noGrp="1"/>
          </p:cNvSpPr>
          <p:nvPr userDrawn="1">
            <p:ph idx="13"/>
          </p:nvPr>
        </p:nvSpPr>
        <p:spPr>
          <a:xfrm>
            <a:off x="2172572" y="1580883"/>
            <a:ext cx="9771794" cy="478231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200" b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200" b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B77F3366-FF8D-364B-B92C-13B081EDE0CE}"/>
              </a:ext>
            </a:extLst>
          </p:cNvPr>
          <p:cNvSpPr/>
          <p:nvPr userDrawn="1"/>
        </p:nvSpPr>
        <p:spPr>
          <a:xfrm>
            <a:off x="185981" y="-9069"/>
            <a:ext cx="1690065" cy="1045562"/>
          </a:xfrm>
          <a:custGeom>
            <a:avLst/>
            <a:gdLst>
              <a:gd name="connsiteX0" fmla="*/ 1 w 1295671"/>
              <a:gd name="connsiteY0" fmla="*/ 639152 h 1078563"/>
              <a:gd name="connsiteX1" fmla="*/ 1295671 w 1295671"/>
              <a:gd name="connsiteY1" fmla="*/ 639152 h 1078563"/>
              <a:gd name="connsiteX2" fmla="*/ 647836 w 1295671"/>
              <a:gd name="connsiteY2" fmla="*/ 1078563 h 1078563"/>
              <a:gd name="connsiteX3" fmla="*/ 0 w 1295671"/>
              <a:gd name="connsiteY3" fmla="*/ 0 h 1078563"/>
              <a:gd name="connsiteX4" fmla="*/ 1295671 w 1295671"/>
              <a:gd name="connsiteY4" fmla="*/ 0 h 1078563"/>
              <a:gd name="connsiteX5" fmla="*/ 1295671 w 1295671"/>
              <a:gd name="connsiteY5" fmla="*/ 639005 h 1078563"/>
              <a:gd name="connsiteX6" fmla="*/ 0 w 1295671"/>
              <a:gd name="connsiteY6" fmla="*/ 639005 h 1078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5671" h="1078563">
                <a:moveTo>
                  <a:pt x="1" y="639152"/>
                </a:moveTo>
                <a:lnTo>
                  <a:pt x="1295671" y="639152"/>
                </a:lnTo>
                <a:lnTo>
                  <a:pt x="647836" y="1078563"/>
                </a:lnTo>
                <a:close/>
                <a:moveTo>
                  <a:pt x="0" y="0"/>
                </a:moveTo>
                <a:lnTo>
                  <a:pt x="1295671" y="0"/>
                </a:lnTo>
                <a:lnTo>
                  <a:pt x="1295671" y="639005"/>
                </a:lnTo>
                <a:lnTo>
                  <a:pt x="0" y="63900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7AA9BC7-95DB-4743-8AA1-503DF1467A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06" y="116874"/>
            <a:ext cx="1129984" cy="55557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TEA | HB3 Implementation Update</a:t>
            </a:r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86795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/>
          <a:p>
            <a:fld id="{BD887411-53D7-6747-8794-E3993219FC3B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10/19/21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75F149-A445-9C42-94A0-20016C69F991}"/>
              </a:ext>
            </a:extLst>
          </p:cNvPr>
          <p:cNvSpPr/>
          <p:nvPr userDrawn="1"/>
        </p:nvSpPr>
        <p:spPr>
          <a:xfrm>
            <a:off x="185981" y="1437191"/>
            <a:ext cx="1690066" cy="493261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515F01-09EC-0D48-AC71-48B864D322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"/>
            <a:ext cx="12192001" cy="1153052"/>
          </a:xfrm>
          <a:prstGeom prst="rect">
            <a:avLst/>
          </a:prstGeom>
          <a:gradFill>
            <a:gsLst>
              <a:gs pos="0">
                <a:schemeClr val="bg1"/>
              </a:gs>
              <a:gs pos="48000">
                <a:schemeClr val="bg1"/>
              </a:gs>
              <a:gs pos="99000">
                <a:schemeClr val="accent6"/>
              </a:gs>
            </a:gsLst>
            <a:lin ang="0" scaled="1"/>
          </a:gradFill>
        </p:spPr>
      </p:pic>
      <p:sp>
        <p:nvSpPr>
          <p:cNvPr id="8" name="Off-page Connector 7">
            <a:extLst>
              <a:ext uri="{FF2B5EF4-FFF2-40B4-BE49-F238E27FC236}">
                <a16:creationId xmlns:a16="http://schemas.microsoft.com/office/drawing/2014/main" id="{079FA3F2-5263-0847-A229-EC3FD3F7D9BA}"/>
              </a:ext>
            </a:extLst>
          </p:cNvPr>
          <p:cNvSpPr/>
          <p:nvPr/>
        </p:nvSpPr>
        <p:spPr>
          <a:xfrm rot="5400000">
            <a:off x="11194259" y="-37328"/>
            <a:ext cx="813110" cy="1182371"/>
          </a:xfrm>
          <a:prstGeom prst="flowChartOffpageConnector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00D11A-8517-DE4D-947E-70DCA7677876}"/>
              </a:ext>
            </a:extLst>
          </p:cNvPr>
          <p:cNvSpPr/>
          <p:nvPr userDrawn="1"/>
        </p:nvSpPr>
        <p:spPr>
          <a:xfrm>
            <a:off x="0" y="6486361"/>
            <a:ext cx="12006470" cy="27371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0D810-2D2E-C141-827B-D4171B39263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72571" y="284820"/>
            <a:ext cx="7945277" cy="58737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lnSpc>
                <a:spcPct val="110000"/>
              </a:lnSpc>
              <a:defRPr/>
            </a:pPr>
            <a:endParaRPr lang="en-US" sz="3200" b="1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DA183E5-CBD0-C04F-AE4E-06AC2BF81BA6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9184918" y="6527047"/>
            <a:ext cx="2743200" cy="19233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950A3747-24D0-9B4C-A590-3E0C9A928D0B}"/>
              </a:ext>
            </a:extLst>
          </p:cNvPr>
          <p:cNvSpPr txBox="1">
            <a:spLocks/>
          </p:cNvSpPr>
          <p:nvPr userDrawn="1"/>
        </p:nvSpPr>
        <p:spPr>
          <a:xfrm>
            <a:off x="10556518" y="6492875"/>
            <a:ext cx="1312025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EA89072E-2125-40D6-847A-9E6B768971D4}" type="slidenum">
              <a:rPr lang="en-US" sz="1200" b="1" smtClean="0">
                <a:solidFill>
                  <a:srgbClr val="FFFFFF"/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1200" b="1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133BA80-18B2-B341-B1B3-FBD0C11881F8}"/>
              </a:ext>
            </a:extLst>
          </p:cNvPr>
          <p:cNvSpPr>
            <a:spLocks noGrp="1"/>
          </p:cNvSpPr>
          <p:nvPr userDrawn="1">
            <p:ph idx="13"/>
          </p:nvPr>
        </p:nvSpPr>
        <p:spPr>
          <a:xfrm>
            <a:off x="2172572" y="1580883"/>
            <a:ext cx="9771794" cy="478231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200" b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200" b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B77F3366-FF8D-364B-B92C-13B081EDE0CE}"/>
              </a:ext>
            </a:extLst>
          </p:cNvPr>
          <p:cNvSpPr/>
          <p:nvPr userDrawn="1"/>
        </p:nvSpPr>
        <p:spPr>
          <a:xfrm>
            <a:off x="185981" y="-9069"/>
            <a:ext cx="1690065" cy="1045562"/>
          </a:xfrm>
          <a:custGeom>
            <a:avLst/>
            <a:gdLst>
              <a:gd name="connsiteX0" fmla="*/ 1 w 1295671"/>
              <a:gd name="connsiteY0" fmla="*/ 639152 h 1078563"/>
              <a:gd name="connsiteX1" fmla="*/ 1295671 w 1295671"/>
              <a:gd name="connsiteY1" fmla="*/ 639152 h 1078563"/>
              <a:gd name="connsiteX2" fmla="*/ 647836 w 1295671"/>
              <a:gd name="connsiteY2" fmla="*/ 1078563 h 1078563"/>
              <a:gd name="connsiteX3" fmla="*/ 0 w 1295671"/>
              <a:gd name="connsiteY3" fmla="*/ 0 h 1078563"/>
              <a:gd name="connsiteX4" fmla="*/ 1295671 w 1295671"/>
              <a:gd name="connsiteY4" fmla="*/ 0 h 1078563"/>
              <a:gd name="connsiteX5" fmla="*/ 1295671 w 1295671"/>
              <a:gd name="connsiteY5" fmla="*/ 639005 h 1078563"/>
              <a:gd name="connsiteX6" fmla="*/ 0 w 1295671"/>
              <a:gd name="connsiteY6" fmla="*/ 639005 h 1078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5671" h="1078563">
                <a:moveTo>
                  <a:pt x="1" y="639152"/>
                </a:moveTo>
                <a:lnTo>
                  <a:pt x="1295671" y="639152"/>
                </a:lnTo>
                <a:lnTo>
                  <a:pt x="647836" y="1078563"/>
                </a:lnTo>
                <a:close/>
                <a:moveTo>
                  <a:pt x="0" y="0"/>
                </a:moveTo>
                <a:lnTo>
                  <a:pt x="1295671" y="0"/>
                </a:lnTo>
                <a:lnTo>
                  <a:pt x="1295671" y="639005"/>
                </a:lnTo>
                <a:lnTo>
                  <a:pt x="0" y="63900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7AA9BC7-95DB-4743-8AA1-503DF1467A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06" y="116874"/>
            <a:ext cx="1129984" cy="55557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TEA | HB3 Implementation Update</a:t>
            </a:r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975030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/>
          <a:p>
            <a:fld id="{6ABFDFCA-01D2-6C43-B992-6196063C9877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10/19/21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515F01-09EC-0D48-AC71-48B864D322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"/>
            <a:ext cx="12192001" cy="1153052"/>
          </a:xfrm>
          <a:prstGeom prst="rect">
            <a:avLst/>
          </a:prstGeom>
          <a:gradFill>
            <a:gsLst>
              <a:gs pos="0">
                <a:schemeClr val="bg1"/>
              </a:gs>
              <a:gs pos="48000">
                <a:schemeClr val="bg1"/>
              </a:gs>
              <a:gs pos="99000">
                <a:schemeClr val="accent6"/>
              </a:gs>
            </a:gsLst>
            <a:lin ang="0" scaled="1"/>
          </a:gradFill>
        </p:spPr>
      </p:pic>
      <p:sp>
        <p:nvSpPr>
          <p:cNvPr id="8" name="Off-page Connector 7">
            <a:extLst>
              <a:ext uri="{FF2B5EF4-FFF2-40B4-BE49-F238E27FC236}">
                <a16:creationId xmlns:a16="http://schemas.microsoft.com/office/drawing/2014/main" id="{079FA3F2-5263-0847-A229-EC3FD3F7D9BA}"/>
              </a:ext>
            </a:extLst>
          </p:cNvPr>
          <p:cNvSpPr/>
          <p:nvPr/>
        </p:nvSpPr>
        <p:spPr>
          <a:xfrm rot="5400000">
            <a:off x="11194259" y="-37328"/>
            <a:ext cx="813110" cy="1182371"/>
          </a:xfrm>
          <a:prstGeom prst="flowChartOffpageConnector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00D11A-8517-DE4D-947E-70DCA7677876}"/>
              </a:ext>
            </a:extLst>
          </p:cNvPr>
          <p:cNvSpPr/>
          <p:nvPr userDrawn="1"/>
        </p:nvSpPr>
        <p:spPr>
          <a:xfrm>
            <a:off x="0" y="6486361"/>
            <a:ext cx="12006470" cy="27371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0D810-2D2E-C141-827B-D4171B39263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72571" y="284820"/>
            <a:ext cx="7945277" cy="58737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lnSpc>
                <a:spcPct val="110000"/>
              </a:lnSpc>
              <a:defRPr/>
            </a:pPr>
            <a:endParaRPr lang="en-US" sz="3200" b="1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DA183E5-CBD0-C04F-AE4E-06AC2BF81BA6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9184918" y="6527047"/>
            <a:ext cx="2743200" cy="19233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950A3747-24D0-9B4C-A590-3E0C9A928D0B}"/>
              </a:ext>
            </a:extLst>
          </p:cNvPr>
          <p:cNvSpPr txBox="1">
            <a:spLocks/>
          </p:cNvSpPr>
          <p:nvPr userDrawn="1"/>
        </p:nvSpPr>
        <p:spPr>
          <a:xfrm>
            <a:off x="10556518" y="6492875"/>
            <a:ext cx="1312025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EA89072E-2125-40D6-847A-9E6B768971D4}" type="slidenum">
              <a:rPr lang="en-US" sz="1200" b="1" smtClean="0">
                <a:solidFill>
                  <a:srgbClr val="FFFFFF"/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1200" b="1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133BA80-18B2-B341-B1B3-FBD0C11881F8}"/>
              </a:ext>
            </a:extLst>
          </p:cNvPr>
          <p:cNvSpPr>
            <a:spLocks noGrp="1"/>
          </p:cNvSpPr>
          <p:nvPr userDrawn="1">
            <p:ph idx="13"/>
          </p:nvPr>
        </p:nvSpPr>
        <p:spPr>
          <a:xfrm>
            <a:off x="185981" y="1580883"/>
            <a:ext cx="11758385" cy="478231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200" b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200" b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B77F3366-FF8D-364B-B92C-13B081EDE0CE}"/>
              </a:ext>
            </a:extLst>
          </p:cNvPr>
          <p:cNvSpPr/>
          <p:nvPr userDrawn="1"/>
        </p:nvSpPr>
        <p:spPr>
          <a:xfrm>
            <a:off x="185981" y="-9069"/>
            <a:ext cx="1690065" cy="1045562"/>
          </a:xfrm>
          <a:custGeom>
            <a:avLst/>
            <a:gdLst>
              <a:gd name="connsiteX0" fmla="*/ 1 w 1295671"/>
              <a:gd name="connsiteY0" fmla="*/ 639152 h 1078563"/>
              <a:gd name="connsiteX1" fmla="*/ 1295671 w 1295671"/>
              <a:gd name="connsiteY1" fmla="*/ 639152 h 1078563"/>
              <a:gd name="connsiteX2" fmla="*/ 647836 w 1295671"/>
              <a:gd name="connsiteY2" fmla="*/ 1078563 h 1078563"/>
              <a:gd name="connsiteX3" fmla="*/ 0 w 1295671"/>
              <a:gd name="connsiteY3" fmla="*/ 0 h 1078563"/>
              <a:gd name="connsiteX4" fmla="*/ 1295671 w 1295671"/>
              <a:gd name="connsiteY4" fmla="*/ 0 h 1078563"/>
              <a:gd name="connsiteX5" fmla="*/ 1295671 w 1295671"/>
              <a:gd name="connsiteY5" fmla="*/ 639005 h 1078563"/>
              <a:gd name="connsiteX6" fmla="*/ 0 w 1295671"/>
              <a:gd name="connsiteY6" fmla="*/ 639005 h 1078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5671" h="1078563">
                <a:moveTo>
                  <a:pt x="1" y="639152"/>
                </a:moveTo>
                <a:lnTo>
                  <a:pt x="1295671" y="639152"/>
                </a:lnTo>
                <a:lnTo>
                  <a:pt x="647836" y="1078563"/>
                </a:lnTo>
                <a:close/>
                <a:moveTo>
                  <a:pt x="0" y="0"/>
                </a:moveTo>
                <a:lnTo>
                  <a:pt x="1295671" y="0"/>
                </a:lnTo>
                <a:lnTo>
                  <a:pt x="1295671" y="639005"/>
                </a:lnTo>
                <a:lnTo>
                  <a:pt x="0" y="63900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7AA9BC7-95DB-4743-8AA1-503DF1467A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06" y="116874"/>
            <a:ext cx="1129984" cy="55557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TEA | HB3 Implementation Update</a:t>
            </a:r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17759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/>
          <a:p>
            <a:fld id="{378C4371-290C-964B-985D-0034E2D8D133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10/19/21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75F149-A445-9C42-94A0-20016C69F991}"/>
              </a:ext>
            </a:extLst>
          </p:cNvPr>
          <p:cNvSpPr/>
          <p:nvPr userDrawn="1"/>
        </p:nvSpPr>
        <p:spPr>
          <a:xfrm>
            <a:off x="185981" y="1437191"/>
            <a:ext cx="1690066" cy="49326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515F01-09EC-0D48-AC71-48B864D322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"/>
            <a:ext cx="12192001" cy="1153052"/>
          </a:xfrm>
          <a:prstGeom prst="rect">
            <a:avLst/>
          </a:prstGeom>
          <a:gradFill>
            <a:gsLst>
              <a:gs pos="0">
                <a:schemeClr val="bg1"/>
              </a:gs>
              <a:gs pos="48000">
                <a:schemeClr val="bg1"/>
              </a:gs>
              <a:gs pos="100000">
                <a:schemeClr val="accent2"/>
              </a:gs>
            </a:gsLst>
            <a:lin ang="0" scaled="1"/>
          </a:gradFill>
        </p:spPr>
      </p:pic>
      <p:sp>
        <p:nvSpPr>
          <p:cNvPr id="8" name="Off-page Connector 7">
            <a:extLst>
              <a:ext uri="{FF2B5EF4-FFF2-40B4-BE49-F238E27FC236}">
                <a16:creationId xmlns:a16="http://schemas.microsoft.com/office/drawing/2014/main" id="{079FA3F2-5263-0847-A229-EC3FD3F7D9BA}"/>
              </a:ext>
            </a:extLst>
          </p:cNvPr>
          <p:cNvSpPr/>
          <p:nvPr/>
        </p:nvSpPr>
        <p:spPr>
          <a:xfrm rot="5400000">
            <a:off x="11194259" y="-37328"/>
            <a:ext cx="813110" cy="1182371"/>
          </a:xfrm>
          <a:prstGeom prst="flowChartOffpage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00D11A-8517-DE4D-947E-70DCA7677876}"/>
              </a:ext>
            </a:extLst>
          </p:cNvPr>
          <p:cNvSpPr/>
          <p:nvPr userDrawn="1"/>
        </p:nvSpPr>
        <p:spPr>
          <a:xfrm>
            <a:off x="0" y="6486361"/>
            <a:ext cx="12006470" cy="2737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0D810-2D2E-C141-827B-D4171B39263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72571" y="284820"/>
            <a:ext cx="7945277" cy="58737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lnSpc>
                <a:spcPct val="110000"/>
              </a:lnSpc>
              <a:defRPr/>
            </a:pPr>
            <a:endParaRPr lang="en-US" sz="3200" b="1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DA183E5-CBD0-C04F-AE4E-06AC2BF81BA6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9184918" y="6527047"/>
            <a:ext cx="2743200" cy="19233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950A3747-24D0-9B4C-A590-3E0C9A928D0B}"/>
              </a:ext>
            </a:extLst>
          </p:cNvPr>
          <p:cNvSpPr txBox="1">
            <a:spLocks/>
          </p:cNvSpPr>
          <p:nvPr userDrawn="1"/>
        </p:nvSpPr>
        <p:spPr>
          <a:xfrm>
            <a:off x="10556518" y="6492875"/>
            <a:ext cx="1312025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EA89072E-2125-40D6-847A-9E6B768971D4}" type="slidenum">
              <a:rPr lang="en-US" sz="1200" b="1" smtClean="0">
                <a:solidFill>
                  <a:srgbClr val="FFFFFF"/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1200" b="1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133BA80-18B2-B341-B1B3-FBD0C11881F8}"/>
              </a:ext>
            </a:extLst>
          </p:cNvPr>
          <p:cNvSpPr>
            <a:spLocks noGrp="1"/>
          </p:cNvSpPr>
          <p:nvPr userDrawn="1">
            <p:ph idx="13"/>
          </p:nvPr>
        </p:nvSpPr>
        <p:spPr>
          <a:xfrm>
            <a:off x="2172572" y="1580883"/>
            <a:ext cx="9771794" cy="478231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200" b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200" b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B77F3366-FF8D-364B-B92C-13B081EDE0CE}"/>
              </a:ext>
            </a:extLst>
          </p:cNvPr>
          <p:cNvSpPr/>
          <p:nvPr userDrawn="1"/>
        </p:nvSpPr>
        <p:spPr>
          <a:xfrm>
            <a:off x="185981" y="-9069"/>
            <a:ext cx="1690065" cy="1045562"/>
          </a:xfrm>
          <a:custGeom>
            <a:avLst/>
            <a:gdLst>
              <a:gd name="connsiteX0" fmla="*/ 1 w 1295671"/>
              <a:gd name="connsiteY0" fmla="*/ 639152 h 1078563"/>
              <a:gd name="connsiteX1" fmla="*/ 1295671 w 1295671"/>
              <a:gd name="connsiteY1" fmla="*/ 639152 h 1078563"/>
              <a:gd name="connsiteX2" fmla="*/ 647836 w 1295671"/>
              <a:gd name="connsiteY2" fmla="*/ 1078563 h 1078563"/>
              <a:gd name="connsiteX3" fmla="*/ 0 w 1295671"/>
              <a:gd name="connsiteY3" fmla="*/ 0 h 1078563"/>
              <a:gd name="connsiteX4" fmla="*/ 1295671 w 1295671"/>
              <a:gd name="connsiteY4" fmla="*/ 0 h 1078563"/>
              <a:gd name="connsiteX5" fmla="*/ 1295671 w 1295671"/>
              <a:gd name="connsiteY5" fmla="*/ 639005 h 1078563"/>
              <a:gd name="connsiteX6" fmla="*/ 0 w 1295671"/>
              <a:gd name="connsiteY6" fmla="*/ 639005 h 1078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5671" h="1078563">
                <a:moveTo>
                  <a:pt x="1" y="639152"/>
                </a:moveTo>
                <a:lnTo>
                  <a:pt x="1295671" y="639152"/>
                </a:lnTo>
                <a:lnTo>
                  <a:pt x="647836" y="1078563"/>
                </a:lnTo>
                <a:close/>
                <a:moveTo>
                  <a:pt x="0" y="0"/>
                </a:moveTo>
                <a:lnTo>
                  <a:pt x="1295671" y="0"/>
                </a:lnTo>
                <a:lnTo>
                  <a:pt x="1295671" y="639005"/>
                </a:lnTo>
                <a:lnTo>
                  <a:pt x="0" y="63900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7AA9BC7-95DB-4743-8AA1-503DF1467A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06" y="116874"/>
            <a:ext cx="1129984" cy="55557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TEA | HB3 Implementation Update</a:t>
            </a:r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267975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/>
          <a:p>
            <a:fld id="{8F4F1096-0E9B-4C43-A184-F649716D8344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10/19/21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75F149-A445-9C42-94A0-20016C69F991}"/>
              </a:ext>
            </a:extLst>
          </p:cNvPr>
          <p:cNvSpPr/>
          <p:nvPr userDrawn="1"/>
        </p:nvSpPr>
        <p:spPr>
          <a:xfrm>
            <a:off x="185980" y="1437191"/>
            <a:ext cx="1701495" cy="493261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515F01-09EC-0D48-AC71-48B864D322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1159661"/>
          </a:xfrm>
          <a:prstGeom prst="rect">
            <a:avLst/>
          </a:prstGeom>
          <a:gradFill>
            <a:gsLst>
              <a:gs pos="0">
                <a:schemeClr val="bg1"/>
              </a:gs>
              <a:gs pos="47000">
                <a:schemeClr val="bg1"/>
              </a:gs>
              <a:gs pos="99000">
                <a:schemeClr val="accent4"/>
              </a:gs>
            </a:gsLst>
            <a:lin ang="0" scaled="1"/>
          </a:gradFill>
        </p:spPr>
      </p:pic>
      <p:sp>
        <p:nvSpPr>
          <p:cNvPr id="8" name="Off-page Connector 7">
            <a:extLst>
              <a:ext uri="{FF2B5EF4-FFF2-40B4-BE49-F238E27FC236}">
                <a16:creationId xmlns:a16="http://schemas.microsoft.com/office/drawing/2014/main" id="{079FA3F2-5263-0847-A229-EC3FD3F7D9BA}"/>
              </a:ext>
            </a:extLst>
          </p:cNvPr>
          <p:cNvSpPr/>
          <p:nvPr/>
        </p:nvSpPr>
        <p:spPr>
          <a:xfrm rot="5400000">
            <a:off x="11192662" y="6985"/>
            <a:ext cx="813110" cy="1182371"/>
          </a:xfrm>
          <a:prstGeom prst="flowChartOffpageConnector">
            <a:avLst/>
          </a:prstGeom>
          <a:solidFill>
            <a:srgbClr val="704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00D11A-8517-DE4D-947E-70DCA7677876}"/>
              </a:ext>
            </a:extLst>
          </p:cNvPr>
          <p:cNvSpPr/>
          <p:nvPr userDrawn="1"/>
        </p:nvSpPr>
        <p:spPr>
          <a:xfrm>
            <a:off x="0" y="6486361"/>
            <a:ext cx="12006470" cy="273710"/>
          </a:xfrm>
          <a:prstGeom prst="rect">
            <a:avLst/>
          </a:prstGeom>
          <a:solidFill>
            <a:srgbClr val="704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0D810-2D2E-C141-827B-D4171B39263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72571" y="284820"/>
            <a:ext cx="7945277" cy="58737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lnSpc>
                <a:spcPct val="110000"/>
              </a:lnSpc>
              <a:defRPr/>
            </a:pPr>
            <a:endParaRPr lang="en-US" sz="3200" b="1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DA183E5-CBD0-C04F-AE4E-06AC2BF81BA6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9184918" y="6527047"/>
            <a:ext cx="2743200" cy="19233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950A3747-24D0-9B4C-A590-3E0C9A928D0B}"/>
              </a:ext>
            </a:extLst>
          </p:cNvPr>
          <p:cNvSpPr txBox="1">
            <a:spLocks/>
          </p:cNvSpPr>
          <p:nvPr userDrawn="1"/>
        </p:nvSpPr>
        <p:spPr>
          <a:xfrm>
            <a:off x="10556518" y="6492875"/>
            <a:ext cx="1312025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EA89072E-2125-40D6-847A-9E6B768971D4}" type="slidenum">
              <a:rPr lang="en-US" sz="1200" b="1" smtClean="0">
                <a:solidFill>
                  <a:srgbClr val="FFFFFF"/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1200" b="1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133BA80-18B2-B341-B1B3-FBD0C11881F8}"/>
              </a:ext>
            </a:extLst>
          </p:cNvPr>
          <p:cNvSpPr>
            <a:spLocks noGrp="1"/>
          </p:cNvSpPr>
          <p:nvPr userDrawn="1">
            <p:ph idx="13"/>
          </p:nvPr>
        </p:nvSpPr>
        <p:spPr>
          <a:xfrm>
            <a:off x="2172572" y="1580883"/>
            <a:ext cx="9771794" cy="478231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200" b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200" b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B77F3366-FF8D-364B-B92C-13B081EDE0CE}"/>
              </a:ext>
            </a:extLst>
          </p:cNvPr>
          <p:cNvSpPr/>
          <p:nvPr userDrawn="1"/>
        </p:nvSpPr>
        <p:spPr>
          <a:xfrm>
            <a:off x="185981" y="-9069"/>
            <a:ext cx="1690065" cy="1045562"/>
          </a:xfrm>
          <a:custGeom>
            <a:avLst/>
            <a:gdLst>
              <a:gd name="connsiteX0" fmla="*/ 1 w 1295671"/>
              <a:gd name="connsiteY0" fmla="*/ 639152 h 1078563"/>
              <a:gd name="connsiteX1" fmla="*/ 1295671 w 1295671"/>
              <a:gd name="connsiteY1" fmla="*/ 639152 h 1078563"/>
              <a:gd name="connsiteX2" fmla="*/ 647836 w 1295671"/>
              <a:gd name="connsiteY2" fmla="*/ 1078563 h 1078563"/>
              <a:gd name="connsiteX3" fmla="*/ 0 w 1295671"/>
              <a:gd name="connsiteY3" fmla="*/ 0 h 1078563"/>
              <a:gd name="connsiteX4" fmla="*/ 1295671 w 1295671"/>
              <a:gd name="connsiteY4" fmla="*/ 0 h 1078563"/>
              <a:gd name="connsiteX5" fmla="*/ 1295671 w 1295671"/>
              <a:gd name="connsiteY5" fmla="*/ 639005 h 1078563"/>
              <a:gd name="connsiteX6" fmla="*/ 0 w 1295671"/>
              <a:gd name="connsiteY6" fmla="*/ 639005 h 1078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5671" h="1078563">
                <a:moveTo>
                  <a:pt x="1" y="639152"/>
                </a:moveTo>
                <a:lnTo>
                  <a:pt x="1295671" y="639152"/>
                </a:lnTo>
                <a:lnTo>
                  <a:pt x="647836" y="1078563"/>
                </a:lnTo>
                <a:close/>
                <a:moveTo>
                  <a:pt x="0" y="0"/>
                </a:moveTo>
                <a:lnTo>
                  <a:pt x="1295671" y="0"/>
                </a:lnTo>
                <a:lnTo>
                  <a:pt x="1295671" y="639005"/>
                </a:lnTo>
                <a:lnTo>
                  <a:pt x="0" y="63900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7AA9BC7-95DB-4743-8AA1-503DF1467A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06" y="116874"/>
            <a:ext cx="1129984" cy="55557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TEA | HB3 Implementation Update</a:t>
            </a:r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72464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/>
          <a:p>
            <a:fld id="{F0E99C05-C037-E247-ADCE-689B7F864AA6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10/19/21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515F01-09EC-0D48-AC71-48B864D322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1159661"/>
          </a:xfrm>
          <a:prstGeom prst="rect">
            <a:avLst/>
          </a:prstGeom>
          <a:gradFill>
            <a:gsLst>
              <a:gs pos="0">
                <a:schemeClr val="bg1"/>
              </a:gs>
              <a:gs pos="47000">
                <a:schemeClr val="bg1"/>
              </a:gs>
              <a:gs pos="99000">
                <a:schemeClr val="accent4"/>
              </a:gs>
            </a:gsLst>
            <a:lin ang="0" scaled="1"/>
          </a:gradFill>
        </p:spPr>
      </p:pic>
      <p:sp>
        <p:nvSpPr>
          <p:cNvPr id="8" name="Off-page Connector 7">
            <a:extLst>
              <a:ext uri="{FF2B5EF4-FFF2-40B4-BE49-F238E27FC236}">
                <a16:creationId xmlns:a16="http://schemas.microsoft.com/office/drawing/2014/main" id="{079FA3F2-5263-0847-A229-EC3FD3F7D9BA}"/>
              </a:ext>
            </a:extLst>
          </p:cNvPr>
          <p:cNvSpPr/>
          <p:nvPr/>
        </p:nvSpPr>
        <p:spPr>
          <a:xfrm rot="5400000">
            <a:off x="11192662" y="6985"/>
            <a:ext cx="813110" cy="1182371"/>
          </a:xfrm>
          <a:prstGeom prst="flowChartOffpageConnector">
            <a:avLst/>
          </a:prstGeom>
          <a:solidFill>
            <a:srgbClr val="704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00D11A-8517-DE4D-947E-70DCA7677876}"/>
              </a:ext>
            </a:extLst>
          </p:cNvPr>
          <p:cNvSpPr/>
          <p:nvPr userDrawn="1"/>
        </p:nvSpPr>
        <p:spPr>
          <a:xfrm>
            <a:off x="0" y="6486361"/>
            <a:ext cx="12006470" cy="273710"/>
          </a:xfrm>
          <a:prstGeom prst="rect">
            <a:avLst/>
          </a:prstGeom>
          <a:solidFill>
            <a:srgbClr val="704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0D810-2D2E-C141-827B-D4171B39263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72571" y="284820"/>
            <a:ext cx="7945277" cy="58737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lnSpc>
                <a:spcPct val="110000"/>
              </a:lnSpc>
              <a:defRPr/>
            </a:pPr>
            <a:endParaRPr lang="en-US" sz="3200" b="1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DA183E5-CBD0-C04F-AE4E-06AC2BF81BA6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9184918" y="6527047"/>
            <a:ext cx="2743200" cy="19233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950A3747-24D0-9B4C-A590-3E0C9A928D0B}"/>
              </a:ext>
            </a:extLst>
          </p:cNvPr>
          <p:cNvSpPr txBox="1">
            <a:spLocks/>
          </p:cNvSpPr>
          <p:nvPr userDrawn="1"/>
        </p:nvSpPr>
        <p:spPr>
          <a:xfrm>
            <a:off x="10556518" y="6492875"/>
            <a:ext cx="1312025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EA89072E-2125-40D6-847A-9E6B768971D4}" type="slidenum">
              <a:rPr lang="en-US" sz="1200" b="1" smtClean="0">
                <a:solidFill>
                  <a:srgbClr val="FFFFFF"/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1200" b="1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133BA80-18B2-B341-B1B3-FBD0C11881F8}"/>
              </a:ext>
            </a:extLst>
          </p:cNvPr>
          <p:cNvSpPr>
            <a:spLocks noGrp="1"/>
          </p:cNvSpPr>
          <p:nvPr userDrawn="1">
            <p:ph idx="13"/>
          </p:nvPr>
        </p:nvSpPr>
        <p:spPr>
          <a:xfrm>
            <a:off x="2172572" y="1580883"/>
            <a:ext cx="9771794" cy="478231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200" b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200" b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B77F3366-FF8D-364B-B92C-13B081EDE0CE}"/>
              </a:ext>
            </a:extLst>
          </p:cNvPr>
          <p:cNvSpPr/>
          <p:nvPr userDrawn="1"/>
        </p:nvSpPr>
        <p:spPr>
          <a:xfrm>
            <a:off x="185981" y="-9069"/>
            <a:ext cx="1690065" cy="1045562"/>
          </a:xfrm>
          <a:custGeom>
            <a:avLst/>
            <a:gdLst>
              <a:gd name="connsiteX0" fmla="*/ 1 w 1295671"/>
              <a:gd name="connsiteY0" fmla="*/ 639152 h 1078563"/>
              <a:gd name="connsiteX1" fmla="*/ 1295671 w 1295671"/>
              <a:gd name="connsiteY1" fmla="*/ 639152 h 1078563"/>
              <a:gd name="connsiteX2" fmla="*/ 647836 w 1295671"/>
              <a:gd name="connsiteY2" fmla="*/ 1078563 h 1078563"/>
              <a:gd name="connsiteX3" fmla="*/ 0 w 1295671"/>
              <a:gd name="connsiteY3" fmla="*/ 0 h 1078563"/>
              <a:gd name="connsiteX4" fmla="*/ 1295671 w 1295671"/>
              <a:gd name="connsiteY4" fmla="*/ 0 h 1078563"/>
              <a:gd name="connsiteX5" fmla="*/ 1295671 w 1295671"/>
              <a:gd name="connsiteY5" fmla="*/ 639005 h 1078563"/>
              <a:gd name="connsiteX6" fmla="*/ 0 w 1295671"/>
              <a:gd name="connsiteY6" fmla="*/ 639005 h 1078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5671" h="1078563">
                <a:moveTo>
                  <a:pt x="1" y="639152"/>
                </a:moveTo>
                <a:lnTo>
                  <a:pt x="1295671" y="639152"/>
                </a:lnTo>
                <a:lnTo>
                  <a:pt x="647836" y="1078563"/>
                </a:lnTo>
                <a:close/>
                <a:moveTo>
                  <a:pt x="0" y="0"/>
                </a:moveTo>
                <a:lnTo>
                  <a:pt x="1295671" y="0"/>
                </a:lnTo>
                <a:lnTo>
                  <a:pt x="1295671" y="639005"/>
                </a:lnTo>
                <a:lnTo>
                  <a:pt x="0" y="63900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7AA9BC7-95DB-4743-8AA1-503DF1467A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06" y="116874"/>
            <a:ext cx="1129984" cy="55557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TEA | HB3 Implementation Update</a:t>
            </a:r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53210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/>
          <a:p>
            <a:fld id="{11D33337-5A39-1542-B4C6-1525EACD1AD8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10/19/21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TEA | HB3 Implementation Update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1152525" y="1577057"/>
            <a:ext cx="8438776" cy="2918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b="1" i="1">
                <a:solidFill>
                  <a:srgbClr val="F06039"/>
                </a:solidFill>
                <a:latin typeface="Open Sans SemiBold" charset="0"/>
                <a:ea typeface="Open Sans SemiBold" charset="0"/>
                <a:cs typeface="Open Sans SemiBold" charset="0"/>
              </a:rPr>
              <a:t>Heading</a:t>
            </a:r>
            <a:endParaRPr lang="en-US">
              <a:solidFill>
                <a:srgbClr val="F06039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fontAlgn="ctr">
              <a:lnSpc>
                <a:spcPts val="2400"/>
              </a:lnSpc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b="0" i="0">
                <a:latin typeface="Open Sans" charset="0"/>
                <a:ea typeface="Open Sans" charset="0"/>
                <a:cs typeface="Open Sans" charset="0"/>
              </a:rPr>
              <a:t>Content</a:t>
            </a:r>
          </a:p>
          <a:p>
            <a:pPr marL="342900" marR="0" lvl="0" indent="-342900" fontAlgn="ctr">
              <a:lnSpc>
                <a:spcPts val="2400"/>
              </a:lnSpc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b="0" i="0">
                <a:latin typeface="Open Sans" charset="0"/>
                <a:ea typeface="Open Sans" charset="0"/>
                <a:cs typeface="Open Sans" charset="0"/>
              </a:rPr>
              <a:t>Content</a:t>
            </a:r>
          </a:p>
          <a:p>
            <a:pPr marL="342900" marR="0" lvl="0" indent="-342900" fontAlgn="ctr">
              <a:lnSpc>
                <a:spcPts val="2400"/>
              </a:lnSpc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b="0" i="0">
                <a:latin typeface="Open Sans" charset="0"/>
                <a:ea typeface="Open Sans" charset="0"/>
                <a:cs typeface="Open Sans" charset="0"/>
              </a:rPr>
              <a:t>Content</a:t>
            </a:r>
          </a:p>
          <a:p>
            <a:pPr marL="342900" marR="0" lvl="0" indent="-342900" fontAlgn="ctr">
              <a:lnSpc>
                <a:spcPts val="2400"/>
              </a:lnSpc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b="0" i="0">
                <a:latin typeface="Open Sans" charset="0"/>
                <a:ea typeface="Open Sans" charset="0"/>
                <a:cs typeface="Open Sans" charset="0"/>
              </a:rPr>
              <a:t>Content</a:t>
            </a:r>
          </a:p>
          <a:p>
            <a:pPr marR="0" lvl="0" fontAlgn="ctr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endParaRPr lang="en-US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0" fontAlgn="ctr">
              <a:spcBef>
                <a:spcPts val="0"/>
              </a:spcBef>
              <a:spcAft>
                <a:spcPts val="200"/>
              </a:spcAft>
              <a:tabLst>
                <a:tab pos="457200" algn="l"/>
              </a:tabLst>
            </a:pPr>
            <a:r>
              <a:rPr lang="en-US" b="1" i="1">
                <a:solidFill>
                  <a:srgbClr val="F06039"/>
                </a:solidFill>
                <a:latin typeface="Open Sans SemiBold" charset="0"/>
                <a:ea typeface="Open Sans SemiBold" charset="0"/>
                <a:cs typeface="Open Sans SemiBold" charset="0"/>
              </a:rPr>
              <a:t>Heading</a:t>
            </a:r>
            <a:endParaRPr lang="en-US" i="1">
              <a:solidFill>
                <a:srgbClr val="F06039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fontAlgn="ctr">
              <a:lnSpc>
                <a:spcPts val="2400"/>
              </a:lnSpc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b="0" i="0">
                <a:latin typeface="Open Sans" charset="0"/>
                <a:ea typeface="Open Sans" charset="0"/>
                <a:cs typeface="Open Sans" charset="0"/>
              </a:rPr>
              <a:t>Content</a:t>
            </a:r>
          </a:p>
          <a:p>
            <a:pPr marR="0" lvl="0" fontAlgn="ctr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endParaRPr lang="en-US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Title 10"/>
          <p:cNvSpPr txBox="1">
            <a:spLocks/>
          </p:cNvSpPr>
          <p:nvPr userDrawn="1"/>
        </p:nvSpPr>
        <p:spPr>
          <a:xfrm>
            <a:off x="1978570" y="248815"/>
            <a:ext cx="8221489" cy="6772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i="0">
                <a:latin typeface="Open Sans" charset="0"/>
                <a:ea typeface="Open Sans" charset="0"/>
                <a:cs typeface="Open Sans" charset="0"/>
              </a:rPr>
              <a:t>TOC Slide</a:t>
            </a:r>
          </a:p>
        </p:txBody>
      </p:sp>
    </p:spTree>
    <p:extLst>
      <p:ext uri="{BB962C8B-B14F-4D97-AF65-F5344CB8AC3E}">
        <p14:creationId xmlns:p14="http://schemas.microsoft.com/office/powerpoint/2010/main" val="470264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01082-5DA1-4434-9992-FCED5995B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A6FAE-9A46-4AEF-BCCF-00B167DCA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291B4-E066-4658-97C3-9CD251135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DE4B-D91A-4998-89F5-981C58616758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B5B20-8074-40AF-95C2-8B7273AFB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Copyright © 2020. Texas Education Agency. All Rights Reserved.</a:t>
            </a:r>
          </a:p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00FF3-F2E2-4A36-9E68-E4E24DF75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8442F-D128-4B9A-8169-592B73AEC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368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9A875502-00A3-8C49-B706-3459A55163CB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10/19/21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TEA | HB3 Implementation Update</a:t>
            </a:r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>
          <a:xfrm>
            <a:off x="1097280" y="2038864"/>
            <a:ext cx="10058400" cy="3830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latin typeface="Open Sans" charset="0"/>
                <a:ea typeface="Open Sans" charset="0"/>
                <a:cs typeface="Open Sans" charset="0"/>
              </a:rPr>
              <a:t>Click to edit Master text style</a:t>
            </a:r>
            <a:r>
              <a:rPr lang="en-US"/>
              <a:t>s</a:t>
            </a:r>
          </a:p>
          <a:p>
            <a:pPr marL="800100" lvl="1" indent="-342900" algn="l">
              <a:buClr>
                <a:srgbClr val="F06039"/>
              </a:buClr>
              <a:buFont typeface="Wingdings" charset="2"/>
              <a:buChar char="§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Second level</a:t>
            </a:r>
          </a:p>
          <a:p>
            <a:pPr marL="1090613" lvl="2" indent="-176213" algn="l">
              <a:buClr>
                <a:srgbClr val="1482C5"/>
              </a:buClr>
              <a:buSzPct val="95000"/>
              <a:buFont typeface="Arial" charset="0"/>
              <a:buChar char="•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Third level</a:t>
            </a:r>
          </a:p>
          <a:p>
            <a:pPr marL="1492250" lvl="3" indent="-215900" algn="l">
              <a:buClr>
                <a:srgbClr val="1482C5"/>
              </a:buClr>
              <a:buSzPct val="80000"/>
              <a:buFont typeface="Courier New" charset="0"/>
              <a:buChar char="o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Fourth level</a:t>
            </a:r>
          </a:p>
          <a:p>
            <a:pPr marL="2005013" lvl="4" indent="-176213" algn="l">
              <a:buClr>
                <a:srgbClr val="F06039"/>
              </a:buClr>
              <a:buFont typeface="Arial" charset="0"/>
              <a:buChar char="•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Fifth level</a:t>
            </a:r>
          </a:p>
        </p:txBody>
      </p:sp>
      <p:sp>
        <p:nvSpPr>
          <p:cNvPr id="10" name="Title 10"/>
          <p:cNvSpPr txBox="1">
            <a:spLocks/>
          </p:cNvSpPr>
          <p:nvPr userDrawn="1"/>
        </p:nvSpPr>
        <p:spPr>
          <a:xfrm>
            <a:off x="1978570" y="248815"/>
            <a:ext cx="8221489" cy="6772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i="0">
                <a:latin typeface="Open Sans" charset="0"/>
                <a:ea typeface="Open Sans" charset="0"/>
                <a:cs typeface="Open Sans" charset="0"/>
              </a:rPr>
              <a:t>Bullet List Slide</a:t>
            </a:r>
          </a:p>
        </p:txBody>
      </p:sp>
    </p:spTree>
    <p:extLst>
      <p:ext uri="{BB962C8B-B14F-4D97-AF65-F5344CB8AC3E}">
        <p14:creationId xmlns:p14="http://schemas.microsoft.com/office/powerpoint/2010/main" val="12873798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90676842-A196-104B-B264-95B9DC6F930D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10/19/21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TEA | HB3 Implementation Update</a:t>
            </a:r>
          </a:p>
        </p:txBody>
      </p:sp>
      <p:sp>
        <p:nvSpPr>
          <p:cNvPr id="11" name="Content Placeholder 2"/>
          <p:cNvSpPr txBox="1">
            <a:spLocks/>
          </p:cNvSpPr>
          <p:nvPr userDrawn="1"/>
        </p:nvSpPr>
        <p:spPr>
          <a:xfrm>
            <a:off x="1097280" y="2038864"/>
            <a:ext cx="10058400" cy="3830229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latin typeface="Open Sans" charset="0"/>
                <a:ea typeface="Open Sans" charset="0"/>
                <a:cs typeface="Open Sans" charset="0"/>
              </a:rPr>
              <a:t>Click to edit Master text style</a:t>
            </a:r>
            <a:r>
              <a:rPr lang="en-US"/>
              <a:t>s</a:t>
            </a:r>
          </a:p>
          <a:p>
            <a:pPr marL="800100" lvl="1" indent="-342900" algn="l">
              <a:buClr>
                <a:srgbClr val="F06039"/>
              </a:buClr>
              <a:buFont typeface="Wingdings" charset="2"/>
              <a:buChar char="§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Second level</a:t>
            </a:r>
          </a:p>
          <a:p>
            <a:pPr marL="1090613" lvl="2" indent="-176213" algn="l">
              <a:buClr>
                <a:srgbClr val="1482C5"/>
              </a:buClr>
              <a:buSzPct val="95000"/>
              <a:buFont typeface="Arial" charset="0"/>
              <a:buChar char="•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Third level</a:t>
            </a:r>
          </a:p>
          <a:p>
            <a:pPr marL="1492250" lvl="3" indent="-215900" algn="l">
              <a:buClr>
                <a:srgbClr val="1482C5"/>
              </a:buClr>
              <a:buSzPct val="80000"/>
              <a:buFont typeface="Courier New" charset="0"/>
              <a:buChar char="o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Fourth level</a:t>
            </a:r>
          </a:p>
          <a:p>
            <a:pPr marL="2005013" lvl="4" indent="-176213" algn="l">
              <a:buClr>
                <a:srgbClr val="F06039"/>
              </a:buClr>
              <a:buFont typeface="Arial" charset="0"/>
              <a:buChar char="•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Fifth level</a:t>
            </a:r>
          </a:p>
          <a:p>
            <a:pPr algn="l"/>
            <a:endParaRPr lang="en-US">
              <a:latin typeface="Open Sans" charset="0"/>
              <a:ea typeface="Open Sans" charset="0"/>
              <a:cs typeface="Open Sans" charset="0"/>
            </a:endParaRPr>
          </a:p>
          <a:p>
            <a:pPr algn="l"/>
            <a:endParaRPr lang="en-US">
              <a:latin typeface="Open Sans" charset="0"/>
              <a:ea typeface="Open Sans" charset="0"/>
              <a:cs typeface="Open Sans" charset="0"/>
            </a:endParaRPr>
          </a:p>
          <a:p>
            <a:pPr algn="l"/>
            <a:endParaRPr lang="en-US">
              <a:latin typeface="Open Sans" charset="0"/>
              <a:ea typeface="Open Sans" charset="0"/>
              <a:cs typeface="Open Sans" charset="0"/>
            </a:endParaRPr>
          </a:p>
          <a:p>
            <a:pPr algn="l"/>
            <a:endParaRPr lang="en-US">
              <a:latin typeface="Open Sans" charset="0"/>
              <a:ea typeface="Open Sans" charset="0"/>
              <a:cs typeface="Open Sans" charset="0"/>
            </a:endParaRPr>
          </a:p>
          <a:p>
            <a:pPr algn="l"/>
            <a:r>
              <a:rPr lang="en-US">
                <a:latin typeface="Open Sans" charset="0"/>
                <a:ea typeface="Open Sans" charset="0"/>
                <a:cs typeface="Open Sans" charset="0"/>
              </a:rPr>
              <a:t>Click to edit Master text style</a:t>
            </a:r>
            <a:r>
              <a:rPr lang="en-US"/>
              <a:t>s</a:t>
            </a:r>
          </a:p>
          <a:p>
            <a:pPr marL="800100" lvl="1" indent="-342900" algn="l">
              <a:buClr>
                <a:srgbClr val="F06039"/>
              </a:buClr>
              <a:buFont typeface="Wingdings" charset="2"/>
              <a:buChar char="§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Second level</a:t>
            </a:r>
          </a:p>
          <a:p>
            <a:pPr marL="1090613" lvl="2" indent="-176213" algn="l">
              <a:buClr>
                <a:srgbClr val="1482C5"/>
              </a:buClr>
              <a:buSzPct val="95000"/>
              <a:buFont typeface="Arial" charset="0"/>
              <a:buChar char="•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Third level</a:t>
            </a:r>
          </a:p>
          <a:p>
            <a:pPr marL="1492250" lvl="3" indent="-215900" algn="l">
              <a:buClr>
                <a:srgbClr val="1482C5"/>
              </a:buClr>
              <a:buSzPct val="80000"/>
              <a:buFont typeface="Courier New" charset="0"/>
              <a:buChar char="o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Fourth level</a:t>
            </a:r>
          </a:p>
          <a:p>
            <a:pPr marL="2005013" lvl="4" indent="-176213" algn="l">
              <a:buClr>
                <a:srgbClr val="F06039"/>
              </a:buClr>
              <a:buFont typeface="Arial" charset="0"/>
              <a:buChar char="•"/>
              <a:tabLst/>
            </a:pPr>
            <a:r>
              <a:rPr lang="en-US">
                <a:latin typeface="Open Sans" charset="0"/>
                <a:ea typeface="Open Sans" charset="0"/>
                <a:cs typeface="Open Sans" charset="0"/>
              </a:rPr>
              <a:t>Fifth level</a:t>
            </a:r>
          </a:p>
        </p:txBody>
      </p:sp>
      <p:sp>
        <p:nvSpPr>
          <p:cNvPr id="12" name="Title 10"/>
          <p:cNvSpPr txBox="1">
            <a:spLocks/>
          </p:cNvSpPr>
          <p:nvPr userDrawn="1"/>
        </p:nvSpPr>
        <p:spPr>
          <a:xfrm>
            <a:off x="1978570" y="248815"/>
            <a:ext cx="8221489" cy="6772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i="0">
                <a:latin typeface="Open Sans" charset="0"/>
                <a:ea typeface="Open Sans" charset="0"/>
                <a:cs typeface="Open Sans" charset="0"/>
              </a:rPr>
              <a:t>2-column</a:t>
            </a:r>
            <a:r>
              <a:rPr lang="en-US" sz="3600" b="0" i="0" baseline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3600" b="0" i="0">
                <a:latin typeface="Open Sans" charset="0"/>
                <a:ea typeface="Open Sans" charset="0"/>
                <a:cs typeface="Open Sans" charset="0"/>
              </a:rPr>
              <a:t>Bullet List Slide</a:t>
            </a:r>
          </a:p>
        </p:txBody>
      </p:sp>
    </p:spTree>
    <p:extLst>
      <p:ext uri="{BB962C8B-B14F-4D97-AF65-F5344CB8AC3E}">
        <p14:creationId xmlns:p14="http://schemas.microsoft.com/office/powerpoint/2010/main" val="3083330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AAB3CBF4-342E-DA48-A608-FEBDE91A4ABA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10/19/21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TEA | HB3 Implementation Update</a:t>
            </a:r>
          </a:p>
        </p:txBody>
      </p:sp>
      <p:sp>
        <p:nvSpPr>
          <p:cNvPr id="10" name="Title 10"/>
          <p:cNvSpPr txBox="1">
            <a:spLocks/>
          </p:cNvSpPr>
          <p:nvPr userDrawn="1"/>
        </p:nvSpPr>
        <p:spPr>
          <a:xfrm>
            <a:off x="1978570" y="248815"/>
            <a:ext cx="8221489" cy="6772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i="0">
                <a:latin typeface="Open Sans" charset="0"/>
                <a:ea typeface="Open Sans" charset="0"/>
                <a:cs typeface="Open Sans" charset="0"/>
              </a:rPr>
              <a:t>Image with Text Slide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1"/>
          </p:nvPr>
        </p:nvSpPr>
        <p:spPr>
          <a:xfrm>
            <a:off x="401638" y="1593850"/>
            <a:ext cx="11463337" cy="4606925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459935" y="2618319"/>
            <a:ext cx="3802858" cy="2346908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1000"/>
                  <a:lumMod val="8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20000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0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Text about the</a:t>
            </a:r>
            <a:r>
              <a:rPr lang="en-US" sz="2400" b="0" i="0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 image </a:t>
            </a:r>
            <a:r>
              <a:rPr lang="en-US" sz="2400" b="0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goes</a:t>
            </a:r>
            <a:r>
              <a:rPr lang="en-US" sz="2400" b="0" i="0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 in this box</a:t>
            </a:r>
            <a:endParaRPr lang="en-US" sz="2400" b="0" i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3132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/>
          <p:cNvCxnSpPr/>
          <p:nvPr userDrawn="1"/>
        </p:nvCxnSpPr>
        <p:spPr>
          <a:xfrm>
            <a:off x="2741266" y="3836983"/>
            <a:ext cx="0" cy="442716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 userDrawn="1"/>
        </p:nvSpPr>
        <p:spPr>
          <a:xfrm>
            <a:off x="1703700" y="3527606"/>
            <a:ext cx="1054934" cy="35751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entagon 36"/>
          <p:cNvSpPr/>
          <p:nvPr userDrawn="1"/>
        </p:nvSpPr>
        <p:spPr>
          <a:xfrm>
            <a:off x="9373795" y="3530516"/>
            <a:ext cx="1109907" cy="355683"/>
          </a:xfrm>
          <a:prstGeom prst="homePlat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69000">
                <a:schemeClr val="accent5"/>
              </a:gs>
              <a:gs pos="10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 userDrawn="1"/>
        </p:nvSpPr>
        <p:spPr>
          <a:xfrm>
            <a:off x="2671572" y="3528463"/>
            <a:ext cx="2250898" cy="3575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 userDrawn="1"/>
        </p:nvSpPr>
        <p:spPr>
          <a:xfrm>
            <a:off x="4905100" y="3527606"/>
            <a:ext cx="2185777" cy="3575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7080606" y="3529572"/>
            <a:ext cx="2293190" cy="3575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A22B24CD-8FEA-A14F-BB57-A71CA0EC346F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10/19/21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TEA | HB3 Implementation Update</a:t>
            </a:r>
          </a:p>
        </p:txBody>
      </p:sp>
      <p:sp>
        <p:nvSpPr>
          <p:cNvPr id="7" name="Title 10"/>
          <p:cNvSpPr txBox="1">
            <a:spLocks/>
          </p:cNvSpPr>
          <p:nvPr userDrawn="1"/>
        </p:nvSpPr>
        <p:spPr>
          <a:xfrm>
            <a:off x="1978570" y="248815"/>
            <a:ext cx="8221489" cy="6772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i="0">
                <a:latin typeface="Open Sans" charset="0"/>
                <a:ea typeface="Open Sans" charset="0"/>
                <a:cs typeface="Open Sans" charset="0"/>
              </a:rPr>
              <a:t>Timeline Slide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926565" y="3081071"/>
            <a:ext cx="0" cy="507770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 userDrawn="1"/>
        </p:nvSpPr>
        <p:spPr>
          <a:xfrm>
            <a:off x="3281097" y="2411719"/>
            <a:ext cx="3309414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103466" y="3836983"/>
            <a:ext cx="0" cy="442716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9373796" y="3030429"/>
            <a:ext cx="0" cy="558412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/>
          <p:cNvSpPr txBox="1">
            <a:spLocks/>
          </p:cNvSpPr>
          <p:nvPr userDrawn="1"/>
        </p:nvSpPr>
        <p:spPr>
          <a:xfrm>
            <a:off x="1086559" y="4302473"/>
            <a:ext cx="3309414" cy="13698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2" name="Title 1"/>
          <p:cNvSpPr txBox="1">
            <a:spLocks/>
          </p:cNvSpPr>
          <p:nvPr userDrawn="1"/>
        </p:nvSpPr>
        <p:spPr>
          <a:xfrm>
            <a:off x="5081601" y="4291840"/>
            <a:ext cx="4055909" cy="13698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6" name="Title 1"/>
          <p:cNvSpPr txBox="1">
            <a:spLocks/>
          </p:cNvSpPr>
          <p:nvPr userDrawn="1"/>
        </p:nvSpPr>
        <p:spPr>
          <a:xfrm>
            <a:off x="7363040" y="2392007"/>
            <a:ext cx="4055909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742" y="3508751"/>
            <a:ext cx="377394" cy="3938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9375" y="3508751"/>
            <a:ext cx="377394" cy="39380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4769" y="3508751"/>
            <a:ext cx="377394" cy="39380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5961" y="3508751"/>
            <a:ext cx="377394" cy="39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987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/>
          <p:cNvCxnSpPr/>
          <p:nvPr userDrawn="1"/>
        </p:nvCxnSpPr>
        <p:spPr>
          <a:xfrm>
            <a:off x="2741266" y="3836983"/>
            <a:ext cx="0" cy="442716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 userDrawn="1"/>
        </p:nvSpPr>
        <p:spPr>
          <a:xfrm>
            <a:off x="1703700" y="3527606"/>
            <a:ext cx="1054934" cy="35751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entagon 36"/>
          <p:cNvSpPr/>
          <p:nvPr userDrawn="1"/>
        </p:nvSpPr>
        <p:spPr>
          <a:xfrm>
            <a:off x="9350645" y="3530516"/>
            <a:ext cx="1109907" cy="355683"/>
          </a:xfrm>
          <a:prstGeom prst="homePlat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69000">
                <a:schemeClr val="accent5"/>
              </a:gs>
              <a:gs pos="10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 userDrawn="1"/>
        </p:nvSpPr>
        <p:spPr>
          <a:xfrm>
            <a:off x="2671572" y="3528463"/>
            <a:ext cx="2250898" cy="357513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 userDrawn="1"/>
        </p:nvSpPr>
        <p:spPr>
          <a:xfrm>
            <a:off x="4905100" y="3527606"/>
            <a:ext cx="2185777" cy="357513"/>
          </a:xfrm>
          <a:prstGeom prst="rect">
            <a:avLst/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7080606" y="3529572"/>
            <a:ext cx="2293190" cy="357513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09A52836-F73C-2E41-9071-E6F6566CD74E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10/19/21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TEA | HB3 Implementation Update</a:t>
            </a:r>
          </a:p>
        </p:txBody>
      </p:sp>
      <p:sp>
        <p:nvSpPr>
          <p:cNvPr id="7" name="Title 10"/>
          <p:cNvSpPr txBox="1">
            <a:spLocks/>
          </p:cNvSpPr>
          <p:nvPr userDrawn="1"/>
        </p:nvSpPr>
        <p:spPr>
          <a:xfrm>
            <a:off x="1978570" y="248815"/>
            <a:ext cx="8221489" cy="6772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i="0">
                <a:latin typeface="Open Sans" charset="0"/>
                <a:ea typeface="Open Sans" charset="0"/>
                <a:cs typeface="Open Sans" charset="0"/>
              </a:rPr>
              <a:t>Timeline Slide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926565" y="3081071"/>
            <a:ext cx="0" cy="507770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 userDrawn="1"/>
        </p:nvSpPr>
        <p:spPr>
          <a:xfrm>
            <a:off x="3281097" y="2411719"/>
            <a:ext cx="3309414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103466" y="3836983"/>
            <a:ext cx="0" cy="442716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9373796" y="3030429"/>
            <a:ext cx="0" cy="558412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/>
          <p:cNvSpPr txBox="1">
            <a:spLocks/>
          </p:cNvSpPr>
          <p:nvPr userDrawn="1"/>
        </p:nvSpPr>
        <p:spPr>
          <a:xfrm>
            <a:off x="1086559" y="4302473"/>
            <a:ext cx="3309414" cy="13698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2" name="Title 1"/>
          <p:cNvSpPr txBox="1">
            <a:spLocks/>
          </p:cNvSpPr>
          <p:nvPr userDrawn="1"/>
        </p:nvSpPr>
        <p:spPr>
          <a:xfrm>
            <a:off x="5081601" y="4291840"/>
            <a:ext cx="4055909" cy="13698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6" name="Title 1"/>
          <p:cNvSpPr txBox="1">
            <a:spLocks/>
          </p:cNvSpPr>
          <p:nvPr userDrawn="1"/>
        </p:nvSpPr>
        <p:spPr>
          <a:xfrm>
            <a:off x="7363040" y="2392007"/>
            <a:ext cx="4055909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742" y="3508751"/>
            <a:ext cx="377394" cy="3938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9375" y="3508751"/>
            <a:ext cx="377394" cy="39380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4769" y="3508751"/>
            <a:ext cx="377394" cy="39380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5961" y="3508751"/>
            <a:ext cx="377394" cy="39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3174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Straight Connector 52"/>
          <p:cNvCxnSpPr/>
          <p:nvPr userDrawn="1"/>
        </p:nvCxnSpPr>
        <p:spPr>
          <a:xfrm>
            <a:off x="7725145" y="3152818"/>
            <a:ext cx="12700" cy="513897"/>
          </a:xfrm>
          <a:prstGeom prst="line">
            <a:avLst/>
          </a:prstGeom>
          <a:ln w="53975" cap="rnd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 userDrawn="1"/>
        </p:nvCxnSpPr>
        <p:spPr>
          <a:xfrm>
            <a:off x="4495912" y="3161056"/>
            <a:ext cx="12700" cy="513897"/>
          </a:xfrm>
          <a:prstGeom prst="line">
            <a:avLst/>
          </a:prstGeom>
          <a:ln w="53975" cap="rnd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35138331-ED09-5945-81B6-797524147260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10/19/21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TEA | HB3 Implementation Update</a:t>
            </a:r>
          </a:p>
        </p:txBody>
      </p:sp>
      <p:sp>
        <p:nvSpPr>
          <p:cNvPr id="7" name="Title 10"/>
          <p:cNvSpPr txBox="1">
            <a:spLocks/>
          </p:cNvSpPr>
          <p:nvPr userDrawn="1"/>
        </p:nvSpPr>
        <p:spPr>
          <a:xfrm>
            <a:off x="1978570" y="248815"/>
            <a:ext cx="8221489" cy="6772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i="0">
                <a:latin typeface="Open Sans" charset="0"/>
                <a:ea typeface="Open Sans" charset="0"/>
                <a:cs typeface="Open Sans" charset="0"/>
              </a:rPr>
              <a:t>Timeline Slide</a:t>
            </a:r>
          </a:p>
        </p:txBody>
      </p:sp>
      <p:cxnSp>
        <p:nvCxnSpPr>
          <p:cNvPr id="13" name="Straight Connector 12"/>
          <p:cNvCxnSpPr>
            <a:endCxn id="3" idx="4"/>
          </p:cNvCxnSpPr>
          <p:nvPr userDrawn="1"/>
        </p:nvCxnSpPr>
        <p:spPr>
          <a:xfrm>
            <a:off x="6110254" y="2777722"/>
            <a:ext cx="12700" cy="513897"/>
          </a:xfrm>
          <a:prstGeom prst="line">
            <a:avLst/>
          </a:prstGeom>
          <a:ln w="53975" cap="rnd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 userDrawn="1"/>
        </p:nvSpPr>
        <p:spPr>
          <a:xfrm>
            <a:off x="1231814" y="2060627"/>
            <a:ext cx="3309414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2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1" name="Title 1"/>
          <p:cNvSpPr txBox="1">
            <a:spLocks/>
          </p:cNvSpPr>
          <p:nvPr userDrawn="1"/>
        </p:nvSpPr>
        <p:spPr>
          <a:xfrm>
            <a:off x="2869455" y="3723456"/>
            <a:ext cx="3309414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2" name="Title 1"/>
          <p:cNvSpPr txBox="1">
            <a:spLocks/>
          </p:cNvSpPr>
          <p:nvPr userDrawn="1"/>
        </p:nvSpPr>
        <p:spPr>
          <a:xfrm>
            <a:off x="5735024" y="3703136"/>
            <a:ext cx="4055909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5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434101" y="2060626"/>
            <a:ext cx="3309414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6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6" name="Title 1"/>
          <p:cNvSpPr txBox="1">
            <a:spLocks/>
          </p:cNvSpPr>
          <p:nvPr userDrawn="1"/>
        </p:nvSpPr>
        <p:spPr>
          <a:xfrm>
            <a:off x="7290439" y="2050576"/>
            <a:ext cx="4055909" cy="1245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Event Text </a:t>
            </a:r>
          </a:p>
          <a:p>
            <a:pPr algn="ctr">
              <a:lnSpc>
                <a:spcPct val="100000"/>
              </a:lnSpc>
            </a:pPr>
            <a:r>
              <a:rPr lang="en-US" sz="1800" b="1" i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(Timeline Date)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3738697" y="3074943"/>
            <a:ext cx="1530393" cy="2936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 userDrawn="1"/>
        </p:nvSpPr>
        <p:spPr>
          <a:xfrm>
            <a:off x="5352764" y="3074943"/>
            <a:ext cx="1530393" cy="29365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 userDrawn="1"/>
        </p:nvSpPr>
        <p:spPr>
          <a:xfrm>
            <a:off x="6967303" y="3074943"/>
            <a:ext cx="1530393" cy="2936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 userDrawn="1"/>
        </p:nvSpPr>
        <p:spPr>
          <a:xfrm>
            <a:off x="8573098" y="3074943"/>
            <a:ext cx="1530393" cy="2936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 userDrawn="1"/>
        </p:nvSpPr>
        <p:spPr>
          <a:xfrm>
            <a:off x="2124157" y="3074943"/>
            <a:ext cx="1530393" cy="2936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 userDrawn="1"/>
        </p:nvSpPr>
        <p:spPr>
          <a:xfrm>
            <a:off x="6049541" y="3144793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>
            <a:endCxn id="42" idx="4"/>
          </p:cNvCxnSpPr>
          <p:nvPr userDrawn="1"/>
        </p:nvCxnSpPr>
        <p:spPr>
          <a:xfrm>
            <a:off x="9332363" y="2781291"/>
            <a:ext cx="12700" cy="513897"/>
          </a:xfrm>
          <a:prstGeom prst="line">
            <a:avLst/>
          </a:prstGeom>
          <a:ln w="53975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 userDrawn="1"/>
        </p:nvSpPr>
        <p:spPr>
          <a:xfrm>
            <a:off x="9271650" y="3148362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>
            <a:endCxn id="44" idx="4"/>
          </p:cNvCxnSpPr>
          <p:nvPr userDrawn="1"/>
        </p:nvCxnSpPr>
        <p:spPr>
          <a:xfrm>
            <a:off x="2889534" y="2787882"/>
            <a:ext cx="12700" cy="513897"/>
          </a:xfrm>
          <a:prstGeom prst="line">
            <a:avLst/>
          </a:prstGeom>
          <a:ln w="53975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 userDrawn="1"/>
        </p:nvSpPr>
        <p:spPr>
          <a:xfrm>
            <a:off x="2828821" y="3154953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 userDrawn="1"/>
        </p:nvSpPr>
        <p:spPr>
          <a:xfrm>
            <a:off x="4423941" y="3165113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 userDrawn="1"/>
        </p:nvSpPr>
        <p:spPr>
          <a:xfrm>
            <a:off x="7664981" y="3134633"/>
            <a:ext cx="146826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692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224366"/>
            <a:ext cx="12192000" cy="5067946"/>
          </a:xfrm>
          <a:prstGeom prst="rect">
            <a:avLst/>
          </a:prstGeom>
          <a:gradFill>
            <a:gsLst>
              <a:gs pos="0">
                <a:schemeClr val="accent5">
                  <a:alpha val="71000"/>
                  <a:lumMod val="8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FEA04D0D-6741-4943-94B5-C76503E6FC59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10/19/21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TEA | HB3 Implementation Update</a:t>
            </a: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1066799" y="3007213"/>
            <a:ext cx="10058400" cy="13295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Section Break Slide</a:t>
            </a:r>
          </a:p>
        </p:txBody>
      </p:sp>
    </p:spTree>
    <p:extLst>
      <p:ext uri="{BB962C8B-B14F-4D97-AF65-F5344CB8AC3E}">
        <p14:creationId xmlns:p14="http://schemas.microsoft.com/office/powerpoint/2010/main" val="8805892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224366"/>
            <a:ext cx="12192000" cy="5067946"/>
          </a:xfrm>
          <a:prstGeom prst="rect">
            <a:avLst/>
          </a:prstGeom>
          <a:gradFill flip="none" rotWithShape="1">
            <a:gsLst>
              <a:gs pos="0">
                <a:srgbClr val="00B4C2">
                  <a:lumMod val="84000"/>
                </a:srgbClr>
              </a:gs>
              <a:gs pos="81000">
                <a:schemeClr val="accent1">
                  <a:lumMod val="75000"/>
                </a:schemeClr>
              </a:gs>
              <a:gs pos="98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6954A213-774C-1E48-80BC-B2A1E9FD39DA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10/19/21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TEA | HB3 Implementation Update</a:t>
            </a: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1066799" y="3007213"/>
            <a:ext cx="10058400" cy="13295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Section Break Slide</a:t>
            </a:r>
          </a:p>
        </p:txBody>
      </p:sp>
    </p:spTree>
    <p:extLst>
      <p:ext uri="{BB962C8B-B14F-4D97-AF65-F5344CB8AC3E}">
        <p14:creationId xmlns:p14="http://schemas.microsoft.com/office/powerpoint/2010/main" val="16945852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2433234"/>
            <a:ext cx="12192000" cy="3099662"/>
          </a:xfrm>
          <a:prstGeom prst="rect">
            <a:avLst/>
          </a:prstGeom>
          <a:gradFill flip="none" rotWithShape="1">
            <a:gsLst>
              <a:gs pos="0">
                <a:srgbClr val="00B4C2">
                  <a:lumMod val="84000"/>
                </a:srgbClr>
              </a:gs>
              <a:gs pos="81000">
                <a:schemeClr val="accent1">
                  <a:lumMod val="75000"/>
                </a:schemeClr>
              </a:gs>
              <a:gs pos="98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EC2D733A-DE3E-324D-9B93-08DE627AC57C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10/19/21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TEA | HB3 Implementation Update</a:t>
            </a: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1066800" y="3131199"/>
            <a:ext cx="10058400" cy="13295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Section Break Slide</a:t>
            </a:r>
          </a:p>
        </p:txBody>
      </p:sp>
    </p:spTree>
    <p:extLst>
      <p:ext uri="{BB962C8B-B14F-4D97-AF65-F5344CB8AC3E}">
        <p14:creationId xmlns:p14="http://schemas.microsoft.com/office/powerpoint/2010/main" val="12404437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224366"/>
            <a:ext cx="12192000" cy="5067946"/>
          </a:xfrm>
          <a:prstGeom prst="rect">
            <a:avLst/>
          </a:prstGeom>
          <a:gradFill>
            <a:gsLst>
              <a:gs pos="0">
                <a:srgbClr val="FF8135">
                  <a:lumMod val="96000"/>
                  <a:lumOff val="4000"/>
                </a:srgbClr>
              </a:gs>
              <a:gs pos="48000">
                <a:srgbClr val="2E75B6"/>
              </a:gs>
              <a:gs pos="16000">
                <a:schemeClr val="accent5">
                  <a:lumMod val="75000"/>
                </a:schemeClr>
              </a:gs>
              <a:gs pos="100000">
                <a:srgbClr val="005786">
                  <a:lumMod val="96000"/>
                </a:srgb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13AD23F9-4415-1D49-ABB2-B84C3E7B94A8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10/19/21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TEA | HB3 Implementation Update</a:t>
            </a: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1066799" y="3007213"/>
            <a:ext cx="10058400" cy="13295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Section Break Slide</a:t>
            </a:r>
          </a:p>
        </p:txBody>
      </p:sp>
    </p:spTree>
    <p:extLst>
      <p:ext uri="{BB962C8B-B14F-4D97-AF65-F5344CB8AC3E}">
        <p14:creationId xmlns:p14="http://schemas.microsoft.com/office/powerpoint/2010/main" val="402680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C9E1D-B65C-4273-9C1E-38CA4A7E8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14667"/>
            <a:ext cx="10515600" cy="758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C11DC-3D1F-4FE9-878A-516D532A16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4350" y="1870075"/>
            <a:ext cx="5181600" cy="4351338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07BD52-7CDE-4A55-B343-083BA72CA3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96050" y="1825625"/>
            <a:ext cx="5181600" cy="4351338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7E917-0DD3-47A6-BEA1-3451C91AC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DE4B-D91A-4998-89F5-981C58616758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566652-845C-418A-ACF9-483385D23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Copyright © 2020. Texas Education Agency. All Rights Reserved.</a:t>
            </a:r>
          </a:p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FF41DE-7C38-4AD4-887E-6D193B112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8442F-D128-4B9A-8169-592B73AEC9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508ADF-3BC6-46BE-A02B-AC34BFE6B7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350" y="1342232"/>
            <a:ext cx="5181600" cy="438150"/>
          </a:xfrm>
        </p:spPr>
        <p:txBody>
          <a:bodyPr/>
          <a:lstStyle>
            <a:lvl1pPr>
              <a:buNone/>
              <a:defRPr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buNone/>
              <a:defRPr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2pPr>
            <a:lvl3pPr>
              <a:buNone/>
              <a:defRPr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3pPr>
            <a:lvl4pPr>
              <a:buNone/>
              <a:defRPr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4pPr>
            <a:lvl5pPr>
              <a:buNone/>
              <a:defRPr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5pPr>
          </a:lstStyle>
          <a:p>
            <a:pPr lvl="0"/>
            <a:r>
              <a:rPr lang="en-US"/>
              <a:t>Sub-headline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3557F6E-1252-4C96-81A4-43499FA027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96050" y="1297782"/>
            <a:ext cx="5181600" cy="438150"/>
          </a:xfrm>
        </p:spPr>
        <p:txBody>
          <a:bodyPr/>
          <a:lstStyle>
            <a:lvl1pPr>
              <a:buNone/>
              <a:defRPr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buNone/>
              <a:defRPr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2pPr>
            <a:lvl3pPr>
              <a:buNone/>
              <a:defRPr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3pPr>
            <a:lvl4pPr>
              <a:buNone/>
              <a:defRPr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4pPr>
            <a:lvl5pPr>
              <a:buNone/>
              <a:defRPr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5pPr>
          </a:lstStyle>
          <a:p>
            <a:pPr lvl="0"/>
            <a:r>
              <a:rPr lang="en-US"/>
              <a:t>Sub-headline</a:t>
            </a:r>
          </a:p>
        </p:txBody>
      </p:sp>
    </p:spTree>
    <p:extLst>
      <p:ext uri="{BB962C8B-B14F-4D97-AF65-F5344CB8AC3E}">
        <p14:creationId xmlns:p14="http://schemas.microsoft.com/office/powerpoint/2010/main" val="37285573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92467" y="2576945"/>
            <a:ext cx="12192000" cy="2707574"/>
          </a:xfrm>
          <a:prstGeom prst="rect">
            <a:avLst/>
          </a:prstGeom>
          <a:gradFill>
            <a:gsLst>
              <a:gs pos="0">
                <a:srgbClr val="FF8135">
                  <a:lumMod val="96000"/>
                  <a:lumOff val="4000"/>
                </a:srgbClr>
              </a:gs>
              <a:gs pos="48000">
                <a:srgbClr val="2E75B6"/>
              </a:gs>
              <a:gs pos="16000">
                <a:schemeClr val="accent5">
                  <a:lumMod val="75000"/>
                </a:schemeClr>
              </a:gs>
              <a:gs pos="100000">
                <a:srgbClr val="005786">
                  <a:lumMod val="96000"/>
                </a:srgb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8B4BAEA5-02B6-C241-883A-76A1A48EB89B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10/19/21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TEA | HB3 Implementation Update</a:t>
            </a: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1068389" y="3054714"/>
            <a:ext cx="10058400" cy="13295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Section Break Slide</a:t>
            </a:r>
          </a:p>
        </p:txBody>
      </p:sp>
    </p:spTree>
    <p:extLst>
      <p:ext uri="{BB962C8B-B14F-4D97-AF65-F5344CB8AC3E}">
        <p14:creationId xmlns:p14="http://schemas.microsoft.com/office/powerpoint/2010/main" val="35678205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D0AF4BF3-88AA-654D-831E-F898AE861C80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10/19/21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TEA | HB3 Implementation Update</a:t>
            </a: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0" y="3044798"/>
            <a:ext cx="12192000" cy="852644"/>
          </a:xfrm>
          <a:prstGeom prst="rect">
            <a:avLst/>
          </a:prstGeom>
          <a:gradFill>
            <a:gsLst>
              <a:gs pos="48000">
                <a:srgbClr val="2E75B6"/>
              </a:gs>
              <a:gs pos="0">
                <a:schemeClr val="accent5">
                  <a:lumMod val="75000"/>
                </a:schemeClr>
              </a:gs>
              <a:gs pos="100000">
                <a:srgbClr val="005786">
                  <a:lumMod val="96000"/>
                </a:srgbClr>
              </a:gs>
            </a:gsLst>
            <a:lin ang="1800000" scaled="0"/>
          </a:gradFill>
        </p:spPr>
        <p:txBody>
          <a:bodyPr anchor="ctr"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0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Notes/Appendix Slide</a:t>
            </a:r>
          </a:p>
        </p:txBody>
      </p:sp>
    </p:spTree>
    <p:extLst>
      <p:ext uri="{BB962C8B-B14F-4D97-AF65-F5344CB8AC3E}">
        <p14:creationId xmlns:p14="http://schemas.microsoft.com/office/powerpoint/2010/main" val="16770463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F74EF-316A-48B8-8EBC-B5EDC697D0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1766D9-3B8E-4579-8707-AEF9ECECA0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A4D07-A01D-4AD1-ADC6-2EF6AE657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9020-A16E-4DB0-B7DD-0E661F666F3E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2E764-1833-4E9F-ABA5-D062B712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51DA4-CA52-41C4-B377-1F4357B17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EC176-C166-48DF-B39A-7A73F7DFC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2971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8D4F9-9100-4CEF-95C8-191321619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A2BF7-441E-47F8-96EA-0DFED3A9A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5CDDF-AF72-44E6-B897-554CF145F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9020-A16E-4DB0-B7DD-0E661F666F3E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A3A8B-7768-4FF4-84E0-129EF386A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B356D-EBB8-4FB7-9BF5-34E274765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EC176-C166-48DF-B39A-7A73F7DFC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234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F3413-88F0-4969-9C62-199E760B8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6D10A1-65FA-40EB-9A54-3B8859D71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699B6-F0FB-4537-BD36-692CA6AC2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9020-A16E-4DB0-B7DD-0E661F666F3E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D873D-1871-444F-88D4-8A9589BE4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DFBB5-873F-4D58-AEAA-A5BCCE599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EC176-C166-48DF-B39A-7A73F7DFC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464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5AA91-FF1E-4CFE-B08E-F916321D7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7271E-1269-4573-B466-E89DED3205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6BF3D3-D67A-496C-9203-23600D58D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8D14A5-E19B-43A8-B1F8-14A7C67DE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9020-A16E-4DB0-B7DD-0E661F666F3E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C0316F-2452-4029-B971-7B4CF526A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93E725-B771-4D16-BCF4-7A30F347B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EC176-C166-48DF-B39A-7A73F7DFC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131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F1997-D2FC-4586-89E6-010E9E94C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C420E-190B-4E24-A409-505A5960CA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914530-30F3-4ECA-9C44-8A14FBC3DD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C3B106-6890-4AB6-AE2B-665B50356F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C214CA-B053-4214-B05F-D3B7901BA7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9AAC8A-B345-4663-9E73-5EB9579C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9020-A16E-4DB0-B7DD-0E661F666F3E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0F04CA-2C4F-46F0-81F0-9D54CC3AE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AB511F-5A07-464D-9E52-A02114764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EC176-C166-48DF-B39A-7A73F7DFC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457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F37F8-0522-4D29-BCEC-4F6DB40F7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AA902D-6AE6-469F-98E0-15B98A582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9020-A16E-4DB0-B7DD-0E661F666F3E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998E42-609B-43B6-8EBE-7B1486F79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A65E6B-1219-41B5-80ED-E1B0C4DD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EC176-C166-48DF-B39A-7A73F7DFC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0492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816095-38D0-4642-8B06-167BFF2F1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9020-A16E-4DB0-B7DD-0E661F666F3E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B84485-86E6-40CB-AC0A-15D937077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3264A-51A7-40CB-A9BF-646AA0A81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EC176-C166-48DF-B39A-7A73F7DFC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615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7D403-007A-417B-A9C7-867D00916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5F470-CAC3-4CEA-8F04-2FA845270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26F5EF-7F80-4CAD-B42F-F8AA7AD4C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E54A57-252A-4868-BD64-B7BD42C27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9020-A16E-4DB0-B7DD-0E661F666F3E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5F356C-64A1-47C0-B386-E4A751C62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237B03-3487-4385-A90C-708C9D673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EC176-C166-48DF-B39A-7A73F7DFC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93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C11DC-3D1F-4FE9-878A-516D532A16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4350" y="187007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07BD52-7CDE-4A55-B343-083BA72CA3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9605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7E917-0DD3-47A6-BEA1-3451C91AC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DE4B-D91A-4998-89F5-981C58616758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566652-845C-418A-ACF9-483385D23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Copyright © 2020. Texas Education Agency. All Rights Reserved.</a:t>
            </a:r>
          </a:p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FF41DE-7C38-4AD4-887E-6D193B112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8442F-D128-4B9A-8169-592B73AEC92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0B24D34-8DB4-42DF-8177-4904A2F69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41300"/>
            <a:ext cx="10515600" cy="758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D608C53-1C0F-411A-A4C8-05FA848196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350" y="1342232"/>
            <a:ext cx="5181600" cy="438150"/>
          </a:xfrm>
        </p:spPr>
        <p:txBody>
          <a:bodyPr/>
          <a:lstStyle>
            <a:lvl1pPr>
              <a:buNone/>
              <a:defRPr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buNone/>
              <a:defRPr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2pPr>
            <a:lvl3pPr>
              <a:buNone/>
              <a:defRPr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3pPr>
            <a:lvl4pPr>
              <a:buNone/>
              <a:defRPr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4pPr>
            <a:lvl5pPr>
              <a:buNone/>
              <a:defRPr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5pPr>
          </a:lstStyle>
          <a:p>
            <a:pPr lvl="0"/>
            <a:r>
              <a:rPr lang="en-US"/>
              <a:t>Sub-headline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4D78431-9D22-4309-B836-97EDFE0559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96050" y="1297782"/>
            <a:ext cx="5181600" cy="438150"/>
          </a:xfrm>
        </p:spPr>
        <p:txBody>
          <a:bodyPr/>
          <a:lstStyle>
            <a:lvl1pPr>
              <a:buNone/>
              <a:defRPr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buNone/>
              <a:defRPr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2pPr>
            <a:lvl3pPr>
              <a:buNone/>
              <a:defRPr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3pPr>
            <a:lvl4pPr>
              <a:buNone/>
              <a:defRPr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4pPr>
            <a:lvl5pPr>
              <a:buNone/>
              <a:defRPr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5pPr>
          </a:lstStyle>
          <a:p>
            <a:pPr lvl="0"/>
            <a:r>
              <a:rPr lang="en-US"/>
              <a:t>Sub-headline</a:t>
            </a:r>
          </a:p>
        </p:txBody>
      </p:sp>
    </p:spTree>
    <p:extLst>
      <p:ext uri="{BB962C8B-B14F-4D97-AF65-F5344CB8AC3E}">
        <p14:creationId xmlns:p14="http://schemas.microsoft.com/office/powerpoint/2010/main" val="14466043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2F3C6-6D59-4ECE-B0F6-149299720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D37F6F-51A1-454B-B796-2BB581F975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A4A557-2806-40A1-B986-50EA7B6054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10EC09-D40E-4B18-A174-E6D98087B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9020-A16E-4DB0-B7DD-0E661F666F3E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4B7C78-F1ED-47E2-A60D-F7968256B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F400B-FEBF-4403-8753-08574CA5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EC176-C166-48DF-B39A-7A73F7DFC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200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35B1E-BFA6-483F-A360-2553F2FCB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D081AB-6312-464C-BD2D-CBFC0189C2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5F5F0-78E9-4CB1-8C93-EC3A6EFD0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9020-A16E-4DB0-B7DD-0E661F666F3E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35618-8E66-4F26-A9AA-EEA85A080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D5F291-D100-4A0D-8384-4E4134DCB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EC176-C166-48DF-B39A-7A73F7DFC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300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F7DC68-449A-4040-920A-755CF93AB3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F240B5-4CF9-41B8-B35A-A9FC676CF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5229C-A55B-463A-84B6-1BB93F53C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9020-A16E-4DB0-B7DD-0E661F666F3E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CB36F-5AAD-41F0-9738-8D7D628C4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58C4C-15EE-46C6-AE08-67F84BA20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EC176-C166-48DF-B39A-7A73F7DFC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3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C11DC-3D1F-4FE9-878A-516D532A16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4350" y="187007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07BD52-7CDE-4A55-B343-083BA72CA3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9605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7E917-0DD3-47A6-BEA1-3451C91AC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DE4B-D91A-4998-89F5-981C58616758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566652-845C-418A-ACF9-483385D23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Copyright © 2020. Texas Education Agency. All Rights Reserved.</a:t>
            </a:r>
          </a:p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FF41DE-7C38-4AD4-887E-6D193B112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8442F-D128-4B9A-8169-592B73AEC92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27CCC8-F36D-4A7F-929A-DA1958DA4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41300"/>
            <a:ext cx="10515600" cy="758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89B0D78-24EF-4EBA-9D5B-022E6B870A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350" y="1342232"/>
            <a:ext cx="5181600" cy="438150"/>
          </a:xfrm>
        </p:spPr>
        <p:txBody>
          <a:bodyPr/>
          <a:lstStyle>
            <a:lvl1pPr>
              <a:buNone/>
              <a:defRPr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buNone/>
              <a:defRPr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2pPr>
            <a:lvl3pPr>
              <a:buNone/>
              <a:defRPr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3pPr>
            <a:lvl4pPr>
              <a:buNone/>
              <a:defRPr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4pPr>
            <a:lvl5pPr>
              <a:buNone/>
              <a:defRPr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5pPr>
          </a:lstStyle>
          <a:p>
            <a:pPr lvl="0"/>
            <a:r>
              <a:rPr lang="en-US"/>
              <a:t>Sub-headline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D068A1F-2307-482D-BCBD-527FDA2CE8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96050" y="1297782"/>
            <a:ext cx="5181600" cy="438150"/>
          </a:xfrm>
        </p:spPr>
        <p:txBody>
          <a:bodyPr/>
          <a:lstStyle>
            <a:lvl1pPr>
              <a:buNone/>
              <a:defRPr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buNone/>
              <a:defRPr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2pPr>
            <a:lvl3pPr>
              <a:buNone/>
              <a:defRPr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3pPr>
            <a:lvl4pPr>
              <a:buNone/>
              <a:defRPr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4pPr>
            <a:lvl5pPr>
              <a:buNone/>
              <a:defRPr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5pPr>
          </a:lstStyle>
          <a:p>
            <a:pPr lvl="0"/>
            <a:r>
              <a:rPr lang="en-US"/>
              <a:t>Sub-headline</a:t>
            </a:r>
          </a:p>
        </p:txBody>
      </p:sp>
    </p:spTree>
    <p:extLst>
      <p:ext uri="{BB962C8B-B14F-4D97-AF65-F5344CB8AC3E}">
        <p14:creationId xmlns:p14="http://schemas.microsoft.com/office/powerpoint/2010/main" val="821198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B5C799-0E89-4138-B4CD-80FC02DD5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F138CB-E030-46C2-A316-AF0EABE7E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6133DC-7FA8-41FF-8673-C27E15B7FD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350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321DE4B-D91A-4998-89F5-981C58616758}" type="datetimeFigureOut">
              <a:rPr lang="en-US" smtClean="0"/>
              <a:pPr/>
              <a:t>10/19/21</a:t>
            </a:fld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4FABC-0E5D-4C50-8EB8-A8A6447AD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Copyright © 2020. Texas Education Agency. All Rights Reserved.</a:t>
            </a: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EEFF9-3B26-4EE6-BAFD-3EEFE4135A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258442F-D128-4B9A-8169-592B73AEC9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7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49" r:id="rId2"/>
    <p:sldLayoutId id="2147483660" r:id="rId3"/>
    <p:sldLayoutId id="2147483661" r:id="rId4"/>
    <p:sldLayoutId id="2147483662" r:id="rId5"/>
    <p:sldLayoutId id="2147483651" r:id="rId6"/>
    <p:sldLayoutId id="2147483652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92" r:id="rId15"/>
    <p:sldLayoutId id="2147483683" r:id="rId16"/>
    <p:sldLayoutId id="2147483684" r:id="rId17"/>
    <p:sldLayoutId id="2147483694" r:id="rId18"/>
    <p:sldLayoutId id="2147483693" r:id="rId19"/>
    <p:sldLayoutId id="2147483695" r:id="rId20"/>
    <p:sldLayoutId id="2147483653" r:id="rId21"/>
    <p:sldLayoutId id="2147483685" r:id="rId22"/>
    <p:sldLayoutId id="2147483686" r:id="rId23"/>
    <p:sldLayoutId id="2147483687" r:id="rId24"/>
    <p:sldLayoutId id="2147483688" r:id="rId25"/>
    <p:sldLayoutId id="2147483690" r:id="rId26"/>
    <p:sldLayoutId id="2147483689" r:id="rId27"/>
    <p:sldLayoutId id="2147483696" r:id="rId28"/>
    <p:sldLayoutId id="2147483657" r:id="rId29"/>
    <p:sldLayoutId id="2147483698" r:id="rId30"/>
    <p:sldLayoutId id="2147483740" r:id="rId31"/>
    <p:sldLayoutId id="2147483741" r:id="rId32"/>
    <p:sldLayoutId id="2147483742" r:id="rId33"/>
    <p:sldLayoutId id="2147483743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Open Sans bold" panose="020B0806030504020204" pitchFamily="34" charset="0"/>
          <a:ea typeface="Open Sans bold" panose="020B0806030504020204" pitchFamily="34" charset="0"/>
          <a:cs typeface="Open Sans bold" panose="020B08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55912" y="243951"/>
            <a:ext cx="9597887" cy="710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529137"/>
            <a:ext cx="2743200" cy="192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11/18/2019     ‹#›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9137"/>
            <a:ext cx="4114800" cy="192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529137"/>
            <a:ext cx="2743200" cy="192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088AB57-2DBE-44A3-AE96-942C49E95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3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3C6EBE"/>
          </a:solidFill>
          <a:latin typeface="Open Sans SemiBold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2467" y="6491610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039967EB-B0B6-2C44-B3BA-990A90E3AEBE}" type="datetime1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10/19/21</a:t>
            </a:fld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fld id="{EA89072E-2125-40D6-847A-9E6B768971D4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91610"/>
            <a:ext cx="4822804" cy="365125"/>
          </a:xfrm>
          <a:prstGeom prst="rect">
            <a:avLst/>
          </a:prstGeom>
        </p:spPr>
        <p:txBody>
          <a:bodyPr/>
          <a:lstStyle>
            <a:lvl1pPr algn="ctr">
              <a:defRPr sz="1100" b="0" i="0">
                <a:solidFill>
                  <a:schemeClr val="bg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TEA | HB3 Implementation Update</a:t>
            </a:r>
          </a:p>
        </p:txBody>
      </p:sp>
    </p:spTree>
    <p:extLst>
      <p:ext uri="{BB962C8B-B14F-4D97-AF65-F5344CB8AC3E}">
        <p14:creationId xmlns:p14="http://schemas.microsoft.com/office/powerpoint/2010/main" val="184840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  <p:sldLayoutId id="2147483738" r:id="rId2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DDFF49-8A85-4E92-980A-046F3DD67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95433-5B20-4548-A67E-20559CE76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5FADF-EF73-4B46-BAE1-C4AD1D46F8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99020-A16E-4DB0-B7DD-0E661F666F3E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4B4DE0-7807-4C94-84F9-F4540FAA37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1063D-9243-4FF2-8D2D-DA2048AB33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EC176-C166-48DF-B39A-7A73F7DFC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693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capitol.texas.gov/tlodocs/87R/billtext/pdf/HB04545F.pdf#navpanes=0" TargetMode="External"/><Relationship Id="rId5" Type="http://schemas.openxmlformats.org/officeDocument/2006/relationships/hyperlink" Target="https://capitol.texas.gov/tlodocs/87R/billtext/pdf/HB01525F.pdf#navpanes=0" TargetMode="Externa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C8606-3928-4DED-B33B-62C78F8618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Legislative Update</a:t>
            </a:r>
            <a:br>
              <a:rPr lang="en-US" dirty="0"/>
            </a:br>
            <a:r>
              <a:rPr lang="en-US" sz="4400" dirty="0"/>
              <a:t>Teacher Incentive Allotment (TIA) Impacts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D5840-0C30-43F2-91CE-B6CF9FCEA6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Open Sans"/>
              </a:rPr>
              <a:t>87</a:t>
            </a:r>
            <a:r>
              <a:rPr lang="en-US" baseline="30000">
                <a:latin typeface="Open Sans"/>
              </a:rPr>
              <a:t>th</a:t>
            </a:r>
            <a:r>
              <a:rPr lang="en-US">
                <a:latin typeface="Open Sans"/>
              </a:rPr>
              <a:t> Regular Session</a:t>
            </a:r>
          </a:p>
        </p:txBody>
      </p:sp>
      <p:pic>
        <p:nvPicPr>
          <p:cNvPr id="5" name="Audio 4" descr="This webinar will provide an update based on the bills that passed the 87th Regular Session.">
            <a:hlinkClick r:id="" action="ppaction://media"/>
            <a:extLst>
              <a:ext uri="{FF2B5EF4-FFF2-40B4-BE49-F238E27FC236}">
                <a16:creationId xmlns:a16="http://schemas.microsoft.com/office/drawing/2014/main" id="{B3119BF5-1380-44BD-85E1-1B6E907DA5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59"/>
    </mc:Choice>
    <mc:Fallback xmlns="">
      <p:transition spd="slow" advTm="12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B5DC9-1CC0-49FB-9E7E-7DF19BC8A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Bills Impact TIA?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885A2-DB99-44CF-8789-B2CF179C40D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Expands TIA to allow uncertified teachers to earn designations and generate allotments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Expands TIA to the Texas School for the Deaf and the Texas School for the Blind and Visually Impaired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Automatically makes any teacher compensation from TIA TRS-eligible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A7C0F-16CC-44CA-B362-4CFBB7AAE2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/>
            <a:r>
              <a:rPr lang="en-US" dirty="0"/>
              <a:t>Requires as an option that students be assigned to a designated teacher’s classroom as a part of a student’s accelerated instruction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499E4C-CCDB-4814-A53D-BC7E193C17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>
                <a:hlinkClick r:id="rId5"/>
              </a:rPr>
              <a:t>HB 1525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6DFFEA-98E8-4CA1-9C2A-277157430F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>
                <a:hlinkClick r:id="rId6"/>
              </a:rPr>
              <a:t>HB 4545</a:t>
            </a:r>
            <a:endParaRPr lang="en-US"/>
          </a:p>
        </p:txBody>
      </p:sp>
      <p:pic>
        <p:nvPicPr>
          <p:cNvPr id="9" name="Audio 8" descr="Two bills passed that affected TIA. They are HB 1525 and HB 4545.">
            <a:hlinkClick r:id="" action="ppaction://media"/>
            <a:extLst>
              <a:ext uri="{FF2B5EF4-FFF2-40B4-BE49-F238E27FC236}">
                <a16:creationId xmlns:a16="http://schemas.microsoft.com/office/drawing/2014/main" id="{BAB55FF5-055B-4119-AF5A-46B771A338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9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13"/>
    </mc:Choice>
    <mc:Fallback xmlns="">
      <p:transition spd="slow" advTm="45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6C42A-F053-474B-B8B7-74496FD2A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Teacher Eligibility for Designations and Allotments</a:t>
            </a:r>
            <a:endParaRPr lang="en-US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415D80-B058-0A4B-B7CC-3FBFFB75961D}"/>
              </a:ext>
            </a:extLst>
          </p:cNvPr>
          <p:cNvSpPr/>
          <p:nvPr/>
        </p:nvSpPr>
        <p:spPr>
          <a:xfrm>
            <a:off x="6724649" y="2967335"/>
            <a:ext cx="23473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Requirements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829A58-A3B3-8849-8C0B-921ED1F654B0}"/>
              </a:ext>
            </a:extLst>
          </p:cNvPr>
          <p:cNvSpPr txBox="1"/>
          <p:nvPr/>
        </p:nvSpPr>
        <p:spPr>
          <a:xfrm>
            <a:off x="7757768" y="3517372"/>
            <a:ext cx="5026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en Sans"/>
                <a:ea typeface="+mn-ea"/>
                <a:cs typeface="+mn-cs"/>
              </a:rPr>
              <a:t> Teacher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en Sans"/>
                <a:ea typeface="+mn-ea"/>
                <a:cs typeface="+mn-cs"/>
              </a:rPr>
              <a:t> Creditable year of service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2000" b="0" i="0" u="none" kern="1200" cap="none" spc="0" normalizeH="0" noProof="0">
                <a:ln>
                  <a:noFill/>
                </a:ln>
                <a:effectLst/>
                <a:uLnTx/>
                <a:uFillTx/>
                <a:latin typeface="Open Sans"/>
                <a:ea typeface="+mn-ea"/>
                <a:cs typeface="+mn-cs"/>
              </a:rPr>
              <a:t>TX Certified</a:t>
            </a:r>
          </a:p>
        </p:txBody>
      </p:sp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6C31731-841F-174B-B9BC-B3523C2172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52" y="1809204"/>
            <a:ext cx="4859387" cy="3239591"/>
          </a:xfrm>
          <a:prstGeom prst="rect">
            <a:avLst/>
          </a:prstGeom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3B691605-6F28-4808-8188-14AFC77741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540" y="3581757"/>
            <a:ext cx="740228" cy="88689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D6889ED-B6D5-436D-B2DA-6CF177F70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304379" y="4323644"/>
            <a:ext cx="155786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udio 7" descr="Removal of requirement to be certified.">
            <a:hlinkClick r:id="" action="ppaction://media"/>
            <a:extLst>
              <a:ext uri="{FF2B5EF4-FFF2-40B4-BE49-F238E27FC236}">
                <a16:creationId xmlns:a16="http://schemas.microsoft.com/office/drawing/2014/main" id="{F2A6688A-185F-420C-B1A6-06D3E97BCE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3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52"/>
    </mc:Choice>
    <mc:Fallback xmlns="">
      <p:transition spd="slow" advTm="19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2C175-7BFD-4384-A32D-C23F6A89D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703" y="365125"/>
            <a:ext cx="10679829" cy="1325563"/>
          </a:xfrm>
        </p:spPr>
        <p:txBody>
          <a:bodyPr/>
          <a:lstStyle/>
          <a:p>
            <a:r>
              <a:rPr lang="en-US" dirty="0"/>
              <a:t>How does HB 1525 impact the compensation plan?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F0A11-26EC-455C-A63D-0E2D5C225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6703" y="1882423"/>
            <a:ext cx="5199598" cy="4610452"/>
          </a:xfrm>
        </p:spPr>
        <p:txBody>
          <a:bodyPr>
            <a:normAutofit/>
          </a:bodyPr>
          <a:lstStyle/>
          <a:p>
            <a:pPr marL="0" marR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 funds received by ____________________ ISD for a designated teacher under the Teacher Incentive Allotment (TIA), (</a:t>
            </a: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 </a:t>
            </a:r>
            <a:r>
              <a:rPr lang="en-US" sz="1800" i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70 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 percent will be paid to the designated teacher. The other (</a:t>
            </a:r>
            <a:r>
              <a:rPr lang="en-US" sz="1800" i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20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will be paid equally to the other teachers on the designated teacher’s campus.  The remaining (</a:t>
            </a: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 </a:t>
            </a:r>
            <a:r>
              <a:rPr lang="en-US" sz="1800" i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10  )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percent will be used for </a:t>
            </a: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</a:t>
            </a:r>
            <a:r>
              <a:rPr lang="en-US" sz="1800" i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training and support of the system, expansion of the system, teacher professional development  </a:t>
            </a: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marL="0" marR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0" indent="0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Should the district receive funding for a designated teacher who has resigned or retired, the district (</a:t>
            </a:r>
            <a:r>
              <a:rPr lang="en-US" sz="1800" i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will, will not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forward payment to the resigned or retired (</a:t>
            </a:r>
            <a:r>
              <a:rPr lang="en-US" sz="1800" i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designated, other teachers on the designated teacher’s campus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as soon as practicable. 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7CDA803-256A-4369-B8F8-070AB207D7BE}"/>
              </a:ext>
            </a:extLst>
          </p:cNvPr>
          <p:cNvSpPr/>
          <p:nvPr/>
        </p:nvSpPr>
        <p:spPr>
          <a:xfrm>
            <a:off x="6882064" y="1882423"/>
            <a:ext cx="4980331" cy="354753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Forwarding funds is not required to make funds TRS eligible.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If funds are not forwarded, a departing designated teacher will not receive TIA compensation that year.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Consider the timing of a compensation plan amendment in alignment with the start of teacher contracts and the 45-day no-penalty resignation window. </a:t>
            </a:r>
            <a:endParaRPr lang="en-US" dirty="0"/>
          </a:p>
          <a:p>
            <a:pPr algn="ctr"/>
            <a:endParaRPr lang="en-US" dirty="0"/>
          </a:p>
        </p:txBody>
      </p:sp>
      <p:pic>
        <p:nvPicPr>
          <p:cNvPr id="4" name="Audio 3" descr="Summary of slide.">
            <a:hlinkClick r:id="" action="ppaction://media"/>
            <a:extLst>
              <a:ext uri="{FF2B5EF4-FFF2-40B4-BE49-F238E27FC236}">
                <a16:creationId xmlns:a16="http://schemas.microsoft.com/office/drawing/2014/main" id="{6690EDA3-4A05-4293-9B77-04C7513FBF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9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72"/>
    </mc:Choice>
    <mc:Fallback xmlns="">
      <p:transition spd="slow" advTm="51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F036C35D-D429-45DD-A36D-A051FDB03C45}"/>
              </a:ext>
            </a:extLst>
          </p:cNvPr>
          <p:cNvSpPr txBox="1"/>
          <p:nvPr/>
        </p:nvSpPr>
        <p:spPr>
          <a:xfrm>
            <a:off x="299250" y="1733806"/>
            <a:ext cx="2391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Administer the optional TTU Survey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4660869-72A0-4F35-984B-02AFDE85FB2C}"/>
              </a:ext>
            </a:extLst>
          </p:cNvPr>
          <p:cNvSpPr txBox="1"/>
          <p:nvPr/>
        </p:nvSpPr>
        <p:spPr>
          <a:xfrm>
            <a:off x="3410133" y="1733806"/>
            <a:ext cx="2349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Submit data to TTU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Submit fees to TEA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5905FC1-9D2D-4A25-922B-7DDE43EC3C77}"/>
              </a:ext>
            </a:extLst>
          </p:cNvPr>
          <p:cNvSpPr txBox="1"/>
          <p:nvPr/>
        </p:nvSpPr>
        <p:spPr>
          <a:xfrm>
            <a:off x="6357149" y="1733806"/>
            <a:ext cx="2506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System approval notification from TEA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BA570E8-F032-4E4B-9044-BDD3BF3B0D79}"/>
              </a:ext>
            </a:extLst>
          </p:cNvPr>
          <p:cNvSpPr txBox="1"/>
          <p:nvPr/>
        </p:nvSpPr>
        <p:spPr>
          <a:xfrm>
            <a:off x="9366308" y="1733806"/>
            <a:ext cx="2472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Class Roster-Winter Collection Reporting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DD71C8C-29B6-445D-A380-521B698F50A4}"/>
              </a:ext>
            </a:extLst>
          </p:cNvPr>
          <p:cNvSpPr txBox="1"/>
          <p:nvPr/>
        </p:nvSpPr>
        <p:spPr>
          <a:xfrm>
            <a:off x="202522" y="3842833"/>
            <a:ext cx="24881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National Board Fee Resubmission Deadline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Confirm 2021-2022 Designations and Allotments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Cohort E Application Deadline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D030320-CA70-41B7-A7BA-923605335F6E}"/>
              </a:ext>
            </a:extLst>
          </p:cNvPr>
          <p:cNvSpPr txBox="1"/>
          <p:nvPr/>
        </p:nvSpPr>
        <p:spPr>
          <a:xfrm>
            <a:off x="6496602" y="3525524"/>
            <a:ext cx="2272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August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51EB1BC-4F0B-4CA6-90D4-6CED21030B06}"/>
              </a:ext>
            </a:extLst>
          </p:cNvPr>
          <p:cNvSpPr txBox="1"/>
          <p:nvPr/>
        </p:nvSpPr>
        <p:spPr>
          <a:xfrm>
            <a:off x="6364916" y="3842833"/>
            <a:ext cx="24990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Expend all funds for 2021-2022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Submit TIA Annual Program Evaluation requirements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4FE7ECB-5D58-48A1-A22C-B38113E14C86}"/>
              </a:ext>
            </a:extLst>
          </p:cNvPr>
          <p:cNvSpPr txBox="1"/>
          <p:nvPr/>
        </p:nvSpPr>
        <p:spPr>
          <a:xfrm>
            <a:off x="9566058" y="3485151"/>
            <a:ext cx="2272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September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DFC884F-8F5C-4C0B-9572-F3D3AC9F4944}"/>
              </a:ext>
            </a:extLst>
          </p:cNvPr>
          <p:cNvSpPr txBox="1"/>
          <p:nvPr/>
        </p:nvSpPr>
        <p:spPr>
          <a:xfrm>
            <a:off x="9366308" y="3842833"/>
            <a:ext cx="2472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2021-2022 TIA Funds reflected in Summary of Finance report </a:t>
            </a:r>
          </a:p>
        </p:txBody>
      </p:sp>
      <p:graphicFrame>
        <p:nvGraphicFramePr>
          <p:cNvPr id="63" name="Table 7">
            <a:extLst>
              <a:ext uri="{FF2B5EF4-FFF2-40B4-BE49-F238E27FC236}">
                <a16:creationId xmlns:a16="http://schemas.microsoft.com/office/drawing/2014/main" id="{11F1CB73-25E4-4904-A470-6C8F731E0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22084"/>
              </p:ext>
            </p:extLst>
          </p:nvPr>
        </p:nvGraphicFramePr>
        <p:xfrm>
          <a:off x="838200" y="1059807"/>
          <a:ext cx="10515599" cy="5241845"/>
        </p:xfrm>
        <a:graphic>
          <a:graphicData uri="http://schemas.openxmlformats.org/drawingml/2006/table">
            <a:tbl>
              <a:tblPr firstRow="1" bandRow="1"/>
              <a:tblGrid>
                <a:gridCol w="4629867">
                  <a:extLst>
                    <a:ext uri="{9D8B030D-6E8A-4147-A177-3AD203B41FA5}">
                      <a16:colId xmlns:a16="http://schemas.microsoft.com/office/drawing/2014/main" val="1104141764"/>
                    </a:ext>
                  </a:extLst>
                </a:gridCol>
                <a:gridCol w="5885732">
                  <a:extLst>
                    <a:ext uri="{9D8B030D-6E8A-4147-A177-3AD203B41FA5}">
                      <a16:colId xmlns:a16="http://schemas.microsoft.com/office/drawing/2014/main" val="1782843918"/>
                    </a:ext>
                  </a:extLst>
                </a:gridCol>
              </a:tblGrid>
              <a:tr h="4128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9pPr>
                    </a:lstStyle>
                    <a:p>
                      <a:r>
                        <a:rPr lang="en-US" sz="2400" dirty="0"/>
                        <a:t>District Status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C84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9pPr>
                    </a:lstStyle>
                    <a:p>
                      <a:r>
                        <a:rPr lang="en-US" sz="2400" dirty="0"/>
                        <a:t>District Next Step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C8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865434"/>
                  </a:ext>
                </a:extLst>
              </a:tr>
              <a:tr h="7126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r>
                        <a:rPr lang="en-US" sz="2000"/>
                        <a:t>Districts employing a designated teacher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C84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Districts may choose to update the language in their board-approved compensation plan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C84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462657"/>
                  </a:ext>
                </a:extLst>
              </a:tr>
              <a:tr h="13234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r>
                        <a:rPr lang="en-US" sz="2000"/>
                        <a:t>Districts putting forth teachers for designations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C84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dirty="0"/>
                        <a:t>Districts may include uncertified teachers in their list of designated teachers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dirty="0"/>
                        <a:t>Districts may choose to update the language in their board-approved compensation plan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C84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7442650"/>
                  </a:ext>
                </a:extLst>
              </a:tr>
              <a:tr h="7126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r>
                        <a:rPr lang="en-US" sz="2000"/>
                        <a:t>Districts applying with future local designation system cohorts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C84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/>
                        <a:t>Districts may choose to update the language in their board-approved compensation plan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C84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528620"/>
                  </a:ext>
                </a:extLst>
              </a:tr>
              <a:tr h="13234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r>
                        <a:rPr lang="en-US" sz="2000"/>
                        <a:t>Districts with National Board teachers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C84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Districts that employ an 087 teacher with a NB certification will likely receive an allotment and should prepare a compensation plan to be approved by the board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C84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0670693"/>
                  </a:ext>
                </a:extLst>
              </a:tr>
              <a:tr h="7126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r>
                        <a:rPr lang="en-US" sz="2000"/>
                        <a:t>Districts seeking National Board Reimbursement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C84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No next steps required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C84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34203"/>
                  </a:ext>
                </a:extLst>
              </a:tr>
            </a:tbl>
          </a:graphicData>
        </a:graphic>
      </p:graphicFrame>
      <p:pic>
        <p:nvPicPr>
          <p:cNvPr id="2" name="Audio 1" descr="Summary of next steps for districts.">
            <a:hlinkClick r:id="" action="ppaction://media"/>
            <a:extLst>
              <a:ext uri="{FF2B5EF4-FFF2-40B4-BE49-F238E27FC236}">
                <a16:creationId xmlns:a16="http://schemas.microsoft.com/office/drawing/2014/main" id="{7689C452-9BE8-4909-8F8A-163E501BBD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30F9891-FB01-8144-8FD3-86F1B4B059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761" y="136477"/>
            <a:ext cx="5456239" cy="923330"/>
          </a:xfrm>
        </p:spPr>
        <p:txBody>
          <a:bodyPr>
            <a:normAutofit/>
          </a:bodyPr>
          <a:lstStyle/>
          <a:p>
            <a:r>
              <a:rPr lang="en-US" sz="5400" dirty="0"/>
              <a:t>District Next Steps</a:t>
            </a:r>
          </a:p>
        </p:txBody>
      </p:sp>
    </p:spTree>
    <p:extLst>
      <p:ext uri="{BB962C8B-B14F-4D97-AF65-F5344CB8AC3E}">
        <p14:creationId xmlns:p14="http://schemas.microsoft.com/office/powerpoint/2010/main" val="332585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83"/>
    </mc:Choice>
    <mc:Fallback xmlns="">
      <p:transition spd="slow" advTm="15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B52D4-1FF3-4127-A587-E4211C74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FAQ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ED9F1-2A73-447C-9278-1A9609B5E5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No, TIA defines eligible teaching assignments as teachers in certain grades, contents, and campuses.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BE4CD-7D78-4F9F-A175-EB12594F6F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303E15-F588-4932-835D-B2EE30E549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Do I need to update my step 1 system application if I only included certified teachers on my weighting tab?</a:t>
            </a:r>
          </a:p>
        </p:txBody>
      </p:sp>
      <p:pic>
        <p:nvPicPr>
          <p:cNvPr id="8" name="Audio 7" descr="Review of FAQs.">
            <a:hlinkClick r:id="" action="ppaction://media"/>
            <a:extLst>
              <a:ext uri="{FF2B5EF4-FFF2-40B4-BE49-F238E27FC236}">
                <a16:creationId xmlns:a16="http://schemas.microsoft.com/office/drawing/2014/main" id="{E84427D6-8B4C-48AB-9D02-9752EB6F92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6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26"/>
    </mc:Choice>
    <mc:Fallback xmlns="">
      <p:transition spd="slow" advTm="29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B52D4-1FF3-4127-A587-E4211C74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FAQ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ED9F1-2A73-447C-9278-1A9609B5E5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No.  Districts with full or provisional approval that choose to change their spending plan may do so by submitting an amendment by 8/31 in the annual submission process.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BE4CD-7D78-4F9F-A175-EB12594F6F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303E15-F588-4932-835D-B2EE30E549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Do I need to update my spending tab on my step 1 system application?</a:t>
            </a:r>
          </a:p>
        </p:txBody>
      </p:sp>
      <p:pic>
        <p:nvPicPr>
          <p:cNvPr id="6" name="Audio 5" descr="Review of FAQ.">
            <a:hlinkClick r:id="" action="ppaction://media"/>
            <a:extLst>
              <a:ext uri="{FF2B5EF4-FFF2-40B4-BE49-F238E27FC236}">
                <a16:creationId xmlns:a16="http://schemas.microsoft.com/office/drawing/2014/main" id="{E7276037-513B-4232-95F3-242550C180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6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87"/>
    </mc:Choice>
    <mc:Fallback xmlns="">
      <p:transition spd="slow" advTm="23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 descr="Thank you for viewing/listening to our webinar.">
            <a:hlinkClick r:id="" action="ppaction://media"/>
            <a:extLst>
              <a:ext uri="{FF2B5EF4-FFF2-40B4-BE49-F238E27FC236}">
                <a16:creationId xmlns:a16="http://schemas.microsoft.com/office/drawing/2014/main" id="{46A2C0D3-264E-4D11-9441-3FBA8253EB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2B88DCF-DA6D-4F4E-A746-56227FB78F8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9742" y="-1325563"/>
            <a:ext cx="10515600" cy="1325563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17212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1"/>
    </mc:Choice>
    <mc:Fallback xmlns="">
      <p:transition spd="slow" advTm="9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IA 2020-2021 Color Palette">
      <a:dk1>
        <a:srgbClr val="242424"/>
      </a:dk1>
      <a:lt1>
        <a:sysClr val="window" lastClr="FFFFFF"/>
      </a:lt1>
      <a:dk2>
        <a:srgbClr val="0D6CB9"/>
      </a:dk2>
      <a:lt2>
        <a:srgbClr val="E5E5E5"/>
      </a:lt2>
      <a:accent1>
        <a:srgbClr val="4472C4"/>
      </a:accent1>
      <a:accent2>
        <a:srgbClr val="F16038"/>
      </a:accent2>
      <a:accent3>
        <a:srgbClr val="92C841"/>
      </a:accent3>
      <a:accent4>
        <a:srgbClr val="05A79C"/>
      </a:accent4>
      <a:accent5>
        <a:srgbClr val="5B9BD5"/>
      </a:accent5>
      <a:accent6>
        <a:srgbClr val="F8CC2A"/>
      </a:accent6>
      <a:hlink>
        <a:srgbClr val="231F20"/>
      </a:hlink>
      <a:folHlink>
        <a:srgbClr val="F8CC2A"/>
      </a:folHlink>
    </a:clrScheme>
    <a:fontScheme name="TIA 2020-2021 Fonts">
      <a:majorFont>
        <a:latin typeface="Open Sans 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IA PPT Template 2020-21" id="{5D600964-3575-48D8-B337-1A81BC7A6B84}" vid="{3497A967-8290-4FCA-8975-9CE91F861439}"/>
    </a:ext>
  </a:extLst>
</a:theme>
</file>

<file path=ppt/theme/theme2.xml><?xml version="1.0" encoding="utf-8"?>
<a:theme xmlns:a="http://schemas.openxmlformats.org/drawingml/2006/main" name="2_TEA Main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Custom 1">
      <a:dk1>
        <a:srgbClr val="000000"/>
      </a:dk1>
      <a:lt1>
        <a:srgbClr val="FFFFFF"/>
      </a:lt1>
      <a:dk2>
        <a:srgbClr val="005786"/>
      </a:dk2>
      <a:lt2>
        <a:srgbClr val="D8D8D8"/>
      </a:lt2>
      <a:accent1>
        <a:srgbClr val="0D6CB9"/>
      </a:accent1>
      <a:accent2>
        <a:srgbClr val="F16038"/>
      </a:accent2>
      <a:accent3>
        <a:srgbClr val="DA3E26"/>
      </a:accent3>
      <a:accent4>
        <a:srgbClr val="70417F"/>
      </a:accent4>
      <a:accent5>
        <a:srgbClr val="363534"/>
      </a:accent5>
      <a:accent6>
        <a:srgbClr val="00486E"/>
      </a:accent6>
      <a:hlink>
        <a:srgbClr val="1682C5"/>
      </a:hlink>
      <a:folHlink>
        <a:srgbClr val="F06039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hotoTags xmlns="55ad0659-6a5d-4092-b991-df82805f26a4" xsi:nil="true"/>
    <SharedWithUsers xmlns="4780d0d2-c080-455e-bee8-5b3382ef325a">
      <UserInfo>
        <DisplayName>McCorquodale, Theresa</DisplayName>
        <AccountId>1096</AccountId>
        <AccountType/>
      </UserInfo>
      <UserInfo>
        <DisplayName>Wu, Grace</DisplayName>
        <AccountId>134</AccountId>
        <AccountType/>
      </UserInfo>
      <UserInfo>
        <DisplayName>Swinney, Lyra</DisplayName>
        <AccountId>1238</AccountId>
        <AccountType/>
      </UserInfo>
      <UserInfo>
        <DisplayName>Seay, Amani</DisplayName>
        <AccountId>1991</AccountId>
        <AccountType/>
      </UserInfo>
      <UserInfo>
        <DisplayName>Garner, Katie</DisplayName>
        <AccountId>2019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8CB2DC0153D0408D1CF651F2AD29DF" ma:contentTypeVersion="14" ma:contentTypeDescription="Create a new document." ma:contentTypeScope="" ma:versionID="502ed03c3e35da23c13c09227bf43b1c">
  <xsd:schema xmlns:xsd="http://www.w3.org/2001/XMLSchema" xmlns:xs="http://www.w3.org/2001/XMLSchema" xmlns:p="http://schemas.microsoft.com/office/2006/metadata/properties" xmlns:ns2="55ad0659-6a5d-4092-b991-df82805f26a4" xmlns:ns3="4780d0d2-c080-455e-bee8-5b3382ef325a" targetNamespace="http://schemas.microsoft.com/office/2006/metadata/properties" ma:root="true" ma:fieldsID="9421725c09d0f3edbea8f1f6c1309576" ns2:_="" ns3:_="">
    <xsd:import namespace="55ad0659-6a5d-4092-b991-df82805f26a4"/>
    <xsd:import namespace="4780d0d2-c080-455e-bee8-5b3382ef32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PhotoTag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ad0659-6a5d-4092-b991-df82805f26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PhotoTags" ma:index="20" nillable="true" ma:displayName="Photo Tags" ma:format="Dropdown" ma:internalName="PhotoTags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80d0d2-c080-455e-bee8-5b3382ef325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CE27350-D382-4462-93B4-21BE3E404BB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EDFD869-F5CC-4EDE-B66A-0F06D5D945E4}">
  <ds:schemaRefs>
    <ds:schemaRef ds:uri="4780d0d2-c080-455e-bee8-5b3382ef325a"/>
    <ds:schemaRef ds:uri="55ad0659-6a5d-4092-b991-df82805f26a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64D4982-0124-4398-9ED4-F889A9B7A72D}">
  <ds:schemaRefs>
    <ds:schemaRef ds:uri="4780d0d2-c080-455e-bee8-5b3382ef325a"/>
    <ds:schemaRef ds:uri="55ad0659-6a5d-4092-b991-df82805f26a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TIA PPT Template 2020-21</Template>
  <TotalTime>117</TotalTime>
  <Words>553</Words>
  <Application>Microsoft Macintosh PowerPoint</Application>
  <PresentationFormat>Widescreen</PresentationFormat>
  <Paragraphs>68</Paragraphs>
  <Slides>8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23" baseType="lpstr">
      <vt:lpstr>Arial</vt:lpstr>
      <vt:lpstr>Calibri</vt:lpstr>
      <vt:lpstr>Calibri Light</vt:lpstr>
      <vt:lpstr>Courier New</vt:lpstr>
      <vt:lpstr>Open Sans</vt:lpstr>
      <vt:lpstr>Open Sans (Body)</vt:lpstr>
      <vt:lpstr>Open Sans (Headings)</vt:lpstr>
      <vt:lpstr>Open Sans bold</vt:lpstr>
      <vt:lpstr>Open Sans Light</vt:lpstr>
      <vt:lpstr>Open Sans SemiBold</vt:lpstr>
      <vt:lpstr>Wingdings</vt:lpstr>
      <vt:lpstr>Office Theme</vt:lpstr>
      <vt:lpstr>2_TEA Main Slide</vt:lpstr>
      <vt:lpstr>1_Custom Design</vt:lpstr>
      <vt:lpstr>1_Office Theme</vt:lpstr>
      <vt:lpstr>Legislative Update Teacher Incentive Allotment (TIA) Impacts</vt:lpstr>
      <vt:lpstr>Which Bills Impact TIA?</vt:lpstr>
      <vt:lpstr>Teacher Eligibility for Designations and Allotments</vt:lpstr>
      <vt:lpstr>How does HB 1525 impact the compensation plan?</vt:lpstr>
      <vt:lpstr>District Next Steps</vt:lpstr>
      <vt:lpstr>FAQ</vt:lpstr>
      <vt:lpstr>FAQ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Seay, Amani</dc:creator>
  <cp:lastModifiedBy>Chris Clontz</cp:lastModifiedBy>
  <cp:revision>9</cp:revision>
  <dcterms:created xsi:type="dcterms:W3CDTF">2020-10-19T15:19:12Z</dcterms:created>
  <dcterms:modified xsi:type="dcterms:W3CDTF">2021-10-19T14:40:22Z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0x0101001B8CB2DC0153D0408D1CF651F2AD29DF</vt:lpwstr>
  </property>
</Properties>
</file>