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2" r:id="rId5"/>
    <p:sldMasterId id="2147483660" r:id="rId6"/>
    <p:sldMasterId id="2147483710" r:id="rId7"/>
    <p:sldMasterId id="2147483718" r:id="rId8"/>
    <p:sldMasterId id="2147483726" r:id="rId9"/>
    <p:sldMasterId id="2147483737" r:id="rId10"/>
    <p:sldMasterId id="2147483744" r:id="rId11"/>
    <p:sldMasterId id="2147483753" r:id="rId12"/>
  </p:sldMasterIdLst>
  <p:notesMasterIdLst>
    <p:notesMasterId r:id="rId80"/>
  </p:notesMasterIdLst>
  <p:handoutMasterIdLst>
    <p:handoutMasterId r:id="rId81"/>
  </p:handoutMasterIdLst>
  <p:sldIdLst>
    <p:sldId id="258" r:id="rId13"/>
    <p:sldId id="5648" r:id="rId14"/>
    <p:sldId id="5649" r:id="rId15"/>
    <p:sldId id="2624" r:id="rId16"/>
    <p:sldId id="5650" r:id="rId17"/>
    <p:sldId id="2487" r:id="rId18"/>
    <p:sldId id="2553" r:id="rId19"/>
    <p:sldId id="2552" r:id="rId20"/>
    <p:sldId id="5646" r:id="rId21"/>
    <p:sldId id="5606" r:id="rId22"/>
    <p:sldId id="2458" r:id="rId23"/>
    <p:sldId id="5674" r:id="rId24"/>
    <p:sldId id="5657" r:id="rId25"/>
    <p:sldId id="2460" r:id="rId26"/>
    <p:sldId id="5652" r:id="rId27"/>
    <p:sldId id="5154" r:id="rId28"/>
    <p:sldId id="5653" r:id="rId29"/>
    <p:sldId id="2483" r:id="rId30"/>
    <p:sldId id="2466" r:id="rId31"/>
    <p:sldId id="5654" r:id="rId32"/>
    <p:sldId id="2461" r:id="rId33"/>
    <p:sldId id="5659" r:id="rId34"/>
    <p:sldId id="5616" r:id="rId35"/>
    <p:sldId id="5281" r:id="rId36"/>
    <p:sldId id="5282" r:id="rId37"/>
    <p:sldId id="5280" r:id="rId38"/>
    <p:sldId id="5617" r:id="rId39"/>
    <p:sldId id="5618" r:id="rId40"/>
    <p:sldId id="5658" r:id="rId41"/>
    <p:sldId id="5619" r:id="rId42"/>
    <p:sldId id="5667" r:id="rId43"/>
    <p:sldId id="5623" r:id="rId44"/>
    <p:sldId id="5662" r:id="rId45"/>
    <p:sldId id="5628" r:id="rId46"/>
    <p:sldId id="5663" r:id="rId47"/>
    <p:sldId id="5626" r:id="rId48"/>
    <p:sldId id="5629" r:id="rId49"/>
    <p:sldId id="5664" r:id="rId50"/>
    <p:sldId id="5622" r:id="rId51"/>
    <p:sldId id="5665" r:id="rId52"/>
    <p:sldId id="5668" r:id="rId53"/>
    <p:sldId id="5632" r:id="rId54"/>
    <p:sldId id="5633" r:id="rId55"/>
    <p:sldId id="5634" r:id="rId56"/>
    <p:sldId id="5637" r:id="rId57"/>
    <p:sldId id="5638" r:id="rId58"/>
    <p:sldId id="5639" r:id="rId59"/>
    <p:sldId id="5640" r:id="rId60"/>
    <p:sldId id="5641" r:id="rId61"/>
    <p:sldId id="5636" r:id="rId62"/>
    <p:sldId id="5669" r:id="rId63"/>
    <p:sldId id="5670" r:id="rId64"/>
    <p:sldId id="5671" r:id="rId65"/>
    <p:sldId id="5642" r:id="rId66"/>
    <p:sldId id="5675" r:id="rId67"/>
    <p:sldId id="5672" r:id="rId68"/>
    <p:sldId id="5680" r:id="rId69"/>
    <p:sldId id="5276" r:id="rId70"/>
    <p:sldId id="5677" r:id="rId71"/>
    <p:sldId id="5678" r:id="rId72"/>
    <p:sldId id="5609" r:id="rId73"/>
    <p:sldId id="5679" r:id="rId74"/>
    <p:sldId id="2464" r:id="rId75"/>
    <p:sldId id="5673" r:id="rId76"/>
    <p:sldId id="2686" r:id="rId77"/>
    <p:sldId id="2646" r:id="rId78"/>
    <p:sldId id="2454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B"/>
    <a:srgbClr val="87C54A"/>
    <a:srgbClr val="F8CC2B"/>
    <a:srgbClr val="689D33"/>
    <a:srgbClr val="73AE38"/>
    <a:srgbClr val="80C13F"/>
    <a:srgbClr val="007971"/>
    <a:srgbClr val="ABFBE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5DFF5-69D9-4A6D-A431-023ECC74EDC3}" v="5" dt="2024-04-23T16:47:06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82" Type="http://schemas.openxmlformats.org/officeDocument/2006/relationships/presProps" Target="presProps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2-49E7-83E0-B5BE799DF3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2-49E7-83E0-B5BE799DF30E}"/>
              </c:ext>
            </c:extLst>
          </c:dPt>
          <c:dLbls>
            <c:dLbl>
              <c:idx val="0"/>
              <c:layout>
                <c:manualLayout>
                  <c:x val="2.8275328429982535E-2"/>
                  <c:y val="-0.11727302360327367"/>
                </c:manualLayout>
              </c:layout>
              <c:tx>
                <c:rich>
                  <a:bodyPr/>
                  <a:lstStyle/>
                  <a:p>
                    <a:fld id="{6BB5B7D6-93F4-4582-873A-7B93D4904F80}" type="PERCENTAGE">
                      <a:rPr lang="en-US" sz="2400" b="1">
                        <a:solidFill>
                          <a:schemeClr val="accent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22-49E7-83E0-B5BE799DF30E}"/>
                </c:ext>
              </c:extLst>
            </c:dLbl>
            <c:dLbl>
              <c:idx val="1"/>
              <c:layout>
                <c:manualLayout>
                  <c:x val="-0.16164292882507336"/>
                  <c:y val="9.9550299241290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22-49E7-83E0-B5BE799DF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22-49E7-83E0-B5BE799DF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CF29-B97B-41B1-B7A8-3613CCC34D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19408-BABC-4521-84DA-23F7F6DE2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82599-D379-4556-9147-210E82E7256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37C37-AAB9-4E70-AB68-740394CAC8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50E0-55BB-4B2F-B36D-57A6AD17D8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E144-4208-4DF5-88DA-E1C467A86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58356-2CF6-4E5C-BB68-A3FBAAA3B32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0900D-9F1A-4214-A11A-866C96D7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6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1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1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5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6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1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7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0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4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900D-9F1A-4214-A11A-866C96D78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44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ack and green rectangle with a black background&#10;&#10;Description automatically generated">
            <a:extLst>
              <a:ext uri="{FF2B5EF4-FFF2-40B4-BE49-F238E27FC236}">
                <a16:creationId xmlns:a16="http://schemas.microsoft.com/office/drawing/2014/main" id="{AE56FD23-D805-77B1-5EA5-1DA87F542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2547C-9364-4CB3-9314-3443C529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508" y="3429000"/>
            <a:ext cx="9119287" cy="1528947"/>
          </a:xfrm>
        </p:spPr>
        <p:txBody>
          <a:bodyPr lIns="91440" rIns="91440" anchor="b" anchorCtr="0">
            <a:no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82A2-87E1-450A-BEF1-E4B519465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507" y="5152449"/>
            <a:ext cx="9119287" cy="647126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A logo for a teacher&#10;&#10;Description automatically generated">
            <a:extLst>
              <a:ext uri="{FF2B5EF4-FFF2-40B4-BE49-F238E27FC236}">
                <a16:creationId xmlns:a16="http://schemas.microsoft.com/office/drawing/2014/main" id="{AA765A01-970B-59F8-878E-B533D510D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233" y="463778"/>
            <a:ext cx="2305561" cy="10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704E117-2B03-1EA3-1C5F-0B2D148F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FD423B-37DC-AC57-07AF-8A1A0310ED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90850" y="1065213"/>
            <a:ext cx="9201150" cy="57927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</a:t>
            </a:r>
          </a:p>
          <a:p>
            <a:r>
              <a:rPr lang="en-US"/>
              <a:t>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EE41B9-8A7C-0812-9E35-3A9CDA8D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2990850" y="1852613"/>
            <a:ext cx="4762500" cy="3657600"/>
          </a:xfrm>
          <a:solidFill>
            <a:schemeClr val="accent1">
              <a:lumMod val="7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123AD-CA53-6AE5-46B1-8B54BB4307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52613"/>
            <a:ext cx="6381750" cy="3657600"/>
          </a:xfrm>
          <a:solidFill>
            <a:schemeClr val="accent1">
              <a:lumMod val="75000"/>
            </a:schemeClr>
          </a:solidFill>
        </p:spPr>
        <p:txBody>
          <a:bodyPr lIns="457200" rIns="457200" anchor="ctr">
            <a:noAutofit/>
          </a:bodyPr>
          <a:lstStyle>
            <a:lvl1pPr marL="0" indent="0" algn="l">
              <a:lnSpc>
                <a:spcPct val="16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slide to emphasize a point or insert a quote. Keep it to one to two light sentences.</a:t>
            </a:r>
          </a:p>
        </p:txBody>
      </p:sp>
    </p:spTree>
    <p:extLst>
      <p:ext uri="{BB962C8B-B14F-4D97-AF65-F5344CB8AC3E}">
        <p14:creationId xmlns:p14="http://schemas.microsoft.com/office/powerpoint/2010/main" val="27436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B768DD4-BC38-EDD8-8E89-B866129E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85E41-9C65-3EFC-2450-D3013504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393" y="2235763"/>
            <a:ext cx="2492453" cy="155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0479A-694C-A382-0D23-BBCDFA00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4736" y="2214368"/>
            <a:ext cx="2492453" cy="15580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BED75-F78C-5065-3CDC-693D1BD9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2172" y="2242664"/>
            <a:ext cx="2492453" cy="15580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75917-560D-FC23-2CDD-74B1A71F2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5421" y="2195033"/>
            <a:ext cx="2492453" cy="15580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F61641E-9515-7858-7F70-8F0C1E4190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516" y="3778800"/>
            <a:ext cx="2477604" cy="1650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552207D-9CBF-0E99-CC3A-D7D1CF5B1B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8928" y="3771900"/>
            <a:ext cx="2462446" cy="1657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4723890-90A3-372E-9B16-D80178205F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1766" y="3771900"/>
            <a:ext cx="2493264" cy="16761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08F0618-3D8A-B40A-2FC5-BB7EEF1739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05694" y="3753128"/>
            <a:ext cx="2477790" cy="16761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F54E3D7-0961-B2FD-BFD9-4200E7F02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2242664"/>
            <a:ext cx="2477604" cy="1529236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7AFA94E-3CB0-55AB-EF5F-35351EA0C2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675" y="2214563"/>
            <a:ext cx="2474322" cy="1557337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38C95F6-3FA3-EBB3-8800-C9099AA8C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2038" y="2242664"/>
            <a:ext cx="2472720" cy="1529236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6241659-A67D-511C-73C2-1FC772DD8F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9023" y="2195513"/>
            <a:ext cx="2459115" cy="1528762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78305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9292-D18A-F840-E40F-4E2481AC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8">
            <a:extLst>
              <a:ext uri="{FF2B5EF4-FFF2-40B4-BE49-F238E27FC236}">
                <a16:creationId xmlns:a16="http://schemas.microsoft.com/office/drawing/2014/main" id="{A7E3F95D-17C7-00B7-E3CC-9DD44BF353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393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A80BA819-6AB3-DC6E-B9F7-829040E5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19" y="5724526"/>
            <a:ext cx="3467100" cy="58102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2">
            <a:extLst>
              <a:ext uri="{FF2B5EF4-FFF2-40B4-BE49-F238E27FC236}">
                <a16:creationId xmlns:a16="http://schemas.microsoft.com/office/drawing/2014/main" id="{C863983F-102B-1CF9-CAB7-4BF8363B82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8534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447845F-460D-EF0F-3C85-CD9682EB4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8534" y="5724525"/>
            <a:ext cx="3467100" cy="5810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D97B8D89-9249-7A8D-B1CF-4E022ACB8D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281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0CFE4C8B-C50A-E1D0-68DA-2A0CBCE15E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5281" y="5724525"/>
            <a:ext cx="3467100" cy="5810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27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97F8-F53B-D2A7-D94B-31E2BDEE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0E81D2-B493-8BC3-5C67-B4DCE0DA713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99393" y="1695413"/>
            <a:ext cx="11395210" cy="3821409"/>
            <a:chOff x="399393" y="1695413"/>
            <a:chExt cx="11395210" cy="38214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B2FC8B-3E9B-2053-D9F2-81B2CDE7A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401317" y="1695413"/>
              <a:ext cx="11374827" cy="2935660"/>
              <a:chOff x="401317" y="1695413"/>
              <a:chExt cx="11374827" cy="293566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2CE077-AA72-6EF9-86C3-F16DC839B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48100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DA26B-E412-1AAE-99BF-E354FBD5EF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1318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51332-7EEC-5B19-6DE1-2DDD91A9C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1317" y="1698219"/>
                <a:ext cx="2329884" cy="12593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26F7F-4CB0-C175-D739-B5314FEF9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395881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0A4E66-2C6B-A8E5-233B-FC4F80527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97720" y="1700666"/>
                <a:ext cx="2326205" cy="1234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9E0968-128F-ECC1-CED6-9F4CAECC2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03816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63F789-3B4F-2DD0-6559-4279C17CB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03817" y="1700667"/>
                <a:ext cx="232318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7A27CD-CB71-87C5-8849-0B946C149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46175" y="1700666"/>
                <a:ext cx="2328044" cy="1273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919257B-B330-4B14-3438-B6A58264B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0" idx="0"/>
              </p:cNvCxnSpPr>
              <p:nvPr/>
            </p:nvCxnSpPr>
            <p:spPr>
              <a:xfrm flipV="1">
                <a:off x="1562828" y="4079864"/>
                <a:ext cx="587" cy="5512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DC0E3E7-8514-CBC3-9925-DA162E62B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1" idx="0"/>
              </p:cNvCxnSpPr>
              <p:nvPr/>
            </p:nvCxnSpPr>
            <p:spPr>
              <a:xfrm flipH="1" flipV="1">
                <a:off x="4574442" y="4085935"/>
                <a:ext cx="3855" cy="50316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043E423-EEDD-0C3F-6250-C20AA02C2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2" idx="0"/>
              </p:cNvCxnSpPr>
              <p:nvPr/>
            </p:nvCxnSpPr>
            <p:spPr>
              <a:xfrm flipH="1" flipV="1">
                <a:off x="7582377" y="4086180"/>
                <a:ext cx="11389" cy="527256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CC51457-AF5D-9D9D-F956-5CC41A1C0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3" idx="0"/>
              </p:cNvCxnSpPr>
              <p:nvPr/>
            </p:nvCxnSpPr>
            <p:spPr>
              <a:xfrm flipH="1" flipV="1">
                <a:off x="10604852" y="4077194"/>
                <a:ext cx="4382" cy="539955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80743A-46FF-F379-359B-DDA458D3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99393" y="5037629"/>
              <a:ext cx="11395210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BABD96-BC99-C03B-9E10-931CCF59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79423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51536E-62E3-2AA1-CEFD-B9C9A2937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194892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46F70A-A640-4989-F4E5-4FF57043E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10361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5F82DC-BD4F-AFC5-924C-D4729222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225829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3D77914-B6E9-199C-5F2A-2E4D99CA4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2613363" y="458160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469D51B-BC51-9029-C903-BB91BED5D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713950" y="4602422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21B9252-AFA0-A819-3ECA-7D37286C0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8644300" y="4589099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 Placeholder 48">
            <a:extLst>
              <a:ext uri="{FF2B5EF4-FFF2-40B4-BE49-F238E27FC236}">
                <a16:creationId xmlns:a16="http://schemas.microsoft.com/office/drawing/2014/main" id="{843B5F78-147D-140C-CA71-235106604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19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50">
            <a:extLst>
              <a:ext uri="{FF2B5EF4-FFF2-40B4-BE49-F238E27FC236}">
                <a16:creationId xmlns:a16="http://schemas.microsoft.com/office/drawing/2014/main" id="{96767FD8-C20D-1504-612A-B847A6EE6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81372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1" name="Text Placeholder 60">
            <a:extLst>
              <a:ext uri="{FF2B5EF4-FFF2-40B4-BE49-F238E27FC236}">
                <a16:creationId xmlns:a16="http://schemas.microsoft.com/office/drawing/2014/main" id="{F9DEB5B9-1D97-DAAA-E0F7-7CEB34A3A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393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3" name="Text Placeholder 48">
            <a:extLst>
              <a:ext uri="{FF2B5EF4-FFF2-40B4-BE49-F238E27FC236}">
                <a16:creationId xmlns:a16="http://schemas.microsoft.com/office/drawing/2014/main" id="{75D825C9-A96C-CF0E-8670-A25546F3AB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7238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50">
            <a:extLst>
              <a:ext uri="{FF2B5EF4-FFF2-40B4-BE49-F238E27FC236}">
                <a16:creationId xmlns:a16="http://schemas.microsoft.com/office/drawing/2014/main" id="{0B4F9EB4-B491-338C-35B5-3C6CF6AEE0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87291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5" name="Text Placeholder 60">
            <a:extLst>
              <a:ext uri="{FF2B5EF4-FFF2-40B4-BE49-F238E27FC236}">
                <a16:creationId xmlns:a16="http://schemas.microsoft.com/office/drawing/2014/main" id="{69182E76-40AF-2F92-2BF3-F7BE7FDF4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5312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6" name="Text Placeholder 48">
            <a:extLst>
              <a:ext uri="{FF2B5EF4-FFF2-40B4-BE49-F238E27FC236}">
                <a16:creationId xmlns:a16="http://schemas.microsoft.com/office/drawing/2014/main" id="{AAEC347C-E9B9-3AC7-A2D7-712F122C8D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96546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50">
            <a:extLst>
              <a:ext uri="{FF2B5EF4-FFF2-40B4-BE49-F238E27FC236}">
                <a16:creationId xmlns:a16="http://schemas.microsoft.com/office/drawing/2014/main" id="{7719E8D3-37DF-09F6-8810-43D30DB7A4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76599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36D05DBE-B525-853F-AE5A-6EC6D20DD4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4620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316F379-0B41-35F9-0408-8433B41921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985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50">
            <a:extLst>
              <a:ext uri="{FF2B5EF4-FFF2-40B4-BE49-F238E27FC236}">
                <a16:creationId xmlns:a16="http://schemas.microsoft.com/office/drawing/2014/main" id="{F680A05B-5FAD-D8CE-9046-1874672709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0238038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9BE6BC1E-19DD-EDA7-E218-826CBCC2A5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56059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76004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85DE-9BB6-A674-7CB8-B794F70D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285C9-C210-6306-0914-A914B0F9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450877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31505-D0C9-A750-7715-F672F5AEF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01318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498E1-E9F2-B1D0-2630-F3F5A6A4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01225" y="1698219"/>
            <a:ext cx="1973581" cy="125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C7558-14EB-4E86-65CA-CDD1FFD8D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51171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A59CD-10EA-B392-92F8-6399D437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47968" y="1700666"/>
            <a:ext cx="1976692" cy="1234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4C6E1-1166-049B-E7AD-E8D65983C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101024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D7E38-692A-0266-2B2A-08CB08B93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097820" y="1700667"/>
            <a:ext cx="1980541" cy="12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844F4-8A3B-8D58-DD2D-6A0ACA9D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800730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3D6ED-3346-572E-D415-F78C19A7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798805" y="1700666"/>
            <a:ext cx="1975413" cy="127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41711-2477-1D4C-9A67-E209F192D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448952" y="1700666"/>
            <a:ext cx="1975413" cy="127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92AB4-F662-EAD4-D087-BFBB9393E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387100" y="4079864"/>
            <a:ext cx="0" cy="551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E5FD47-77F6-7C13-0357-AD4846DCF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752184" y="4085935"/>
            <a:ext cx="1233" cy="503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1177F6-FBB0-E490-1C80-63720C10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00128" y="4086180"/>
            <a:ext cx="3142" cy="55917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373376-31E8-C5CD-1CE5-52A67112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29079" y="4077194"/>
            <a:ext cx="2235" cy="5565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1BC68F-BF96-FF1E-3EC6-B7B2AB8B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0"/>
            <a:endCxn id="14" idx="2"/>
          </p:cNvCxnSpPr>
          <p:nvPr/>
        </p:nvCxnSpPr>
        <p:spPr>
          <a:xfrm flipH="1" flipV="1">
            <a:off x="10788437" y="4079865"/>
            <a:ext cx="4399" cy="5335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0AA13F-9433-2219-4A1D-6684A7A9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99393" y="5037629"/>
            <a:ext cx="113952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475B4F7-8150-EEAC-AC32-14A8BCB00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03695" y="4631073"/>
            <a:ext cx="766810" cy="766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05D674-1BB3-8DF9-8E40-6A0A020D4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68779" y="4589099"/>
            <a:ext cx="766810" cy="766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254648-4359-D00A-A27C-1AD1F20F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19307" y="4613436"/>
            <a:ext cx="766810" cy="766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2CA4D2D-915F-CAD7-252D-DF63813E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048573" y="4617149"/>
            <a:ext cx="766810" cy="766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EAB4EE-54C7-BFD2-3826-9F6C65F6F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409431" y="4613436"/>
            <a:ext cx="766810" cy="766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D6C4ACF-6BD3-2645-7042-B68C65D60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112442" y="4581605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F0019AE-B6E7-1F98-8370-7BFE29B7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99184" y="459696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BD1FAAE-93A2-8B57-BC24-FAF8D49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810145" y="4589099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58A5E75-178A-8859-EE09-2BEEA7D1E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149195" y="4589099"/>
            <a:ext cx="914400" cy="9144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E7E33F3-FF5A-A7BC-2D00-8399EADB0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55" y="4672348"/>
            <a:ext cx="653686" cy="653686"/>
          </a:xfrm>
          <a:prstGeom prst="rect">
            <a:avLst/>
          </a:prstGeo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1F09204-0A3A-9424-32DD-63FB6BE5E4AA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01319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AEFE0C1-C0D9-7A7F-D32C-958AD6C8F6C2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1003695" y="4627909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525CFAA-7DB3-CE77-909C-1D1498375C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393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0957608-973E-E7C2-92A2-EE9A08E9F0C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743373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50">
            <a:extLst>
              <a:ext uri="{FF2B5EF4-FFF2-40B4-BE49-F238E27FC236}">
                <a16:creationId xmlns:a16="http://schemas.microsoft.com/office/drawing/2014/main" id="{6B909629-9A6A-3E81-5FB1-817E0F39C791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3345749" y="4603980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E930A968-9067-13E2-37C4-191D606CA5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9247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D0A3F594-A64E-FEC6-8BE2-493E6CCB06F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111082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50">
            <a:extLst>
              <a:ext uri="{FF2B5EF4-FFF2-40B4-BE49-F238E27FC236}">
                <a16:creationId xmlns:a16="http://schemas.microsoft.com/office/drawing/2014/main" id="{C0F3A1BE-2314-4202-C384-482A80F3E933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5713458" y="4598492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EAD0A4C9-EE99-A2CF-DC8E-82C241A753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13992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97B62171-25D1-AD52-DAC6-EB0340CAAE0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451793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50">
            <a:extLst>
              <a:ext uri="{FF2B5EF4-FFF2-40B4-BE49-F238E27FC236}">
                <a16:creationId xmlns:a16="http://schemas.microsoft.com/office/drawing/2014/main" id="{3C66568D-24E6-31AA-EB06-D6EBD615D64F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8054169" y="4592454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5F191BE6-CC17-1152-99AC-E225735A2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34059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097EF379-DC95-E613-037D-50CBD626803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805765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50">
            <a:extLst>
              <a:ext uri="{FF2B5EF4-FFF2-40B4-BE49-F238E27FC236}">
                <a16:creationId xmlns:a16="http://schemas.microsoft.com/office/drawing/2014/main" id="{C2EC05FF-D147-4C06-0156-C392E9CD1278}"/>
              </a:ext>
            </a:extLst>
          </p:cNvPr>
          <p:cNvSpPr>
            <a:spLocks noGrp="1"/>
          </p:cNvSpPr>
          <p:nvPr userDrawn="1">
            <p:ph sz="quarter" idx="22"/>
          </p:nvPr>
        </p:nvSpPr>
        <p:spPr>
          <a:xfrm>
            <a:off x="10408141" y="4579469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CBCBB95C-696E-AD72-F363-583392221C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8804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4356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011F-F905-C885-C408-C5EF4703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845410-8E11-55BB-725A-37293075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8159" y="1695413"/>
            <a:ext cx="11602964" cy="3815948"/>
            <a:chOff x="298159" y="1695413"/>
            <a:chExt cx="11602964" cy="38159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86F2C4-1DF7-BDF3-10AA-5A1693057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298159" y="1695413"/>
              <a:ext cx="11602964" cy="2949941"/>
              <a:chOff x="298159" y="1695413"/>
              <a:chExt cx="11602964" cy="294994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43AEE5-0D96-3CCD-EA78-7E77DCA532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0086" y="1695413"/>
                <a:ext cx="1705977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8F19A2-29C3-8B81-1027-57026121BF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8159" y="1698218"/>
                <a:ext cx="1705980" cy="1297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85919B-2F19-75EE-7E2B-9BCEF54A2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2" idx="0"/>
              </p:cNvCxnSpPr>
              <p:nvPr/>
            </p:nvCxnSpPr>
            <p:spPr>
              <a:xfrm flipH="1" flipV="1">
                <a:off x="1159382" y="4079864"/>
                <a:ext cx="7174" cy="5512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AC35EA-275F-3C79-1F46-FE971ED55B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70428" y="1695413"/>
                <a:ext cx="1705977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587E00-1993-8B3A-8D47-FD31E8AFA5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81113" y="1700666"/>
                <a:ext cx="1695293" cy="1234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DC6EA83-DC00-A1BC-A1B3-C67C737F89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3" idx="0"/>
              </p:cNvCxnSpPr>
              <p:nvPr/>
            </p:nvCxnSpPr>
            <p:spPr>
              <a:xfrm flipV="1">
                <a:off x="3122320" y="4085935"/>
                <a:ext cx="7404" cy="50316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7EA93A-5E5B-9E67-5915-5215AF0A7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5308" y="1695413"/>
                <a:ext cx="1709121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29A4A3-E97E-BE6F-7FBC-36DA5893D0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3380" y="1700667"/>
                <a:ext cx="171105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442FFD-CB61-7071-F1AA-0F453950A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5121720" y="4086180"/>
                <a:ext cx="6525" cy="55917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25B000-10A8-9C3F-AC27-68319AD9F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601" y="1695413"/>
                <a:ext cx="1705979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1A7810-9EF2-C841-812F-7DC3E7A326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48677" y="1700666"/>
                <a:ext cx="1707904" cy="1234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9A7A1CD-FDAC-3582-8FCC-12B95F40B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7095204" y="4077194"/>
                <a:ext cx="7425" cy="556585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7E133F-4CB4-E0CF-648A-F0BAD98F7A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222872" y="1695413"/>
                <a:ext cx="1705980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475527-568A-BD1E-F7B2-451DD81B1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220945" y="1700666"/>
                <a:ext cx="1707904" cy="14923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3492B56-25AE-AC43-68A0-D71476572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6" idx="0"/>
                <a:endCxn id="19" idx="2"/>
              </p:cNvCxnSpPr>
              <p:nvPr/>
            </p:nvCxnSpPr>
            <p:spPr>
              <a:xfrm flipV="1">
                <a:off x="9075862" y="4079865"/>
                <a:ext cx="0" cy="53357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947743-6D88-73E3-6DAF-AD0835E112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195143" y="1695413"/>
                <a:ext cx="1705980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6CF117-E9ED-4C6F-BFDE-FA1F4D703A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193216" y="1700666"/>
                <a:ext cx="1705979" cy="149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6B6E154-4284-AEA0-4F0B-2B454421D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7" idx="0"/>
                <a:endCxn id="22" idx="2"/>
              </p:cNvCxnSpPr>
              <p:nvPr/>
            </p:nvCxnSpPr>
            <p:spPr>
              <a:xfrm flipV="1">
                <a:off x="11048133" y="4079865"/>
                <a:ext cx="0" cy="53357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777AA3-61BF-C55F-844A-9945A0926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99393" y="5037629"/>
              <a:ext cx="11395210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001BE0E-A88F-6E46-12CA-C0460A39F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681046" y="458160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FB941E6-2730-F47B-EF64-A9B7DB42B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665926" y="4596961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ACD5CF-AB5C-AE90-A7EF-D8E0AAEF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653950" y="4589099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3723252-84F9-F10F-E9EC-F0951144D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603834" y="4589099"/>
              <a:ext cx="914400" cy="9144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6656A2-2940-3659-35CF-A9AB16A78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3151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389D2E2-4AF5-C022-34DE-4ADC9BF3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738915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39AF5C-D1DC-3C1C-2E9A-7E241F777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747424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D368EF-DE6B-551C-C7BA-6C39AE518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722123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9838F8-3B33-2F98-F73C-33FC7A4E0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92457" y="4613436"/>
              <a:ext cx="766810" cy="76681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DD0768-AACD-1199-15DC-680AC3BBD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64728" y="4613436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B0B5095-A8E4-4960-5832-7316C218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7631563" y="4589099"/>
              <a:ext cx="914400" cy="914400"/>
            </a:xfrm>
            <a:prstGeom prst="rect">
              <a:avLst/>
            </a:prstGeom>
          </p:spPr>
        </p:pic>
      </p:grp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510DFF1-3665-C9C0-444F-E4000A8A4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450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364C9444-7621-87C1-C9A0-D26718ABBF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2638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9A010A9-F000-DEC1-1293-DC72E5B7E2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446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7FD4EBEB-47AE-3BDA-E5E6-22F04A39F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6648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64" name="Content Placeholder 57">
            <a:extLst>
              <a:ext uri="{FF2B5EF4-FFF2-40B4-BE49-F238E27FC236}">
                <a16:creationId xmlns:a16="http://schemas.microsoft.com/office/drawing/2014/main" id="{58EF0936-B6E3-1C24-1212-3D78A48CE6C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50836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EEF3A11-FA85-CDBE-CEEB-4729ACE6CA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5644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AD172BC0-DD7F-1694-0D1B-48A6D7C24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2109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67" name="Content Placeholder 57">
            <a:extLst>
              <a:ext uri="{FF2B5EF4-FFF2-40B4-BE49-F238E27FC236}">
                <a16:creationId xmlns:a16="http://schemas.microsoft.com/office/drawing/2014/main" id="{C32B1DF2-0F11-E7E7-3256-981B61ED32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6297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AE9F870F-E6B2-417E-72C8-D5A3B43CC5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105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D212CA6C-FD03-1D21-8138-468BD63CF7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08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0" name="Content Placeholder 57">
            <a:extLst>
              <a:ext uri="{FF2B5EF4-FFF2-40B4-BE49-F238E27FC236}">
                <a16:creationId xmlns:a16="http://schemas.microsoft.com/office/drawing/2014/main" id="{C83E5A4F-EC10-CDE1-EBC3-884C8B85F6C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27796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54592276-D88D-47EF-AA52-46BCA92100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2604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2" name="Text Placeholder 55">
            <a:extLst>
              <a:ext uri="{FF2B5EF4-FFF2-40B4-BE49-F238E27FC236}">
                <a16:creationId xmlns:a16="http://schemas.microsoft.com/office/drawing/2014/main" id="{001FAD61-5CB7-73D8-520E-E4481A454F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2129" y="1857856"/>
            <a:ext cx="1686720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3" name="Content Placeholder 57">
            <a:extLst>
              <a:ext uri="{FF2B5EF4-FFF2-40B4-BE49-F238E27FC236}">
                <a16:creationId xmlns:a16="http://schemas.microsoft.com/office/drawing/2014/main" id="{FBF8B78B-2B79-6E6D-91D1-26FE68BAC57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695069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25E278C5-BF72-D1AC-5EEE-617142E7AF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9877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EE48076F-5B94-0555-9A0C-1883AB64B6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90687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6" name="Content Placeholder 57">
            <a:extLst>
              <a:ext uri="{FF2B5EF4-FFF2-40B4-BE49-F238E27FC236}">
                <a16:creationId xmlns:a16="http://schemas.microsoft.com/office/drawing/2014/main" id="{B622E7DB-609B-DAB6-B6D0-127CDC9D902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674875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BC68F9FB-0B5F-0A83-D073-C6EF3EC28B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89683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0242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92AB-6B05-D734-48BD-BD35D896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70A56D-6942-7CDC-ADA6-AF67C9708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978331"/>
            <a:ext cx="12192000" cy="1698172"/>
            <a:chOff x="0" y="2978331"/>
            <a:chExt cx="12192000" cy="169817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6E1E24-F3C6-D0AB-0330-51853FA4E84E}"/>
                </a:ext>
              </a:extLst>
            </p:cNvPr>
            <p:cNvCxnSpPr/>
            <p:nvPr userDrawn="1"/>
          </p:nvCxnSpPr>
          <p:spPr>
            <a:xfrm>
              <a:off x="0" y="3840480"/>
              <a:ext cx="12192000" cy="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1FCA20-BE44-C4C6-08F3-88034173F9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36621" y="2991394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371F9E-A6AC-90EA-AC73-4ACC1CD177E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32266" y="342900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36EC85-CD80-7560-8D32-78C53A07596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18825" y="3827417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13918F-B607-CC08-97BC-561C25360AF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18825" y="384048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59A1AC-4D14-0E69-FAFE-F0611BA51F7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305384" y="342900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DF0097-EAC2-E1D2-52C2-329081F03C2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305384" y="2978331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20A9B99-BDCE-F45A-016E-BD76BDC44F3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767834" y="2580221"/>
            <a:ext cx="2328863" cy="3298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0FBCD15-6189-4A23-AE9A-092A5C276D0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67834" y="3922137"/>
            <a:ext cx="2328863" cy="10239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6C3B2A-196A-71AD-2525-F772340338B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54393" y="2698818"/>
            <a:ext cx="2328863" cy="1023938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CDC9D64-CD68-F1D8-81E1-4E51C820104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54393" y="4781164"/>
            <a:ext cx="2328863" cy="32982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C23FE496-EF81-0FAC-96BE-9B49C887D18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140952" y="2580221"/>
            <a:ext cx="2328863" cy="3298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172D350F-803B-A8D5-8ECD-416F58C923DD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140952" y="3922137"/>
            <a:ext cx="2328863" cy="10239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E31C-6609-C6DC-F9C0-F5E1DF556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 Next Steps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2634EB-41FB-47A9-90B8-D5B67ECA4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9333" y="2321757"/>
            <a:ext cx="2590800" cy="74181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045E949-6266-1CAD-E7A7-9450C57C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83807" y="2321757"/>
            <a:ext cx="2725153" cy="74181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65AC10B-D833-2155-BBFC-8AE5EA0A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8282" y="2321757"/>
            <a:ext cx="2725153" cy="74181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A06CD06-4D6D-87A4-E68A-6C89B2E0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2757" y="2321757"/>
            <a:ext cx="2725153" cy="74181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3FED6-6B60-C5B0-B887-6760BB56C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C2ECC64-F8C6-1345-ED8F-EF6B7ED4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1351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D322ADB-E0C4-0A63-8396-71C3B3286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3602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A068DB-E13C-E9D3-ACC4-FBE6A2470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5853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2BF402-EB89-A8C6-734D-04F64BD91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88103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7F83FC-33EB-8EC6-D420-85372100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232" y="2321757"/>
            <a:ext cx="2725153" cy="741810"/>
          </a:xfrm>
          <a:custGeom>
            <a:avLst/>
            <a:gdLst>
              <a:gd name="connsiteX0" fmla="*/ 0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0" fmla="*/ 98474 w 2725153"/>
              <a:gd name="connsiteY0" fmla="*/ 14068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14068 h 741810"/>
              <a:gd name="connsiteX0" fmla="*/ 98474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0 h 741810"/>
              <a:gd name="connsiteX0" fmla="*/ 0 w 2626679"/>
              <a:gd name="connsiteY0" fmla="*/ 0 h 741810"/>
              <a:gd name="connsiteX1" fmla="*/ 2255774 w 2626679"/>
              <a:gd name="connsiteY1" fmla="*/ 0 h 741810"/>
              <a:gd name="connsiteX2" fmla="*/ 2626679 w 2626679"/>
              <a:gd name="connsiteY2" fmla="*/ 370905 h 741810"/>
              <a:gd name="connsiteX3" fmla="*/ 2255774 w 2626679"/>
              <a:gd name="connsiteY3" fmla="*/ 741810 h 741810"/>
              <a:gd name="connsiteX4" fmla="*/ 12535 w 2626679"/>
              <a:gd name="connsiteY4" fmla="*/ 741810 h 741810"/>
              <a:gd name="connsiteX5" fmla="*/ 306183 w 2626679"/>
              <a:gd name="connsiteY5" fmla="*/ 381754 h 741810"/>
              <a:gd name="connsiteX6" fmla="*/ 3687 w 2626679"/>
              <a:gd name="connsiteY6" fmla="*/ 10849 h 741810"/>
              <a:gd name="connsiteX7" fmla="*/ 3126 w 2626679"/>
              <a:gd name="connsiteY7" fmla="*/ 4499 h 741810"/>
              <a:gd name="connsiteX8" fmla="*/ 0 w 2626679"/>
              <a:gd name="connsiteY8" fmla="*/ 0 h 7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679" h="74181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2D50-BE4D-F99C-0B0C-BE3D87C3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1FA6-4114-0DC4-1EAD-D9710571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D90F-2301-5646-089A-15799D5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0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E31C-6609-C6DC-F9C0-F5E1DF556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 Next Steps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2634EB-41FB-47A9-90B8-D5B67ECA4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91740" y="2321757"/>
            <a:ext cx="3280289" cy="74181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045E949-6266-1CAD-E7A7-9450C57C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7305" y="2321757"/>
            <a:ext cx="3280289" cy="74181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A06CD06-4D6D-87A4-E68A-6C89B2E0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2869" y="2321757"/>
            <a:ext cx="3280289" cy="74181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3FED6-6B60-C5B0-B887-6760BB56C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473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C2ECC64-F8C6-1345-ED8F-EF6B7ED4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1929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A068DB-E13C-E9D3-ACC4-FBE6A2470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6385" y="3045354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2BF402-EB89-A8C6-734D-04F64BD91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0840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7F83FC-33EB-8EC6-D420-85372100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8433" y="2321757"/>
            <a:ext cx="3280289" cy="741810"/>
          </a:xfrm>
          <a:custGeom>
            <a:avLst/>
            <a:gdLst>
              <a:gd name="connsiteX0" fmla="*/ 0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0" fmla="*/ 98474 w 2725153"/>
              <a:gd name="connsiteY0" fmla="*/ 14068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14068 h 741810"/>
              <a:gd name="connsiteX0" fmla="*/ 98474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0 h 741810"/>
              <a:gd name="connsiteX0" fmla="*/ 0 w 2626679"/>
              <a:gd name="connsiteY0" fmla="*/ 0 h 741810"/>
              <a:gd name="connsiteX1" fmla="*/ 2255774 w 2626679"/>
              <a:gd name="connsiteY1" fmla="*/ 0 h 741810"/>
              <a:gd name="connsiteX2" fmla="*/ 2626679 w 2626679"/>
              <a:gd name="connsiteY2" fmla="*/ 370905 h 741810"/>
              <a:gd name="connsiteX3" fmla="*/ 2255774 w 2626679"/>
              <a:gd name="connsiteY3" fmla="*/ 741810 h 741810"/>
              <a:gd name="connsiteX4" fmla="*/ 12535 w 2626679"/>
              <a:gd name="connsiteY4" fmla="*/ 741810 h 741810"/>
              <a:gd name="connsiteX5" fmla="*/ 306183 w 2626679"/>
              <a:gd name="connsiteY5" fmla="*/ 381754 h 741810"/>
              <a:gd name="connsiteX6" fmla="*/ 3687 w 2626679"/>
              <a:gd name="connsiteY6" fmla="*/ 10849 h 741810"/>
              <a:gd name="connsiteX7" fmla="*/ 3126 w 2626679"/>
              <a:gd name="connsiteY7" fmla="*/ 4499 h 741810"/>
              <a:gd name="connsiteX8" fmla="*/ 0 w 2626679"/>
              <a:gd name="connsiteY8" fmla="*/ 0 h 7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679" h="74181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2D50-BE4D-F99C-0B0C-BE3D87C3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1FA6-4114-0DC4-1EAD-D9710571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D90F-2301-5646-089A-15799D5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2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7CB8E8-4F59-27E5-41EA-F11F585297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9" r="17529"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4CAB7-8A67-E328-DE4D-CEF29A3141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33AFCE-25D5-3148-2279-3AD3FED70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627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290475B-0479-1D6B-BE87-51B9C264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6035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460DA2-310B-3638-C368-932EE05467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3463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9E9F38D7-76B4-4892-E290-2932DA803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64" y="369062"/>
            <a:ext cx="4322762" cy="61198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key takeaway from the four boxes.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90894A-A67E-9E5A-901E-5504287D3D10}"/>
              </a:ext>
            </a:extLst>
          </p:cNvPr>
          <p:cNvSpPr/>
          <p:nvPr userDrawn="1"/>
        </p:nvSpPr>
        <p:spPr>
          <a:xfrm>
            <a:off x="5334000" y="0"/>
            <a:ext cx="3447288" cy="34472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A6B06-536C-CC1F-617B-1960256E7E83}"/>
              </a:ext>
            </a:extLst>
          </p:cNvPr>
          <p:cNvSpPr/>
          <p:nvPr userDrawn="1"/>
        </p:nvSpPr>
        <p:spPr>
          <a:xfrm>
            <a:off x="8763000" y="0"/>
            <a:ext cx="3447288" cy="3447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C897F-39FB-16DE-BD62-75D1DE5EFF33}"/>
              </a:ext>
            </a:extLst>
          </p:cNvPr>
          <p:cNvSpPr/>
          <p:nvPr userDrawn="1"/>
        </p:nvSpPr>
        <p:spPr>
          <a:xfrm>
            <a:off x="5334000" y="3447288"/>
            <a:ext cx="3447288" cy="3410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FAF2-15F4-D7C3-7961-7884B3F5EC61}"/>
              </a:ext>
            </a:extLst>
          </p:cNvPr>
          <p:cNvSpPr/>
          <p:nvPr userDrawn="1"/>
        </p:nvSpPr>
        <p:spPr>
          <a:xfrm>
            <a:off x="8763000" y="3447288"/>
            <a:ext cx="3447288" cy="3410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2E665A-6A7E-E861-D044-42963B53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3825" y="406400"/>
            <a:ext cx="2687638" cy="3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2A3FFA-4749-F2C2-D19B-5D7837348E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825" y="887413"/>
            <a:ext cx="2687638" cy="22018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copy.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5B3794-5CE7-4BA5-72A3-825FD3512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826" y="3853688"/>
            <a:ext cx="2687637" cy="3563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4B77898-291B-AD10-62B4-E4FBF29CF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3825" y="4334701"/>
            <a:ext cx="2687638" cy="22018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body copy.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DBE8B74-B786-7C38-D7AE-EC012B0F2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1113" y="405638"/>
            <a:ext cx="2687638" cy="3563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3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4690822-F56C-7FAC-D186-466191D798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61113" y="887414"/>
            <a:ext cx="2687638" cy="22018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body copy.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9130065-49AC-EA31-1C6F-41BF533AEE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61113" y="3852926"/>
            <a:ext cx="2687638" cy="35712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3E80F79-B39E-E7BB-EE09-B161FD7867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1113" y="4334701"/>
            <a:ext cx="2687987" cy="230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body copy.</a:t>
            </a:r>
          </a:p>
        </p:txBody>
      </p:sp>
    </p:spTree>
    <p:extLst>
      <p:ext uri="{BB962C8B-B14F-4D97-AF65-F5344CB8AC3E}">
        <p14:creationId xmlns:p14="http://schemas.microsoft.com/office/powerpoint/2010/main" val="134025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AF0C642-93E9-6E11-7804-AB49D668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4262436"/>
            <a:ext cx="1257300" cy="12573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FCB0D7-35B3-A912-3B03-EBE51C2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048" y="4262436"/>
            <a:ext cx="1257301" cy="12573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ABA6DB-E6F7-37AC-A674-619CFA4D6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8" y="2800350"/>
            <a:ext cx="1257302" cy="1257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198966-CE12-DCC5-F55A-355062FA5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048" y="2800350"/>
            <a:ext cx="1257301" cy="1257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C4B292-0318-A190-EE08-2F6149378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049" y="1338262"/>
            <a:ext cx="1257300" cy="1257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60BAB3-870E-FB30-D4C9-C4BBFAD9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338262"/>
            <a:ext cx="12573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F5D44-D639-CCCB-44C7-156E78612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773" y="365125"/>
            <a:ext cx="7466241" cy="930275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Additional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AB1F5-14E7-BCBA-5F70-ED0BFAEB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5D85E-E874-E3F3-7516-F52DE6BB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9200" y="0"/>
            <a:ext cx="1257300" cy="1133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009B4-7AA6-A4D7-EC78-A8F67F63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8262"/>
            <a:ext cx="1009650" cy="125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A730-3BF7-D3A0-268C-DC78C9146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00350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E7E3C-1494-4FF7-63BF-646EB2BF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624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63A899-D4C0-4970-01B1-B984455AD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24526"/>
            <a:ext cx="1009650" cy="1133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529B3-F23C-468C-14E9-29432132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9200" y="5724526"/>
            <a:ext cx="1257300" cy="1133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AFFAE-4D86-D553-9A75-0C41BE898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605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F2B64-6570-11BD-E018-809DF13EA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6050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B90E9DD-5234-5F99-66F5-A8BD23CD29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773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BDDD3C8-488F-A7F5-E1B7-734B3B928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5999" y="5724526"/>
            <a:ext cx="3467100" cy="58102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85A9A164-A36C-A30F-5DE6-15D8D22AD7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94914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B6D1238-618B-508F-C948-4903EEDFC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4914" y="5724525"/>
            <a:ext cx="3467100" cy="5810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36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99F-6EDE-9B56-A220-20B2339D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525"/>
            <a:ext cx="4008120" cy="51728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871C65-ED77-71D1-9717-9DE57C25E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0" y="0"/>
            <a:ext cx="6953250" cy="2286000"/>
          </a:xfrm>
          <a:solidFill>
            <a:schemeClr val="accent1"/>
          </a:solidFill>
          <a:ln>
            <a:noFill/>
          </a:ln>
        </p:spPr>
        <p:txBody>
          <a:bodyPr lIns="457200" rIns="45720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CC8D40-D7A9-E8D8-07D5-B459EC2B3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0" y="2286000"/>
            <a:ext cx="6953250" cy="2286000"/>
          </a:xfrm>
          <a:solidFill>
            <a:schemeClr val="accent4"/>
          </a:solidFill>
          <a:ln>
            <a:noFill/>
          </a:ln>
        </p:spPr>
        <p:txBody>
          <a:bodyPr lIns="457200" rIns="45720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8093A9A-0FD1-C513-FD50-947FC69C0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0" y="4572000"/>
            <a:ext cx="6953250" cy="2286000"/>
          </a:xfrm>
          <a:solidFill>
            <a:schemeClr val="accent5"/>
          </a:solidFill>
          <a:ln>
            <a:noFill/>
          </a:ln>
        </p:spPr>
        <p:txBody>
          <a:bodyPr lIns="457200" rIns="45720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12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son writing on notebook">
            <a:extLst>
              <a:ext uri="{FF2B5EF4-FFF2-40B4-BE49-F238E27FC236}">
                <a16:creationId xmlns:a16="http://schemas.microsoft.com/office/drawing/2014/main" id="{782E93BA-CFC5-8CC1-1F8F-4C7D456A9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8085139" cy="6858000"/>
          </a:xfrm>
          <a:prstGeom prst="rect">
            <a:avLst/>
          </a:prstGeom>
        </p:spPr>
      </p:pic>
      <p:pic>
        <p:nvPicPr>
          <p:cNvPr id="4" name="Picture 3" descr="Person writing on notebook">
            <a:extLst>
              <a:ext uri="{FF2B5EF4-FFF2-40B4-BE49-F238E27FC236}">
                <a16:creationId xmlns:a16="http://schemas.microsoft.com/office/drawing/2014/main" id="{FFDDC1BA-C2EF-D839-B25F-73510621F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4288040"/>
            <a:ext cx="1257301" cy="1231696"/>
          </a:xfrm>
          <a:prstGeom prst="rect">
            <a:avLst/>
          </a:prstGeom>
        </p:spPr>
      </p:pic>
      <p:pic>
        <p:nvPicPr>
          <p:cNvPr id="5" name="Picture 4" descr="Person writing on notebook">
            <a:extLst>
              <a:ext uri="{FF2B5EF4-FFF2-40B4-BE49-F238E27FC236}">
                <a16:creationId xmlns:a16="http://schemas.microsoft.com/office/drawing/2014/main" id="{A37A1FB0-70C1-39A7-A80C-DFD6F03C7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4262434"/>
            <a:ext cx="1257301" cy="1257302"/>
          </a:xfrm>
          <a:prstGeom prst="rect">
            <a:avLst/>
          </a:prstGeom>
        </p:spPr>
      </p:pic>
      <p:pic>
        <p:nvPicPr>
          <p:cNvPr id="6" name="Picture 5" descr="Person writing on notebook">
            <a:extLst>
              <a:ext uri="{FF2B5EF4-FFF2-40B4-BE49-F238E27FC236}">
                <a16:creationId xmlns:a16="http://schemas.microsoft.com/office/drawing/2014/main" id="{7C5E7DE4-5895-6755-6BF0-6E6018927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2749146"/>
            <a:ext cx="1257302" cy="1257298"/>
          </a:xfrm>
          <a:prstGeom prst="rect">
            <a:avLst/>
          </a:prstGeom>
        </p:spPr>
      </p:pic>
      <p:pic>
        <p:nvPicPr>
          <p:cNvPr id="7" name="Picture 6" descr="Person writing on notebook">
            <a:extLst>
              <a:ext uri="{FF2B5EF4-FFF2-40B4-BE49-F238E27FC236}">
                <a16:creationId xmlns:a16="http://schemas.microsoft.com/office/drawing/2014/main" id="{2BA7C8EC-23B6-4E5C-DB33-1349A7124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2749148"/>
            <a:ext cx="1257300" cy="1257299"/>
          </a:xfrm>
          <a:prstGeom prst="rect">
            <a:avLst/>
          </a:prstGeom>
        </p:spPr>
      </p:pic>
      <p:pic>
        <p:nvPicPr>
          <p:cNvPr id="8" name="Picture 7" descr="Person writing on notebook">
            <a:extLst>
              <a:ext uri="{FF2B5EF4-FFF2-40B4-BE49-F238E27FC236}">
                <a16:creationId xmlns:a16="http://schemas.microsoft.com/office/drawing/2014/main" id="{3E782554-D1D7-9039-CDAB-6D14D845B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1312662"/>
            <a:ext cx="1257302" cy="1257299"/>
          </a:xfrm>
          <a:prstGeom prst="rect">
            <a:avLst/>
          </a:prstGeom>
        </p:spPr>
      </p:pic>
      <p:pic>
        <p:nvPicPr>
          <p:cNvPr id="9" name="Picture 8" descr="Person writing on notebook">
            <a:extLst>
              <a:ext uri="{FF2B5EF4-FFF2-40B4-BE49-F238E27FC236}">
                <a16:creationId xmlns:a16="http://schemas.microsoft.com/office/drawing/2014/main" id="{EDA1DAFE-C11D-2B49-716F-AB203823C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1312662"/>
            <a:ext cx="1257301" cy="1257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F5D44-D639-CCCB-44C7-156E78612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651" y="1312663"/>
            <a:ext cx="7732034" cy="1282900"/>
          </a:xfrm>
          <a:solidFill>
            <a:schemeClr val="bg1">
              <a:alpha val="53000"/>
            </a:schemeClr>
          </a:solidFill>
        </p:spPr>
        <p:txBody>
          <a:bodyPr lIns="457200" rIns="457200" anchor="ctr" anchorCtr="0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AB1F5-14E7-BCBA-5F70-ED0BFAEB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5D85E-E874-E3F3-7516-F52DE6BB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4690" y="0"/>
            <a:ext cx="1257300" cy="1133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009B4-7AA6-A4D7-EC78-A8F67F63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1338262"/>
            <a:ext cx="1009650" cy="125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A730-3BF7-D3A0-268C-DC78C9146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5662613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E7E3C-1494-4FF7-63BF-646EB2BF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42752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63A899-D4C0-4970-01B1-B984455AD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2749146"/>
            <a:ext cx="1009650" cy="1257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529B3-F23C-468C-14E9-29432132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1537" y="5724526"/>
            <a:ext cx="1257300" cy="1133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AFFAE-4D86-D553-9A75-0C41BE898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154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F2B64-6570-11BD-E018-809DF13EA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4689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15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F56D9705-CED0-A768-7C39-4B6C2FD1A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892" y="-8542"/>
            <a:ext cx="8039108" cy="6896634"/>
          </a:xfrm>
          <a:prstGeom prst="rect">
            <a:avLst/>
          </a:prstGeom>
        </p:spPr>
      </p:pic>
      <p:pic>
        <p:nvPicPr>
          <p:cNvPr id="5" name="Picture 4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E472B7F6-B786-1F43-B465-796240B23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44" y="4262432"/>
            <a:ext cx="1257302" cy="1257302"/>
          </a:xfrm>
          <a:prstGeom prst="rect">
            <a:avLst/>
          </a:prstGeom>
        </p:spPr>
      </p:pic>
      <p:pic>
        <p:nvPicPr>
          <p:cNvPr id="6" name="Picture 5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AB7B02EF-2F3D-E093-5F67-5912A2079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194" y="4262424"/>
            <a:ext cx="1257304" cy="1257310"/>
          </a:xfrm>
          <a:prstGeom prst="rect">
            <a:avLst/>
          </a:prstGeom>
        </p:spPr>
      </p:pic>
      <p:pic>
        <p:nvPicPr>
          <p:cNvPr id="7" name="Picture 6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0F54E0AB-7557-6872-63D9-707C4CF41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198" y="2800344"/>
            <a:ext cx="1257300" cy="1257298"/>
          </a:xfrm>
          <a:prstGeom prst="rect">
            <a:avLst/>
          </a:prstGeom>
        </p:spPr>
      </p:pic>
      <p:pic>
        <p:nvPicPr>
          <p:cNvPr id="8" name="Picture 7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C258F41E-5989-A478-4A93-26B33449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46" y="1338260"/>
            <a:ext cx="1257300" cy="1257292"/>
          </a:xfrm>
          <a:prstGeom prst="rect">
            <a:avLst/>
          </a:prstGeom>
        </p:spPr>
      </p:pic>
      <p:pic>
        <p:nvPicPr>
          <p:cNvPr id="9" name="Picture 8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C49C1EC2-8D71-9CB5-4736-A7307635C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198" y="1338260"/>
            <a:ext cx="1257300" cy="1257298"/>
          </a:xfrm>
          <a:prstGeom prst="rect">
            <a:avLst/>
          </a:prstGeom>
        </p:spPr>
      </p:pic>
      <p:pic>
        <p:nvPicPr>
          <p:cNvPr id="4" name="Picture 3" descr="A group of children and a teacher&#10;&#10;Description automatically generated">
            <a:extLst>
              <a:ext uri="{FF2B5EF4-FFF2-40B4-BE49-F238E27FC236}">
                <a16:creationId xmlns:a16="http://schemas.microsoft.com/office/drawing/2014/main" id="{31AA0DF5-3C1F-83F8-0E1B-E95966C54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44" y="2800344"/>
            <a:ext cx="1257302" cy="1257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F5D44-D639-CCCB-44C7-156E7861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47" y="4262424"/>
            <a:ext cx="7818668" cy="1257302"/>
          </a:xfrm>
          <a:solidFill>
            <a:schemeClr val="bg1">
              <a:alpha val="70000"/>
            </a:schemeClr>
          </a:solidFill>
        </p:spPr>
        <p:txBody>
          <a:bodyPr lIns="457200" rIns="45720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AB1F5-14E7-BCBA-5F70-ED0BFAEB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5D85E-E874-E3F3-7516-F52DE6BB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9200" y="0"/>
            <a:ext cx="1257300" cy="1133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009B4-7AA6-A4D7-EC78-A8F67F63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8262"/>
            <a:ext cx="1009650" cy="125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A730-3BF7-D3A0-268C-DC78C9146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00350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E7E3C-1494-4FF7-63BF-646EB2BF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624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63A899-D4C0-4970-01B1-B984455AD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24526"/>
            <a:ext cx="1009650" cy="1133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529B3-F23C-468C-14E9-29432132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19200" y="5724526"/>
            <a:ext cx="1257300" cy="1133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AFFAE-4D86-D553-9A75-0C41BE898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605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F2B64-6570-11BD-E018-809DF13EA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6050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5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0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7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F4B1-44D8-438C-A0D2-5E50A227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3605E-63A3-44EF-8FE0-D7C8155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572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532D-3DCA-435E-87F8-906FA800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45" y="2487168"/>
            <a:ext cx="5157787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BAEC4-DE7C-4193-B9FA-D5FE8DC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712" y="2487168"/>
            <a:ext cx="5183188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12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4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201C1F-E6EE-4340-9240-7B745C4CE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"/>
            <a:ext cx="12192000" cy="685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E8568D-A3F8-FEE7-436C-8A1572170AE8}"/>
              </a:ext>
            </a:extLst>
          </p:cNvPr>
          <p:cNvSpPr/>
          <p:nvPr userDrawn="1"/>
        </p:nvSpPr>
        <p:spPr>
          <a:xfrm>
            <a:off x="-2" y="3920093"/>
            <a:ext cx="8458201" cy="994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2066B-5262-4430-9A20-1E4EFCBFE795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2547C-9364-4CB3-9314-3443C529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3" y="2154054"/>
            <a:ext cx="7116976" cy="1528947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82A2-87E1-450A-BEF1-E4B519465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393" y="4015342"/>
            <a:ext cx="7116976" cy="757826"/>
          </a:xfrm>
        </p:spPr>
        <p:txBody>
          <a:bodyPr>
            <a:no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Please take our quick 5 minute survey to let us know how we can improve this presentation in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CF2DD-3672-452A-AF90-3B5E374B711C}"/>
              </a:ext>
            </a:extLst>
          </p:cNvPr>
          <p:cNvCxnSpPr>
            <a:cxnSpLocks/>
          </p:cNvCxnSpPr>
          <p:nvPr userDrawn="1"/>
        </p:nvCxnSpPr>
        <p:spPr>
          <a:xfrm>
            <a:off x="548640" y="3683001"/>
            <a:ext cx="4919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55D47-20DA-E00E-E1F2-7F0DC3D81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7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8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F4B1-44D8-438C-A0D2-5E50A227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3605E-63A3-44EF-8FE0-D7C8155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572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8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532D-3DCA-435E-87F8-906FA800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45" y="2487168"/>
            <a:ext cx="5157787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BAEC4-DE7C-4193-B9FA-D5FE8DC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712" y="2487168"/>
            <a:ext cx="5183188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7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94DEE-7E53-B288-B730-B6FF616B7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393" y="1535168"/>
            <a:ext cx="5181600" cy="4351337"/>
          </a:xfrm>
        </p:spPr>
        <p:txBody>
          <a:bodyPr anchor="ctr"/>
          <a:lstStyle>
            <a:lvl1pPr algn="l">
              <a:defRPr lang="en-US" dirty="0" smtClean="0"/>
            </a:lvl1pPr>
            <a:lvl2pPr algn="l">
              <a:defRPr lang="en-US" dirty="0" smtClean="0"/>
            </a:lvl2pPr>
            <a:lvl3pPr algn="l">
              <a:defRPr lang="en-US" dirty="0" smtClean="0"/>
            </a:lvl3pPr>
            <a:lvl4pPr algn="l">
              <a:defRPr lang="en-US" dirty="0" smtClean="0"/>
            </a:lvl4pPr>
            <a:lvl5pPr algn="l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3D5243-1485-5EB7-7CB3-993AC216F3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1572" y="1535168"/>
            <a:ext cx="5181600" cy="4351337"/>
          </a:xfrm>
        </p:spPr>
        <p:txBody>
          <a:bodyPr anchor="ctr"/>
          <a:lstStyle>
            <a:lvl1pPr algn="l">
              <a:defRPr lang="en-US" dirty="0" smtClean="0"/>
            </a:lvl1pPr>
            <a:lvl2pPr algn="l">
              <a:defRPr lang="en-US" dirty="0" smtClean="0"/>
            </a:lvl2pPr>
            <a:lvl3pPr algn="l">
              <a:defRPr lang="en-US" dirty="0" smtClean="0"/>
            </a:lvl3pPr>
            <a:lvl4pPr algn="l">
              <a:defRPr lang="en-US" dirty="0" smtClean="0"/>
            </a:lvl4pPr>
            <a:lvl5pPr algn="l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7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201C1F-E6EE-4340-9240-7B745C4CE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"/>
            <a:ext cx="12192000" cy="685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E8568D-A3F8-FEE7-436C-8A1572170AE8}"/>
              </a:ext>
            </a:extLst>
          </p:cNvPr>
          <p:cNvSpPr/>
          <p:nvPr userDrawn="1"/>
        </p:nvSpPr>
        <p:spPr>
          <a:xfrm>
            <a:off x="-2" y="3920093"/>
            <a:ext cx="8458201" cy="994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2066B-5262-4430-9A20-1E4EFCBFE795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2547C-9364-4CB3-9314-3443C529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3" y="2154054"/>
            <a:ext cx="7116976" cy="1528947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82A2-87E1-450A-BEF1-E4B519465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393" y="4015342"/>
            <a:ext cx="7116976" cy="757826"/>
          </a:xfrm>
        </p:spPr>
        <p:txBody>
          <a:bodyPr>
            <a:no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Please take our quick 5 minute survey to let us know how we can improve this presentation in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CF2DD-3672-452A-AF90-3B5E374B711C}"/>
              </a:ext>
            </a:extLst>
          </p:cNvPr>
          <p:cNvCxnSpPr>
            <a:cxnSpLocks/>
          </p:cNvCxnSpPr>
          <p:nvPr userDrawn="1"/>
        </p:nvCxnSpPr>
        <p:spPr>
          <a:xfrm>
            <a:off x="548640" y="3683001"/>
            <a:ext cx="4919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55D47-20DA-E00E-E1F2-7F0DC3D81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5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7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1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F4B1-44D8-438C-A0D2-5E50A227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3605E-63A3-44EF-8FE0-D7C8155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572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0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532D-3DCA-435E-87F8-906FA800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45" y="2487168"/>
            <a:ext cx="5157787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BAEC4-DE7C-4193-B9FA-D5FE8DC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712" y="2487168"/>
            <a:ext cx="5183188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91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1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201C1F-E6EE-4340-9240-7B745C4CE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"/>
            <a:ext cx="12192000" cy="685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E8568D-A3F8-FEE7-436C-8A1572170AE8}"/>
              </a:ext>
            </a:extLst>
          </p:cNvPr>
          <p:cNvSpPr/>
          <p:nvPr userDrawn="1"/>
        </p:nvSpPr>
        <p:spPr>
          <a:xfrm>
            <a:off x="-2" y="3920093"/>
            <a:ext cx="8458201" cy="994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2066B-5262-4430-9A20-1E4EFCBFE795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2547C-9364-4CB3-9314-3443C529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3" y="2154054"/>
            <a:ext cx="7116976" cy="1528947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82A2-87E1-450A-BEF1-E4B519465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393" y="4015342"/>
            <a:ext cx="7116976" cy="757826"/>
          </a:xfrm>
        </p:spPr>
        <p:txBody>
          <a:bodyPr>
            <a:no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Please take our quick 5 minute survey to let us know how we can improve this presentation in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CF2DD-3672-452A-AF90-3B5E374B711C}"/>
              </a:ext>
            </a:extLst>
          </p:cNvPr>
          <p:cNvCxnSpPr>
            <a:cxnSpLocks/>
          </p:cNvCxnSpPr>
          <p:nvPr userDrawn="1"/>
        </p:nvCxnSpPr>
        <p:spPr>
          <a:xfrm>
            <a:off x="548640" y="3683001"/>
            <a:ext cx="4919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55D47-20DA-E00E-E1F2-7F0DC3D81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8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son writing on notebook">
            <a:extLst>
              <a:ext uri="{FF2B5EF4-FFF2-40B4-BE49-F238E27FC236}">
                <a16:creationId xmlns:a16="http://schemas.microsoft.com/office/drawing/2014/main" id="{782E93BA-CFC5-8CC1-1F8F-4C7D456A9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8085139" cy="6858000"/>
          </a:xfrm>
          <a:prstGeom prst="rect">
            <a:avLst/>
          </a:prstGeom>
        </p:spPr>
      </p:pic>
      <p:pic>
        <p:nvPicPr>
          <p:cNvPr id="4" name="Picture 3" descr="Person writing on notebook">
            <a:extLst>
              <a:ext uri="{FF2B5EF4-FFF2-40B4-BE49-F238E27FC236}">
                <a16:creationId xmlns:a16="http://schemas.microsoft.com/office/drawing/2014/main" id="{FFDDC1BA-C2EF-D839-B25F-73510621F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4288040"/>
            <a:ext cx="1257301" cy="1231696"/>
          </a:xfrm>
          <a:prstGeom prst="rect">
            <a:avLst/>
          </a:prstGeom>
        </p:spPr>
      </p:pic>
      <p:pic>
        <p:nvPicPr>
          <p:cNvPr id="5" name="Picture 4" descr="Person writing on notebook">
            <a:extLst>
              <a:ext uri="{FF2B5EF4-FFF2-40B4-BE49-F238E27FC236}">
                <a16:creationId xmlns:a16="http://schemas.microsoft.com/office/drawing/2014/main" id="{A37A1FB0-70C1-39A7-A80C-DFD6F03C7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4262434"/>
            <a:ext cx="1257301" cy="1257302"/>
          </a:xfrm>
          <a:prstGeom prst="rect">
            <a:avLst/>
          </a:prstGeom>
        </p:spPr>
      </p:pic>
      <p:pic>
        <p:nvPicPr>
          <p:cNvPr id="6" name="Picture 5" descr="Person writing on notebook">
            <a:extLst>
              <a:ext uri="{FF2B5EF4-FFF2-40B4-BE49-F238E27FC236}">
                <a16:creationId xmlns:a16="http://schemas.microsoft.com/office/drawing/2014/main" id="{7C5E7DE4-5895-6755-6BF0-6E6018927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2749146"/>
            <a:ext cx="1257302" cy="1257298"/>
          </a:xfrm>
          <a:prstGeom prst="rect">
            <a:avLst/>
          </a:prstGeom>
        </p:spPr>
      </p:pic>
      <p:pic>
        <p:nvPicPr>
          <p:cNvPr id="7" name="Picture 6" descr="Person writing on notebook">
            <a:extLst>
              <a:ext uri="{FF2B5EF4-FFF2-40B4-BE49-F238E27FC236}">
                <a16:creationId xmlns:a16="http://schemas.microsoft.com/office/drawing/2014/main" id="{2BA7C8EC-23B6-4E5C-DB33-1349A7124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2749148"/>
            <a:ext cx="1257300" cy="1257299"/>
          </a:xfrm>
          <a:prstGeom prst="rect">
            <a:avLst/>
          </a:prstGeom>
        </p:spPr>
      </p:pic>
      <p:pic>
        <p:nvPicPr>
          <p:cNvPr id="8" name="Picture 7" descr="Person writing on notebook">
            <a:extLst>
              <a:ext uri="{FF2B5EF4-FFF2-40B4-BE49-F238E27FC236}">
                <a16:creationId xmlns:a16="http://schemas.microsoft.com/office/drawing/2014/main" id="{3E782554-D1D7-9039-CDAB-6D14D845B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537" y="1312662"/>
            <a:ext cx="1257302" cy="1257299"/>
          </a:xfrm>
          <a:prstGeom prst="rect">
            <a:avLst/>
          </a:prstGeom>
        </p:spPr>
      </p:pic>
      <p:pic>
        <p:nvPicPr>
          <p:cNvPr id="9" name="Picture 8" descr="Person writing on notebook">
            <a:extLst>
              <a:ext uri="{FF2B5EF4-FFF2-40B4-BE49-F238E27FC236}">
                <a16:creationId xmlns:a16="http://schemas.microsoft.com/office/drawing/2014/main" id="{EDA1DAFE-C11D-2B49-716F-AB203823C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689" y="1312662"/>
            <a:ext cx="1257301" cy="1257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F5D44-D639-CCCB-44C7-156E78612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651" y="1312663"/>
            <a:ext cx="7732034" cy="1282900"/>
          </a:xfrm>
          <a:solidFill>
            <a:schemeClr val="bg1">
              <a:alpha val="53000"/>
            </a:schemeClr>
          </a:solidFill>
        </p:spPr>
        <p:txBody>
          <a:bodyPr lIns="457200" rIns="457200" anchor="ctr" anchorCtr="0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AB1F5-14E7-BCBA-5F70-ED0BFAEB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5D85E-E874-E3F3-7516-F52DE6BB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4690" y="0"/>
            <a:ext cx="1257300" cy="1133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009B4-7AA6-A4D7-EC78-A8F67F63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1338262"/>
            <a:ext cx="1009650" cy="125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A730-3BF7-D3A0-268C-DC78C9146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5662613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E7E3C-1494-4FF7-63BF-646EB2BF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42752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63A899-D4C0-4970-01B1-B984455AD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82350" y="2749146"/>
            <a:ext cx="1009650" cy="1257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529B3-F23C-468C-14E9-29432132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1537" y="5724526"/>
            <a:ext cx="1257300" cy="1133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AFFAE-4D86-D553-9A75-0C41BE898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154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F2B64-6570-11BD-E018-809DF13EA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4689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B97350-CB5E-57CE-30F6-80DE41BA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9" y="2487168"/>
            <a:ext cx="5221287" cy="348024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3592C20-541F-B723-3084-86DF47342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662" y="2487168"/>
            <a:ext cx="5202238" cy="348024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322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A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 descr="A teacher teaching her students&#10;&#10;Description automatically generated with low confidence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3" r="9266"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34399-321C-463E-B129-6E425AD68658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0E8C4-E9D9-181C-2D28-68A183C255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50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M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30222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09088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62061-731B-8167-54E6-E744ACB422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1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7CB8E8-4F59-27E5-41EA-F11F585297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5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9" r="17529"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4CAB7-8A67-E328-DE4D-CEF29A3141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nding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38046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6912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4AF8AA-99EB-56B3-6E08-9C1E55962B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1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F4B1-44D8-438C-A0D2-5E50A227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3605E-63A3-44EF-8FE0-D7C8155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572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7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532D-3DCA-435E-87F8-906FA800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45" y="2487168"/>
            <a:ext cx="5157787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BAEC4-DE7C-4193-B9FA-D5FE8DC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712" y="2487168"/>
            <a:ext cx="5183188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08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0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82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201C1F-E6EE-4340-9240-7B745C4CE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"/>
            <a:ext cx="12192000" cy="685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E8568D-A3F8-FEE7-436C-8A1572170AE8}"/>
              </a:ext>
            </a:extLst>
          </p:cNvPr>
          <p:cNvSpPr/>
          <p:nvPr userDrawn="1"/>
        </p:nvSpPr>
        <p:spPr>
          <a:xfrm>
            <a:off x="-2" y="3920093"/>
            <a:ext cx="8458201" cy="9948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2066B-5262-4430-9A20-1E4EFCBFE795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2547C-9364-4CB3-9314-3443C5296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3" y="2154054"/>
            <a:ext cx="7116976" cy="1528947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82A2-87E1-450A-BEF1-E4B519465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393" y="4015342"/>
            <a:ext cx="7116976" cy="757826"/>
          </a:xfrm>
        </p:spPr>
        <p:txBody>
          <a:bodyPr>
            <a:no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Please take our quick 5 minute survey to let us know how we can improve this presentation in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CF2DD-3672-452A-AF90-3B5E374B711C}"/>
              </a:ext>
            </a:extLst>
          </p:cNvPr>
          <p:cNvCxnSpPr>
            <a:cxnSpLocks/>
          </p:cNvCxnSpPr>
          <p:nvPr userDrawn="1"/>
        </p:nvCxnSpPr>
        <p:spPr>
          <a:xfrm>
            <a:off x="548640" y="3683001"/>
            <a:ext cx="4919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55D47-20DA-E00E-E1F2-7F0DC3D81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0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E5F99B-3B11-42A5-83FA-BC880ACE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3" y="277014"/>
            <a:ext cx="11129962" cy="626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DCCD1-88A3-4711-95B8-9B319F728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47747" y="5378116"/>
            <a:ext cx="3144253" cy="1070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F20B1-191E-45E2-A196-79BA74819C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700" y="1179513"/>
            <a:ext cx="11150245" cy="5173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716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(Format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97" y="153230"/>
            <a:ext cx="11342232" cy="962338"/>
          </a:xfrm>
        </p:spPr>
        <p:txBody>
          <a:bodyPr anchor="ctr">
            <a:normAutofit/>
          </a:bodyPr>
          <a:lstStyle>
            <a:lvl1pPr algn="l">
              <a:defRPr sz="3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912" y="1310990"/>
            <a:ext cx="11329490" cy="44966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E81317-0A61-417B-8DBF-8A3B355A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433" y="6624083"/>
            <a:ext cx="474999" cy="23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18D-15F1-4236-86D3-6539C675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B6B5-BC8C-433B-81B9-9C57FABE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8FAA-4420-4285-8D95-A050BC7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9C6-696E-4645-BF2F-2A33B0C2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A9AF-AD14-4EF5-B3BC-132EE02F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0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94DEE-7E53-B288-B730-B6FF616B7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393" y="1535168"/>
            <a:ext cx="5181600" cy="4351337"/>
          </a:xfrm>
        </p:spPr>
        <p:txBody>
          <a:bodyPr anchor="ctr"/>
          <a:lstStyle>
            <a:lvl1pPr algn="l">
              <a:defRPr lang="en-US" dirty="0" smtClean="0"/>
            </a:lvl1pPr>
            <a:lvl2pPr algn="l">
              <a:defRPr lang="en-US" dirty="0" smtClean="0"/>
            </a:lvl2pPr>
            <a:lvl3pPr algn="l">
              <a:defRPr lang="en-US" dirty="0" smtClean="0"/>
            </a:lvl3pPr>
            <a:lvl4pPr algn="l">
              <a:defRPr lang="en-US" dirty="0" smtClean="0"/>
            </a:lvl4pPr>
            <a:lvl5pPr algn="l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83D5243-1485-5EB7-7CB3-993AC216F3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1572" y="1535168"/>
            <a:ext cx="5181600" cy="4351337"/>
          </a:xfrm>
        </p:spPr>
        <p:txBody>
          <a:bodyPr anchor="ctr"/>
          <a:lstStyle>
            <a:lvl1pPr algn="l">
              <a:defRPr lang="en-US" dirty="0" smtClean="0"/>
            </a:lvl1pPr>
            <a:lvl2pPr algn="l">
              <a:defRPr lang="en-US" dirty="0" smtClean="0"/>
            </a:lvl2pPr>
            <a:lvl3pPr algn="l">
              <a:defRPr lang="en-US" dirty="0" smtClean="0"/>
            </a:lvl3pPr>
            <a:lvl4pPr algn="l">
              <a:defRPr lang="en-US" dirty="0" smtClean="0"/>
            </a:lvl4pPr>
            <a:lvl5pPr algn="l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01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B97350-CB5E-57CE-30F6-80DE41BA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049" y="2487168"/>
            <a:ext cx="5221287" cy="348024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3592C20-541F-B723-3084-86DF47342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662" y="2487168"/>
            <a:ext cx="5202238" cy="348024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8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DD-6B59-4B23-BB8D-81BFC88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ECD42-B28C-4148-898C-0C0A605C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CAD1-3CCD-44D3-9310-1D604CEB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7571-686F-4B4E-8694-A351E86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60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Short quote or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2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0B67-659C-7697-5421-909A5FCF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AD6D11-2BE8-DE48-5819-6F77CF7A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95275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0" name="Content Placeholder 28">
            <a:extLst>
              <a:ext uri="{FF2B5EF4-FFF2-40B4-BE49-F238E27FC236}">
                <a16:creationId xmlns:a16="http://schemas.microsoft.com/office/drawing/2014/main" id="{1CF05A26-7D27-E239-CC4A-63A7DDF5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25426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57AD2754-B5AD-1324-1A63-EFD85B826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55993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82C82E6A-A46A-0AEF-EB73-6E40043A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586560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93156D60-989D-68F0-4C15-0A9C394F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0017127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B06C2F-53D6-8598-AAB6-E40BE18A1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410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DB50BF4-B0BA-5835-9E78-597768505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5839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B0D02AD-25F5-A47F-0EF2-1516FA826E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6268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2B7D219-3A4B-F862-08FD-FA03952D9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6697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6B508DF-13DD-A5CA-6B03-C9CE9E53E3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7127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951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49F7-5585-466E-BE9D-CCDD8DAA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B9A1-4D59-49B1-B440-BEF63D65E0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9394" y="1397726"/>
            <a:ext cx="4372631" cy="4471262"/>
          </a:xfrm>
        </p:spPr>
        <p:txBody>
          <a:bodyPr lIns="457200" rIns="45720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Short quote or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7228-DC76-4CB7-9466-801F41C70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397726"/>
            <a:ext cx="6589712" cy="446332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Place image, graph, or chart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D48F-F4F3-4AC1-A88D-544CC48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B703-D169-47A2-9C33-436FBCF3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7DB5-9556-4540-80A2-A057C872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7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 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0B67-659C-7697-5421-909A5FCF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AD6D11-2BE8-DE48-5819-6F77CF7A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693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0" name="Content Placeholder 28">
            <a:extLst>
              <a:ext uri="{FF2B5EF4-FFF2-40B4-BE49-F238E27FC236}">
                <a16:creationId xmlns:a16="http://schemas.microsoft.com/office/drawing/2014/main" id="{1CF05A26-7D27-E239-CC4A-63A7DDF5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19706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57AD2754-B5AD-1324-1A63-EFD85B826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719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82C82E6A-A46A-0AEF-EB73-6E40043A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257328" y="1652337"/>
            <a:ext cx="275287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B06C2F-53D6-8598-AAB6-E40BE18A1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73" y="3241899"/>
            <a:ext cx="2775697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DB50BF4-B0BA-5835-9E78-597768505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8010" y="3241899"/>
            <a:ext cx="2775697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B0D02AD-25F5-A47F-0EF2-1516FA826E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199" y="3241899"/>
            <a:ext cx="2776639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2B7D219-3A4B-F862-08FD-FA03952D9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7329" y="3241899"/>
            <a:ext cx="2752875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136C7-10F7-0312-2BF4-C60048AEDB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937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2709BA-EBF6-8560-40DE-F2276EA7C9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97068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4872E5-5F98-F60A-3FE1-D49B7E24E2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7199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20FBFB-5344-1A9B-828E-EE33FF7FF5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57329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</p:spTree>
    <p:extLst>
      <p:ext uri="{BB962C8B-B14F-4D97-AF65-F5344CB8AC3E}">
        <p14:creationId xmlns:p14="http://schemas.microsoft.com/office/powerpoint/2010/main" val="156195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704E117-2B03-1EA3-1C5F-0B2D148F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FD423B-37DC-AC57-07AF-8A1A0310ED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90850" y="1065213"/>
            <a:ext cx="9201150" cy="57927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</a:t>
            </a:r>
          </a:p>
          <a:p>
            <a:r>
              <a:rPr lang="en-US"/>
              <a:t>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EE41B9-8A7C-0812-9E35-3A9CDA8D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2990850" y="1852613"/>
            <a:ext cx="4762500" cy="3657600"/>
          </a:xfrm>
          <a:solidFill>
            <a:schemeClr val="accent1">
              <a:lumMod val="7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F123AD-CA53-6AE5-46B1-8B54BB4307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52613"/>
            <a:ext cx="6381750" cy="3657600"/>
          </a:xfrm>
          <a:solidFill>
            <a:schemeClr val="accent1">
              <a:lumMod val="75000"/>
            </a:schemeClr>
          </a:solidFill>
        </p:spPr>
        <p:txBody>
          <a:bodyPr lIns="457200" rIns="457200" anchor="ctr">
            <a:noAutofit/>
          </a:bodyPr>
          <a:lstStyle>
            <a:lvl1pPr marL="0" indent="0" algn="l">
              <a:lnSpc>
                <a:spcPct val="16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slide to emphasize a point or insert a quote. Keep it to one to two light sentences.</a:t>
            </a:r>
          </a:p>
        </p:txBody>
      </p:sp>
    </p:spTree>
    <p:extLst>
      <p:ext uri="{BB962C8B-B14F-4D97-AF65-F5344CB8AC3E}">
        <p14:creationId xmlns:p14="http://schemas.microsoft.com/office/powerpoint/2010/main" val="2820914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B768DD4-BC38-EDD8-8E89-B866129E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85E41-9C65-3EFC-2450-D3013504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393" y="2235763"/>
            <a:ext cx="2492453" cy="155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0479A-694C-A382-0D23-BBCDFA00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64736" y="2214368"/>
            <a:ext cx="2492453" cy="15580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BED75-F78C-5065-3CDC-693D1BD9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2172" y="2242664"/>
            <a:ext cx="2492453" cy="15580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75917-560D-FC23-2CDD-74B1A71F2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5421" y="2195033"/>
            <a:ext cx="2492453" cy="15580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F61641E-9515-7858-7F70-8F0C1E4190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516" y="3778800"/>
            <a:ext cx="2477604" cy="16504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552207D-9CBF-0E99-CC3A-D7D1CF5B1B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8928" y="3771900"/>
            <a:ext cx="2462446" cy="1657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4723890-90A3-372E-9B16-D80178205F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1766" y="3771900"/>
            <a:ext cx="2493264" cy="16761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08F0618-3D8A-B40A-2FC5-BB7EEF1739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05694" y="3753128"/>
            <a:ext cx="2477790" cy="167612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F54E3D7-0961-B2FD-BFD9-4200E7F02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2242664"/>
            <a:ext cx="2477604" cy="1529236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7AFA94E-3CB0-55AB-EF5F-35351EA0C2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675" y="2214563"/>
            <a:ext cx="2474322" cy="1557337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38C95F6-3FA3-EBB3-8800-C9099AA8C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2038" y="2242664"/>
            <a:ext cx="2472720" cy="1529236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6241659-A67D-511C-73C2-1FC772DD8F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9023" y="2195513"/>
            <a:ext cx="2459115" cy="1528762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275305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9E8904-0136-685D-B93D-9A5A632B76F0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7F577-D0FD-0049-3E7B-D46BE2C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059954F-EEFA-4DC0-8275-C48E80E83615}"/>
              </a:ext>
            </a:extLst>
          </p:cNvPr>
          <p:cNvSpPr/>
          <p:nvPr userDrawn="1"/>
        </p:nvSpPr>
        <p:spPr>
          <a:xfrm rot="5400000">
            <a:off x="4279069" y="3696872"/>
            <a:ext cx="985911" cy="6049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DBBAC-5AC1-CDD6-9403-E06C08A7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362075"/>
            <a:ext cx="4248150" cy="5151438"/>
          </a:xfrm>
          <a:solidFill>
            <a:schemeClr val="accent1"/>
          </a:solidFill>
        </p:spPr>
        <p:txBody>
          <a:bodyPr lIns="365760" rIns="27432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AE886-96A2-4116-A4A2-846D4ECCA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8" y="1362658"/>
            <a:ext cx="6589712" cy="5150684"/>
          </a:xfrm>
          <a:ln>
            <a:solidFill>
              <a:schemeClr val="accent1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0D7554-0848-4241-9D65-61693530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7A3E75-62DD-E95F-8A1E-448C27B7CAE9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4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9292-D18A-F840-E40F-4E2481AC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8">
            <a:extLst>
              <a:ext uri="{FF2B5EF4-FFF2-40B4-BE49-F238E27FC236}">
                <a16:creationId xmlns:a16="http://schemas.microsoft.com/office/drawing/2014/main" id="{A7E3F95D-17C7-00B7-E3CC-9DD44BF353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9393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A80BA819-6AB3-DC6E-B9F7-829040E5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19" y="5724526"/>
            <a:ext cx="3467100" cy="58102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2">
            <a:extLst>
              <a:ext uri="{FF2B5EF4-FFF2-40B4-BE49-F238E27FC236}">
                <a16:creationId xmlns:a16="http://schemas.microsoft.com/office/drawing/2014/main" id="{C863983F-102B-1CF9-CAB7-4BF8363B82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8534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447845F-460D-EF0F-3C85-CD9682EB4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8534" y="5724525"/>
            <a:ext cx="3467100" cy="5810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D97B8D89-9249-7A8D-B1CF-4E022ACB8D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281" y="1338263"/>
            <a:ext cx="3467100" cy="4181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a picture</a:t>
            </a:r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0CFE4C8B-C50A-E1D0-68DA-2A0CBCE15E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5281" y="5724525"/>
            <a:ext cx="3467100" cy="5810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0915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97F8-F53B-D2A7-D94B-31E2BDEE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0E81D2-B493-8BC3-5C67-B4DCE0DA713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99393" y="1695413"/>
            <a:ext cx="11395210" cy="3821409"/>
            <a:chOff x="399393" y="1695413"/>
            <a:chExt cx="11395210" cy="38214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B2FC8B-3E9B-2053-D9F2-81B2CDE7A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401317" y="1695413"/>
              <a:ext cx="11374827" cy="2935660"/>
              <a:chOff x="401317" y="1695413"/>
              <a:chExt cx="11374827" cy="293566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2CE077-AA72-6EF9-86C3-F16DC839B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48100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DA26B-E412-1AAE-99BF-E354FBD5EF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1318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351332-7EEC-5B19-6DE1-2DDD91A9C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1317" y="1698219"/>
                <a:ext cx="2329884" cy="12593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26F7F-4CB0-C175-D739-B5314FEF9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395881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0A4E66-2C6B-A8E5-233B-FC4F80527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97720" y="1700666"/>
                <a:ext cx="2326205" cy="1234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9E0968-128F-ECC1-CED6-9F4CAECC2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03816" y="1695413"/>
                <a:ext cx="2328044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63F789-3B4F-2DD0-6559-4279C17CB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03817" y="1700667"/>
                <a:ext cx="232318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7A27CD-CB71-87C5-8849-0B946C149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46175" y="1700666"/>
                <a:ext cx="2328044" cy="1273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919257B-B330-4B14-3438-B6A58264B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0" idx="0"/>
              </p:cNvCxnSpPr>
              <p:nvPr/>
            </p:nvCxnSpPr>
            <p:spPr>
              <a:xfrm flipV="1">
                <a:off x="1562828" y="4079864"/>
                <a:ext cx="587" cy="5512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DC0E3E7-8514-CBC3-9925-DA162E62B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1" idx="0"/>
              </p:cNvCxnSpPr>
              <p:nvPr/>
            </p:nvCxnSpPr>
            <p:spPr>
              <a:xfrm flipH="1" flipV="1">
                <a:off x="4574442" y="4085935"/>
                <a:ext cx="3855" cy="50316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043E423-EEDD-0C3F-6250-C20AA02C2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2" idx="0"/>
              </p:cNvCxnSpPr>
              <p:nvPr/>
            </p:nvCxnSpPr>
            <p:spPr>
              <a:xfrm flipH="1" flipV="1">
                <a:off x="7582377" y="4086180"/>
                <a:ext cx="11389" cy="527256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CC51457-AF5D-9D9D-F956-5CC41A1C0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23" idx="0"/>
              </p:cNvCxnSpPr>
              <p:nvPr/>
            </p:nvCxnSpPr>
            <p:spPr>
              <a:xfrm flipH="1" flipV="1">
                <a:off x="10604852" y="4077194"/>
                <a:ext cx="4382" cy="539955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80743A-46FF-F379-359B-DDA458D3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99393" y="5037629"/>
              <a:ext cx="11395210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BABD96-BC99-C03B-9E10-931CCF59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79423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51536E-62E3-2AA1-CEFD-B9C9A2937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194892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46F70A-A640-4989-F4E5-4FF57043E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10361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5F82DC-BD4F-AFC5-924C-D4729222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225829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3D77914-B6E9-199C-5F2A-2E4D99CA4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2613363" y="458160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469D51B-BC51-9029-C903-BB91BED5D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713950" y="4602422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21B9252-AFA0-A819-3ECA-7D37286C0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8644300" y="4589099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 Placeholder 48">
            <a:extLst>
              <a:ext uri="{FF2B5EF4-FFF2-40B4-BE49-F238E27FC236}">
                <a16:creationId xmlns:a16="http://schemas.microsoft.com/office/drawing/2014/main" id="{843B5F78-147D-140C-CA71-235106604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19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50">
            <a:extLst>
              <a:ext uri="{FF2B5EF4-FFF2-40B4-BE49-F238E27FC236}">
                <a16:creationId xmlns:a16="http://schemas.microsoft.com/office/drawing/2014/main" id="{96767FD8-C20D-1504-612A-B847A6EE6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81372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1" name="Text Placeholder 60">
            <a:extLst>
              <a:ext uri="{FF2B5EF4-FFF2-40B4-BE49-F238E27FC236}">
                <a16:creationId xmlns:a16="http://schemas.microsoft.com/office/drawing/2014/main" id="{F9DEB5B9-1D97-DAAA-E0F7-7CEB34A3A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393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3" name="Text Placeholder 48">
            <a:extLst>
              <a:ext uri="{FF2B5EF4-FFF2-40B4-BE49-F238E27FC236}">
                <a16:creationId xmlns:a16="http://schemas.microsoft.com/office/drawing/2014/main" id="{75D825C9-A96C-CF0E-8670-A25546F3AB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7238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50">
            <a:extLst>
              <a:ext uri="{FF2B5EF4-FFF2-40B4-BE49-F238E27FC236}">
                <a16:creationId xmlns:a16="http://schemas.microsoft.com/office/drawing/2014/main" id="{0B4F9EB4-B491-338C-35B5-3C6CF6AEE0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87291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5" name="Text Placeholder 60">
            <a:extLst>
              <a:ext uri="{FF2B5EF4-FFF2-40B4-BE49-F238E27FC236}">
                <a16:creationId xmlns:a16="http://schemas.microsoft.com/office/drawing/2014/main" id="{69182E76-40AF-2F92-2BF3-F7BE7FDF4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5312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6" name="Text Placeholder 48">
            <a:extLst>
              <a:ext uri="{FF2B5EF4-FFF2-40B4-BE49-F238E27FC236}">
                <a16:creationId xmlns:a16="http://schemas.microsoft.com/office/drawing/2014/main" id="{AAEC347C-E9B9-3AC7-A2D7-712F122C8D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96546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50">
            <a:extLst>
              <a:ext uri="{FF2B5EF4-FFF2-40B4-BE49-F238E27FC236}">
                <a16:creationId xmlns:a16="http://schemas.microsoft.com/office/drawing/2014/main" id="{7719E8D3-37DF-09F6-8810-43D30DB7A4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76599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36D05DBE-B525-853F-AE5A-6EC6D20DD4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4620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4316F379-0B41-35F9-0408-8433B41921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985" y="1876425"/>
            <a:ext cx="2329968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50">
            <a:extLst>
              <a:ext uri="{FF2B5EF4-FFF2-40B4-BE49-F238E27FC236}">
                <a16:creationId xmlns:a16="http://schemas.microsoft.com/office/drawing/2014/main" id="{F680A05B-5FAD-D8CE-9046-1874672709C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0238038" y="4627909"/>
            <a:ext cx="76486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9BE6BC1E-19DD-EDA7-E218-826CBCC2A5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56059" y="5511799"/>
            <a:ext cx="2325105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3760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85DE-9BB6-A674-7CB8-B794F70D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285C9-C210-6306-0914-A914B0F9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450877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31505-D0C9-A750-7715-F672F5AEF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01318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498E1-E9F2-B1D0-2630-F3F5A6A4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401225" y="1698219"/>
            <a:ext cx="1973581" cy="125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C7558-14EB-4E86-65CA-CDD1FFD8D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51171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A59CD-10EA-B392-92F8-6399D437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747968" y="1700666"/>
            <a:ext cx="1976692" cy="1234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4C6E1-1166-049B-E7AD-E8D65983C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101024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D7E38-692A-0266-2B2A-08CB08B93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097820" y="1700667"/>
            <a:ext cx="1980541" cy="12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844F4-8A3B-8D58-DD2D-6A0ACA9D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800730" y="1695413"/>
            <a:ext cx="1975413" cy="238445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3D6ED-3346-572E-D415-F78C19A7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9798805" y="1700666"/>
            <a:ext cx="1975413" cy="127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41711-2477-1D4C-9A67-E209F192D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448952" y="1700666"/>
            <a:ext cx="1975413" cy="127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92AB4-F662-EAD4-D087-BFBB9393E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387100" y="4079864"/>
            <a:ext cx="0" cy="551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E5FD47-77F6-7C13-0357-AD4846DCF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752184" y="4085935"/>
            <a:ext cx="1233" cy="503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1177F6-FBB0-E490-1C80-63720C10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00128" y="4086180"/>
            <a:ext cx="3142" cy="55917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373376-31E8-C5CD-1CE5-52A67112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29079" y="4077194"/>
            <a:ext cx="2235" cy="5565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1BC68F-BF96-FF1E-3EC6-B7B2AB8B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0"/>
            <a:endCxn id="14" idx="2"/>
          </p:cNvCxnSpPr>
          <p:nvPr/>
        </p:nvCxnSpPr>
        <p:spPr>
          <a:xfrm flipH="1" flipV="1">
            <a:off x="10788437" y="4079865"/>
            <a:ext cx="4399" cy="5335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0AA13F-9433-2219-4A1D-6684A7A9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99393" y="5037629"/>
            <a:ext cx="113952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475B4F7-8150-EEAC-AC32-14A8BCB00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03695" y="4631073"/>
            <a:ext cx="766810" cy="766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05D674-1BB3-8DF9-8E40-6A0A020D4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68779" y="4589099"/>
            <a:ext cx="766810" cy="766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254648-4359-D00A-A27C-1AD1F20F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19307" y="4613436"/>
            <a:ext cx="766810" cy="766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2CA4D2D-915F-CAD7-252D-DF63813E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048573" y="4617149"/>
            <a:ext cx="766810" cy="766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EAB4EE-54C7-BFD2-3826-9F6C65F6F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409431" y="4613436"/>
            <a:ext cx="766810" cy="766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D6C4ACF-6BD3-2645-7042-B68C65D60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112442" y="4581605"/>
            <a:ext cx="914400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F0019AE-B6E7-1F98-8370-7BFE29B7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99184" y="4596961"/>
            <a:ext cx="914400" cy="91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BD1FAAE-93A2-8B57-BC24-FAF8D49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810145" y="4589099"/>
            <a:ext cx="914400" cy="9144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58A5E75-178A-8859-EE09-2BEEA7D1E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149195" y="4589099"/>
            <a:ext cx="914400" cy="9144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E7E33F3-FF5A-A7BC-2D00-8399EADB0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55" y="4672348"/>
            <a:ext cx="653686" cy="653686"/>
          </a:xfrm>
          <a:prstGeom prst="rect">
            <a:avLst/>
          </a:prstGeo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1F09204-0A3A-9424-32DD-63FB6BE5E4AA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01319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AEFE0C1-C0D9-7A7F-D32C-958AD6C8F6C2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1003695" y="4627909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525CFAA-7DB3-CE77-909C-1D1498375C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393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0957608-973E-E7C2-92A2-EE9A08E9F0C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743373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50">
            <a:extLst>
              <a:ext uri="{FF2B5EF4-FFF2-40B4-BE49-F238E27FC236}">
                <a16:creationId xmlns:a16="http://schemas.microsoft.com/office/drawing/2014/main" id="{6B909629-9A6A-3E81-5FB1-817E0F39C791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3345749" y="4603980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E930A968-9067-13E2-37C4-191D606CA5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49247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D0A3F594-A64E-FEC6-8BE2-493E6CCB06F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111082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50">
            <a:extLst>
              <a:ext uri="{FF2B5EF4-FFF2-40B4-BE49-F238E27FC236}">
                <a16:creationId xmlns:a16="http://schemas.microsoft.com/office/drawing/2014/main" id="{C0F3A1BE-2314-4202-C384-482A80F3E933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5713458" y="4598492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EAD0A4C9-EE99-A2CF-DC8E-82C241A753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13992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97B62171-25D1-AD52-DAC6-EB0340CAAE0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451793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50">
            <a:extLst>
              <a:ext uri="{FF2B5EF4-FFF2-40B4-BE49-F238E27FC236}">
                <a16:creationId xmlns:a16="http://schemas.microsoft.com/office/drawing/2014/main" id="{3C66568D-24E6-31AA-EB06-D6EBD615D64F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8054169" y="4592454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5F191BE6-CC17-1152-99AC-E225735A2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34059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097EF379-DC95-E613-037D-50CBD626803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805765" y="1876425"/>
            <a:ext cx="1973582" cy="2200275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50">
            <a:extLst>
              <a:ext uri="{FF2B5EF4-FFF2-40B4-BE49-F238E27FC236}">
                <a16:creationId xmlns:a16="http://schemas.microsoft.com/office/drawing/2014/main" id="{C2EC05FF-D147-4C06-0156-C392E9CD1278}"/>
              </a:ext>
            </a:extLst>
          </p:cNvPr>
          <p:cNvSpPr>
            <a:spLocks noGrp="1"/>
          </p:cNvSpPr>
          <p:nvPr userDrawn="1">
            <p:ph sz="quarter" idx="22"/>
          </p:nvPr>
        </p:nvSpPr>
        <p:spPr>
          <a:xfrm>
            <a:off x="10408141" y="4579469"/>
            <a:ext cx="762911" cy="769592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/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CBCBB95C-696E-AD72-F363-583392221C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8804" y="5511799"/>
            <a:ext cx="1975413" cy="319349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2834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melin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011F-F905-C885-C408-C5EF4703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845410-8E11-55BB-725A-37293075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8159" y="1695413"/>
            <a:ext cx="11602964" cy="3815948"/>
            <a:chOff x="298159" y="1695413"/>
            <a:chExt cx="11602964" cy="38159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86F2C4-1DF7-BDF3-10AA-5A1693057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298159" y="1695413"/>
              <a:ext cx="11602964" cy="2949941"/>
              <a:chOff x="298159" y="1695413"/>
              <a:chExt cx="11602964" cy="294994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43AEE5-0D96-3CCD-EA78-7E77DCA532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0086" y="1695413"/>
                <a:ext cx="1705977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8F19A2-29C3-8B81-1027-57026121BF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8159" y="1698218"/>
                <a:ext cx="1705980" cy="1297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85919B-2F19-75EE-7E2B-9BCEF54A2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2" idx="0"/>
              </p:cNvCxnSpPr>
              <p:nvPr/>
            </p:nvCxnSpPr>
            <p:spPr>
              <a:xfrm flipH="1" flipV="1">
                <a:off x="1159382" y="4079864"/>
                <a:ext cx="7174" cy="5512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AC35EA-275F-3C79-1F46-FE971ED55B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70428" y="1695413"/>
                <a:ext cx="1705977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587E00-1993-8B3A-8D47-FD31E8AFA5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81113" y="1700666"/>
                <a:ext cx="1695293" cy="1234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DC6EA83-DC00-A1BC-A1B3-C67C737F89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3" idx="0"/>
              </p:cNvCxnSpPr>
              <p:nvPr/>
            </p:nvCxnSpPr>
            <p:spPr>
              <a:xfrm flipV="1">
                <a:off x="3122320" y="4085935"/>
                <a:ext cx="7404" cy="50316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7EA93A-5E5B-9E67-5915-5215AF0A7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5308" y="1695413"/>
                <a:ext cx="1709121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29A4A3-E97E-BE6F-7FBC-36DA5893D0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3380" y="1700667"/>
                <a:ext cx="171105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442FFD-CB61-7071-F1AA-0F453950A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5121720" y="4086180"/>
                <a:ext cx="6525" cy="55917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25B000-10A8-9C3F-AC27-68319AD9F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601" y="1695413"/>
                <a:ext cx="1705979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1A7810-9EF2-C841-812F-7DC3E7A326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48677" y="1700666"/>
                <a:ext cx="1707904" cy="1234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9A7A1CD-FDAC-3582-8FCC-12B95F40B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7095204" y="4077194"/>
                <a:ext cx="7425" cy="556585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7E133F-4CB4-E0CF-648A-F0BAD98F7A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222872" y="1695413"/>
                <a:ext cx="1705980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475527-568A-BD1E-F7B2-451DD81B1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220945" y="1700666"/>
                <a:ext cx="1707904" cy="14923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3492B56-25AE-AC43-68A0-D71476572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6" idx="0"/>
                <a:endCxn id="19" idx="2"/>
              </p:cNvCxnSpPr>
              <p:nvPr/>
            </p:nvCxnSpPr>
            <p:spPr>
              <a:xfrm flipV="1">
                <a:off x="9075862" y="4079865"/>
                <a:ext cx="0" cy="53357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947743-6D88-73E3-6DAF-AD0835E112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195143" y="1695413"/>
                <a:ext cx="1705980" cy="2384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6CF117-E9ED-4C6F-BFDE-FA1F4D703A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193216" y="1700666"/>
                <a:ext cx="1705979" cy="149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6B6E154-4284-AEA0-4F0B-2B454421D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47" idx="0"/>
                <a:endCxn id="22" idx="2"/>
              </p:cNvCxnSpPr>
              <p:nvPr/>
            </p:nvCxnSpPr>
            <p:spPr>
              <a:xfrm flipV="1">
                <a:off x="11048133" y="4079865"/>
                <a:ext cx="0" cy="53357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777AA3-61BF-C55F-844A-9945A0926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99393" y="5037629"/>
              <a:ext cx="11395210" cy="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001BE0E-A88F-6E46-12CA-C0460A39F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681046" y="458160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FB941E6-2730-F47B-EF64-A9B7DB42B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665926" y="4596961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ACD5CF-AB5C-AE90-A7EF-D8E0AAEF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653950" y="4589099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3723252-84F9-F10F-E9EC-F0951144D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603834" y="4589099"/>
              <a:ext cx="914400" cy="9144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6656A2-2940-3659-35CF-A9AB16A78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3151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389D2E2-4AF5-C022-34DE-4ADC9BF3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738915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39AF5C-D1DC-3C1C-2E9A-7E241F777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747424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D368EF-DE6B-551C-C7BA-6C39AE518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722123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9838F8-3B33-2F98-F73C-33FC7A4E0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92457" y="4613436"/>
              <a:ext cx="766810" cy="76681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DD0768-AACD-1199-15DC-680AC3BBD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64728" y="4613436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B0B5095-A8E4-4960-5832-7316C218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7631563" y="4589099"/>
              <a:ext cx="914400" cy="914400"/>
            </a:xfrm>
            <a:prstGeom prst="rect">
              <a:avLst/>
            </a:prstGeom>
          </p:spPr>
        </p:pic>
      </p:grp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510DFF1-3665-C9C0-444F-E4000A8A4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450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364C9444-7621-87C1-C9A0-D26718ABBF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2638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9A010A9-F000-DEC1-1293-DC72E5B7E2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446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3" name="Text Placeholder 55">
            <a:extLst>
              <a:ext uri="{FF2B5EF4-FFF2-40B4-BE49-F238E27FC236}">
                <a16:creationId xmlns:a16="http://schemas.microsoft.com/office/drawing/2014/main" id="{7FD4EBEB-47AE-3BDA-E5E6-22F04A39F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6648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64" name="Content Placeholder 57">
            <a:extLst>
              <a:ext uri="{FF2B5EF4-FFF2-40B4-BE49-F238E27FC236}">
                <a16:creationId xmlns:a16="http://schemas.microsoft.com/office/drawing/2014/main" id="{58EF0936-B6E3-1C24-1212-3D78A48CE6C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50836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EEF3A11-FA85-CDBE-CEEB-4729ACE6CA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5644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AD172BC0-DD7F-1694-0D1B-48A6D7C24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2109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67" name="Content Placeholder 57">
            <a:extLst>
              <a:ext uri="{FF2B5EF4-FFF2-40B4-BE49-F238E27FC236}">
                <a16:creationId xmlns:a16="http://schemas.microsoft.com/office/drawing/2014/main" id="{C32B1DF2-0F11-E7E7-3256-981B61ED32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6297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AE9F870F-E6B2-417E-72C8-D5A3B43CC5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105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D212CA6C-FD03-1D21-8138-468BD63CF7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08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0" name="Content Placeholder 57">
            <a:extLst>
              <a:ext uri="{FF2B5EF4-FFF2-40B4-BE49-F238E27FC236}">
                <a16:creationId xmlns:a16="http://schemas.microsoft.com/office/drawing/2014/main" id="{C83E5A4F-EC10-CDE1-EBC3-884C8B85F6C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27796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54592276-D88D-47EF-AA52-46BCA92100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2604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2" name="Text Placeholder 55">
            <a:extLst>
              <a:ext uri="{FF2B5EF4-FFF2-40B4-BE49-F238E27FC236}">
                <a16:creationId xmlns:a16="http://schemas.microsoft.com/office/drawing/2014/main" id="{001FAD61-5CB7-73D8-520E-E4481A454F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2129" y="1857856"/>
            <a:ext cx="1686720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3" name="Content Placeholder 57">
            <a:extLst>
              <a:ext uri="{FF2B5EF4-FFF2-40B4-BE49-F238E27FC236}">
                <a16:creationId xmlns:a16="http://schemas.microsoft.com/office/drawing/2014/main" id="{FBF8B78B-2B79-6E6D-91D1-26FE68BAC57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695069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25E278C5-BF72-D1AC-5EEE-617142E7AF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9877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EE48076F-5B94-0555-9A0C-1883AB64B6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90687" y="1857856"/>
            <a:ext cx="1704975" cy="2227262"/>
          </a:xfrm>
        </p:spPr>
        <p:txBody>
          <a:bodyPr lIns="182880" rIns="18288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6" name="Content Placeholder 57">
            <a:extLst>
              <a:ext uri="{FF2B5EF4-FFF2-40B4-BE49-F238E27FC236}">
                <a16:creationId xmlns:a16="http://schemas.microsoft.com/office/drawing/2014/main" id="{B622E7DB-609B-DAB6-B6D0-127CDC9D902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674875" y="4637209"/>
            <a:ext cx="766762" cy="7524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BC68F9FB-0B5F-0A83-D073-C6EF3EC28B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89683" y="5511800"/>
            <a:ext cx="1705979" cy="342107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55562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92AB-6B05-D734-48BD-BD35D896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70A56D-6942-7CDC-ADA6-AF67C9708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978331"/>
            <a:ext cx="12192000" cy="1698172"/>
            <a:chOff x="0" y="2978331"/>
            <a:chExt cx="12192000" cy="169817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6E1E24-F3C6-D0AB-0330-51853FA4E84E}"/>
                </a:ext>
              </a:extLst>
            </p:cNvPr>
            <p:cNvCxnSpPr/>
            <p:nvPr userDrawn="1"/>
          </p:nvCxnSpPr>
          <p:spPr>
            <a:xfrm>
              <a:off x="0" y="3840480"/>
              <a:ext cx="12192000" cy="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1FCA20-BE44-C4C6-08F3-88034173F9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36621" y="2991394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371F9E-A6AC-90EA-AC73-4ACC1CD177E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32266" y="342900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36EC85-CD80-7560-8D32-78C53A07596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18825" y="3827417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13918F-B607-CC08-97BC-561C25360AF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18825" y="384048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59A1AC-4D14-0E69-FAFE-F0611BA51F7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305384" y="3429000"/>
              <a:ext cx="0" cy="41148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DF0097-EAC2-E1D2-52C2-329081F03C2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305384" y="2978331"/>
              <a:ext cx="0" cy="8490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20A9B99-BDCE-F45A-016E-BD76BDC44F3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767834" y="2580221"/>
            <a:ext cx="2328863" cy="3298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0FBCD15-6189-4A23-AE9A-092A5C276D0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67834" y="3922137"/>
            <a:ext cx="2328863" cy="10239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6C3B2A-196A-71AD-2525-F772340338B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54393" y="2698818"/>
            <a:ext cx="2328863" cy="1023938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2CDC9D64-CD68-F1D8-81E1-4E51C820104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54393" y="4781164"/>
            <a:ext cx="2328863" cy="32982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C23FE496-EF81-0FAC-96BE-9B49C887D18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140952" y="2580221"/>
            <a:ext cx="2328863" cy="3298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800"/>
              <a:t>Insert Title</a:t>
            </a:r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172D350F-803B-A8D5-8ECD-416F58C923DD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140952" y="3922137"/>
            <a:ext cx="2328863" cy="10239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sz="1800"/>
              <a:t>Insert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E31C-6609-C6DC-F9C0-F5E1DF556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 Next Steps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2634EB-41FB-47A9-90B8-D5B67ECA4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9333" y="2321757"/>
            <a:ext cx="2590800" cy="74181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045E949-6266-1CAD-E7A7-9450C57C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83807" y="2321757"/>
            <a:ext cx="2725153" cy="74181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65AC10B-D833-2155-BBFC-8AE5EA0A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8282" y="2321757"/>
            <a:ext cx="2725153" cy="74181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A06CD06-4D6D-87A4-E68A-6C89B2E0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2757" y="2321757"/>
            <a:ext cx="2725153" cy="74181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3FED6-6B60-C5B0-B887-6760BB56C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C2ECC64-F8C6-1345-ED8F-EF6B7ED4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1351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D322ADB-E0C4-0A63-8396-71C3B3286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3602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A068DB-E13C-E9D3-ACC4-FBE6A2470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5853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2BF402-EB89-A8C6-734D-04F64BD91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88103" y="3085264"/>
            <a:ext cx="2183480" cy="28717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7F83FC-33EB-8EC6-D420-85372100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232" y="2321757"/>
            <a:ext cx="2725153" cy="741810"/>
          </a:xfrm>
          <a:custGeom>
            <a:avLst/>
            <a:gdLst>
              <a:gd name="connsiteX0" fmla="*/ 0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0" fmla="*/ 98474 w 2725153"/>
              <a:gd name="connsiteY0" fmla="*/ 14068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14068 h 741810"/>
              <a:gd name="connsiteX0" fmla="*/ 98474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0 h 741810"/>
              <a:gd name="connsiteX0" fmla="*/ 0 w 2626679"/>
              <a:gd name="connsiteY0" fmla="*/ 0 h 741810"/>
              <a:gd name="connsiteX1" fmla="*/ 2255774 w 2626679"/>
              <a:gd name="connsiteY1" fmla="*/ 0 h 741810"/>
              <a:gd name="connsiteX2" fmla="*/ 2626679 w 2626679"/>
              <a:gd name="connsiteY2" fmla="*/ 370905 h 741810"/>
              <a:gd name="connsiteX3" fmla="*/ 2255774 w 2626679"/>
              <a:gd name="connsiteY3" fmla="*/ 741810 h 741810"/>
              <a:gd name="connsiteX4" fmla="*/ 12535 w 2626679"/>
              <a:gd name="connsiteY4" fmla="*/ 741810 h 741810"/>
              <a:gd name="connsiteX5" fmla="*/ 306183 w 2626679"/>
              <a:gd name="connsiteY5" fmla="*/ 381754 h 741810"/>
              <a:gd name="connsiteX6" fmla="*/ 3687 w 2626679"/>
              <a:gd name="connsiteY6" fmla="*/ 10849 h 741810"/>
              <a:gd name="connsiteX7" fmla="*/ 3126 w 2626679"/>
              <a:gd name="connsiteY7" fmla="*/ 4499 h 741810"/>
              <a:gd name="connsiteX8" fmla="*/ 0 w 2626679"/>
              <a:gd name="connsiteY8" fmla="*/ 0 h 7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679" h="74181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2D50-BE4D-F99C-0B0C-BE3D87C3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1FA6-4114-0DC4-1EAD-D9710571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D90F-2301-5646-089A-15799D5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0B67-659C-7697-5421-909A5FCF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AD6D11-2BE8-DE48-5819-6F77CF7A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95275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0" name="Content Placeholder 28">
            <a:extLst>
              <a:ext uri="{FF2B5EF4-FFF2-40B4-BE49-F238E27FC236}">
                <a16:creationId xmlns:a16="http://schemas.microsoft.com/office/drawing/2014/main" id="{1CF05A26-7D27-E239-CC4A-63A7DDF5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25426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57AD2754-B5AD-1324-1A63-EFD85B826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155993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82C82E6A-A46A-0AEF-EB73-6E40043A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586560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93156D60-989D-68F0-4C15-0A9C394F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0017127" y="2228850"/>
            <a:ext cx="1879600" cy="120015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B06C2F-53D6-8598-AAB6-E40BE18A1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410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DB50BF4-B0BA-5835-9E78-597768505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5839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B0D02AD-25F5-A47F-0EF2-1516FA826E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6268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2B7D219-3A4B-F862-08FD-FA03952D9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6697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6B508DF-13DD-A5CA-6B03-C9CE9E53E3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7127" y="3514615"/>
            <a:ext cx="1879463" cy="1200328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027395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E31C-6609-C6DC-F9C0-F5E1DF556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 Next Steps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2634EB-41FB-47A9-90B8-D5B67ECA4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91740" y="2321757"/>
            <a:ext cx="3280289" cy="74181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045E949-6266-1CAD-E7A7-9450C57C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7305" y="2321757"/>
            <a:ext cx="3280289" cy="74181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A06CD06-4D6D-87A4-E68A-6C89B2E0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2869" y="2321757"/>
            <a:ext cx="3280289" cy="74181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3FED6-6B60-C5B0-B887-6760BB56C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473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C2ECC64-F8C6-1345-ED8F-EF6B7ED4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1929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A068DB-E13C-E9D3-ACC4-FBE6A2470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6385" y="3045354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2BF402-EB89-A8C6-734D-04F64BD91A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0840" y="3063567"/>
            <a:ext cx="2542060" cy="287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7F83FC-33EB-8EC6-D420-85372100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8433" y="2321757"/>
            <a:ext cx="3280289" cy="741810"/>
          </a:xfrm>
          <a:custGeom>
            <a:avLst/>
            <a:gdLst>
              <a:gd name="connsiteX0" fmla="*/ 0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0" fmla="*/ 98474 w 2725153"/>
              <a:gd name="connsiteY0" fmla="*/ 14068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14068 h 741810"/>
              <a:gd name="connsiteX0" fmla="*/ 98474 w 2725153"/>
              <a:gd name="connsiteY0" fmla="*/ 0 h 741810"/>
              <a:gd name="connsiteX1" fmla="*/ 2354248 w 2725153"/>
              <a:gd name="connsiteY1" fmla="*/ 0 h 741810"/>
              <a:gd name="connsiteX2" fmla="*/ 2725153 w 2725153"/>
              <a:gd name="connsiteY2" fmla="*/ 370905 h 741810"/>
              <a:gd name="connsiteX3" fmla="*/ 2354248 w 2725153"/>
              <a:gd name="connsiteY3" fmla="*/ 741810 h 741810"/>
              <a:gd name="connsiteX4" fmla="*/ 111009 w 2725153"/>
              <a:gd name="connsiteY4" fmla="*/ 741810 h 741810"/>
              <a:gd name="connsiteX5" fmla="*/ 404657 w 2725153"/>
              <a:gd name="connsiteY5" fmla="*/ 381754 h 741810"/>
              <a:gd name="connsiteX6" fmla="*/ 102161 w 2725153"/>
              <a:gd name="connsiteY6" fmla="*/ 10849 h 741810"/>
              <a:gd name="connsiteX7" fmla="*/ 0 w 2725153"/>
              <a:gd name="connsiteY7" fmla="*/ 10849 h 741810"/>
              <a:gd name="connsiteX8" fmla="*/ 98474 w 2725153"/>
              <a:gd name="connsiteY8" fmla="*/ 0 h 741810"/>
              <a:gd name="connsiteX0" fmla="*/ 0 w 2626679"/>
              <a:gd name="connsiteY0" fmla="*/ 0 h 741810"/>
              <a:gd name="connsiteX1" fmla="*/ 2255774 w 2626679"/>
              <a:gd name="connsiteY1" fmla="*/ 0 h 741810"/>
              <a:gd name="connsiteX2" fmla="*/ 2626679 w 2626679"/>
              <a:gd name="connsiteY2" fmla="*/ 370905 h 741810"/>
              <a:gd name="connsiteX3" fmla="*/ 2255774 w 2626679"/>
              <a:gd name="connsiteY3" fmla="*/ 741810 h 741810"/>
              <a:gd name="connsiteX4" fmla="*/ 12535 w 2626679"/>
              <a:gd name="connsiteY4" fmla="*/ 741810 h 741810"/>
              <a:gd name="connsiteX5" fmla="*/ 306183 w 2626679"/>
              <a:gd name="connsiteY5" fmla="*/ 381754 h 741810"/>
              <a:gd name="connsiteX6" fmla="*/ 3687 w 2626679"/>
              <a:gd name="connsiteY6" fmla="*/ 10849 h 741810"/>
              <a:gd name="connsiteX7" fmla="*/ 3126 w 2626679"/>
              <a:gd name="connsiteY7" fmla="*/ 4499 h 741810"/>
              <a:gd name="connsiteX8" fmla="*/ 0 w 2626679"/>
              <a:gd name="connsiteY8" fmla="*/ 0 h 7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679" h="74181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2D50-BE4D-F99C-0B0C-BE3D87C3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1FA6-4114-0DC4-1EAD-D9710571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D90F-2301-5646-089A-15799D5D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4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9015-6037-42AB-A911-E14A4A51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5E1D-5246-4BD8-9B82-F25D6124E4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3045" y="1459502"/>
            <a:ext cx="5157787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532D-3DCA-435E-87F8-906FA800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45" y="2487168"/>
            <a:ext cx="5157787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0139B-3F01-4FDB-BA7A-CD6796ECA16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89712" y="1459502"/>
            <a:ext cx="5183188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 spc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BAEC4-DE7C-4193-B9FA-D5FE8DC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712" y="2487168"/>
            <a:ext cx="5183188" cy="3480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A867-B7F9-400F-B53F-72E20DC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3E19-47CE-4A9D-9597-EBC712F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FDE4-045D-4151-A400-75E6F648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5A145B-F29E-006D-1556-1F96678A7A0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59502"/>
            <a:ext cx="0" cy="4636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76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11/18/2019     ‹#›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6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7CB8E8-4F59-27E5-41EA-F11F585297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2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E72E2-0F49-4EC9-902A-6AFEF475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391"/>
            <a:ext cx="4265642" cy="4197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CA6DA2-03B4-453C-AE21-F10F36CD0F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9" r="17529"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489A59-16E6-478A-B860-F1CC4CE7B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11D66F-9922-4A43-9089-7CD1FEF0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21C16-E792-418B-9143-7A8B318AC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38D3DD-BED1-4659-B705-A3A6A5322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DA653-4505-430C-9148-4BDB753B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1AFCC-611A-4C69-B507-AA093C29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A0C1F-E035-47ED-AB47-2DF84FC50AD0}"/>
              </a:ext>
            </a:extLst>
          </p:cNvPr>
          <p:cNvSpPr/>
          <p:nvPr userDrawn="1"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4CAB7-8A67-E328-DE4D-CEF29A3141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68" y="503392"/>
            <a:ext cx="3753635" cy="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7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06D-DA63-4DDC-82A9-6354941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F4B1-44D8-438C-A0D2-5E50A2270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3605E-63A3-44EF-8FE0-D7C8155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1572" y="1535167"/>
            <a:ext cx="5181600" cy="43513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BA6D-103A-4630-B671-67CDA59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2AB32-BE43-4FB9-9458-D139DB5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EDC1-6DD2-47C3-AD8C-9CFFD202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w 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0B67-659C-7697-5421-909A5FCF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AD6D11-2BE8-DE48-5819-6F77CF7A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693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0" name="Content Placeholder 28">
            <a:extLst>
              <a:ext uri="{FF2B5EF4-FFF2-40B4-BE49-F238E27FC236}">
                <a16:creationId xmlns:a16="http://schemas.microsoft.com/office/drawing/2014/main" id="{1CF05A26-7D27-E239-CC4A-63A7DDF5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19706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57AD2754-B5AD-1324-1A63-EFD85B826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7198" y="1652337"/>
            <a:ext cx="277569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82C82E6A-A46A-0AEF-EB73-6E40043A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257328" y="1652337"/>
            <a:ext cx="2752876" cy="150394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B06C2F-53D6-8598-AAB6-E40BE18A1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073" y="3241899"/>
            <a:ext cx="2775697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DB50BF4-B0BA-5835-9E78-597768505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8010" y="3241899"/>
            <a:ext cx="2775697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B0D02AD-25F5-A47F-0EF2-1516FA826E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199" y="3241899"/>
            <a:ext cx="2776639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2B7D219-3A4B-F862-08FD-FA03952D9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7329" y="3241899"/>
            <a:ext cx="2752875" cy="6082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136C7-10F7-0312-2BF4-C60048AEDB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937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2709BA-EBF6-8560-40DE-F2276EA7C9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97068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4872E5-5F98-F60A-3FE1-D49B7E24E2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7199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20FBFB-5344-1A9B-828E-EE33FF7FF5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57329" y="4010359"/>
            <a:ext cx="2776639" cy="229711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20040" indent="0">
              <a:buNone/>
              <a:defRPr sz="1800"/>
            </a:lvl2pPr>
            <a:lvl3pPr marL="777240" indent="0">
              <a:buNone/>
              <a:defRPr sz="1800"/>
            </a:lvl3pPr>
            <a:lvl4pPr marL="1234440" indent="0">
              <a:buNone/>
              <a:defRPr sz="1800"/>
            </a:lvl4pPr>
            <a:lvl5pPr marL="1691640" indent="0">
              <a:buNone/>
              <a:defRPr sz="1800"/>
            </a:lvl5pPr>
          </a:lstStyle>
          <a:p>
            <a:pPr lvl="0"/>
            <a:r>
              <a:rPr lang="en-US"/>
              <a:t>Click to insert body copy.</a:t>
            </a:r>
          </a:p>
        </p:txBody>
      </p:sp>
    </p:spTree>
    <p:extLst>
      <p:ext uri="{BB962C8B-B14F-4D97-AF65-F5344CB8AC3E}">
        <p14:creationId xmlns:p14="http://schemas.microsoft.com/office/powerpoint/2010/main" val="41418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657600"/>
            <a:ext cx="11373507" cy="17625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5420172"/>
            <a:ext cx="11373507" cy="567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2256DE-71AA-4E74-8EC3-825DD6B6375A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E4BDD0-73F1-41FC-8F97-117C328D3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spc="3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80" r:id="rId5"/>
    <p:sldLayoutId id="2147483692" r:id="rId6"/>
    <p:sldLayoutId id="2147483693" r:id="rId7"/>
    <p:sldLayoutId id="2147483683" r:id="rId8"/>
    <p:sldLayoutId id="2147483684" r:id="rId9"/>
    <p:sldLayoutId id="2147483681" r:id="rId10"/>
    <p:sldLayoutId id="2147483686" r:id="rId11"/>
    <p:sldLayoutId id="2147483709" r:id="rId12"/>
    <p:sldLayoutId id="2147483701" r:id="rId13"/>
    <p:sldLayoutId id="2147483708" r:id="rId14"/>
    <p:sldLayoutId id="2147483691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125" indent="-393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0950" indent="-336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52588" indent="-2809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13C9D-1EF4-4280-AB04-B91E7BC8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867E4-1FDD-4610-A0B6-3C9F9ECD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022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61" r:id="rId3"/>
    <p:sldLayoutId id="2147483682" r:id="rId4"/>
    <p:sldLayoutId id="2147483685" r:id="rId5"/>
    <p:sldLayoutId id="2147483687" r:id="rId6"/>
    <p:sldLayoutId id="2147483697" r:id="rId7"/>
    <p:sldLayoutId id="2147483707" r:id="rId8"/>
    <p:sldLayoutId id="214748373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13C9D-1EF4-4280-AB04-B91E7BC8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867E4-1FDD-4610-A0B6-3C9F9ECD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1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82F547E-3C6B-426B-1C47-7B1DCE8031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17024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95" imgH="396" progId="TCLayout.ActiveDocument.1">
                  <p:embed/>
                </p:oleObj>
              </mc:Choice>
              <mc:Fallback>
                <p:oleObj name="think-cell Slide" r:id="rId11" imgW="395" imgH="39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82F547E-3C6B-426B-1C47-7B1DCE803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98C8669-7C07-4C79-BB45-049280D12C7C}"/>
              </a:ext>
            </a:extLst>
          </p:cNvPr>
          <p:cNvSpPr/>
          <p:nvPr userDrawn="1"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FFABC-2920-441D-BDCA-82242005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0269-1405-4BE8-9A45-4EECDEB9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5235-F02C-42D0-95D5-49091BC6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4" y="6356350"/>
            <a:ext cx="90388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56DE-71AA-4E74-8EC3-825DD6B6375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6A961-A1EE-49A4-B442-B0FDE795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738-CC4F-4697-9630-08EB3B6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BDD0-73F1-41FC-8F97-117C328D35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A4D4-C151-4829-8672-ADA4B6580EE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0383" y="432790"/>
            <a:ext cx="2136668" cy="4891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5FC25F-6670-44F8-B8B5-A1AFAFE950DC}"/>
              </a:ext>
            </a:extLst>
          </p:cNvPr>
          <p:cNvSpPr/>
          <p:nvPr userDrawn="1"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76000">
                <a:schemeClr val="accent1"/>
              </a:gs>
              <a:gs pos="48000">
                <a:schemeClr val="accent1"/>
              </a:gs>
              <a:gs pos="0">
                <a:schemeClr val="accent1"/>
              </a:gs>
              <a:gs pos="68000">
                <a:schemeClr val="accent2"/>
              </a:gs>
              <a:gs pos="60000">
                <a:schemeClr val="accent3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125" indent="-393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0950" indent="-336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52588" indent="-2809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6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6.svg"/><Relationship Id="rId11" Type="http://schemas.openxmlformats.org/officeDocument/2006/relationships/image" Target="../media/image4.png"/><Relationship Id="rId5" Type="http://schemas.openxmlformats.org/officeDocument/2006/relationships/image" Target="../media/image75.png"/><Relationship Id="rId15" Type="http://schemas.openxmlformats.org/officeDocument/2006/relationships/image" Target="../media/image81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tea.texas.gov/about-tea/other-services/secure-applications/teal-account-and-password-help" TargetMode="Externa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3.svg"/><Relationship Id="rId3" Type="http://schemas.openxmlformats.org/officeDocument/2006/relationships/image" Target="../media/image76.svg"/><Relationship Id="rId7" Type="http://schemas.openxmlformats.org/officeDocument/2006/relationships/image" Target="../media/image5.svg"/><Relationship Id="rId12" Type="http://schemas.openxmlformats.org/officeDocument/2006/relationships/image" Target="../media/image9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11" Type="http://schemas.openxmlformats.org/officeDocument/2006/relationships/image" Target="../media/image82.svg"/><Relationship Id="rId5" Type="http://schemas.openxmlformats.org/officeDocument/2006/relationships/image" Target="../media/image80.svg"/><Relationship Id="rId15" Type="http://schemas.openxmlformats.org/officeDocument/2006/relationships/image" Target="../media/image95.svg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7.svg"/><Relationship Id="rId1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meeting/register/tJAqfu-vqzorH9ZARXO4mQM9pIJ0WNnUTQTV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IA@tea.Texas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tiatexas.org/wp-content/uploads/2023/11/guidance_districts_hiring_dteacher_5.22.2023-2.pdf" TargetMode="External"/><Relationship Id="rId7" Type="http://schemas.openxmlformats.org/officeDocument/2006/relationships/hyperlink" Target="https://tiatexas.org/resources/teacher-celebratory-materia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iatexas.org/resources/teacher-communication-templates/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s://tiatexas.org/for-districts/components-of-a-system/teacher-compensation-plan/" TargetMode="External"/><Relationship Id="rId9" Type="http://schemas.openxmlformats.org/officeDocument/2006/relationships/image" Target="../media/image5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tia@tea.Texas.gov" TargetMode="Externa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tiatexas.org/attestations/" TargetMode="Externa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lprod.tea.state.tx.us/Tea.Scoms.Web/External/Searc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1797-0ABC-4E99-B8BB-B75FDB487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Verifying and Confirming 2023-24 Allotments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C8455-96F2-41C2-8867-3CF422F05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Districts Employing Designated Teachers</a:t>
            </a:r>
          </a:p>
        </p:txBody>
      </p:sp>
    </p:spTree>
    <p:extLst>
      <p:ext uri="{BB962C8B-B14F-4D97-AF65-F5344CB8AC3E}">
        <p14:creationId xmlns:p14="http://schemas.microsoft.com/office/powerpoint/2010/main" val="169936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0D47-3217-11F8-A68C-63F7D7BB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Interactive Funding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2879D-6716-D42F-6244-325B70F06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7" y="1854287"/>
            <a:ext cx="6046143" cy="4351338"/>
          </a:xfrm>
        </p:spPr>
        <p:txBody>
          <a:bodyPr/>
          <a:lstStyle/>
          <a:p>
            <a:r>
              <a:rPr lang="en-US"/>
              <a:t>Allotment values by district and campus</a:t>
            </a:r>
          </a:p>
          <a:p>
            <a:r>
              <a:rPr lang="en-US"/>
              <a:t>2023-24 campus values for each designation level</a:t>
            </a:r>
          </a:p>
          <a:p>
            <a:r>
              <a:rPr lang="en-US"/>
              <a:t>Campus allotments may shift from year to year based on student demographics</a:t>
            </a:r>
          </a:p>
        </p:txBody>
      </p:sp>
      <p:pic>
        <p:nvPicPr>
          <p:cNvPr id="6" name="Picture 5" descr="allotment map screenshot">
            <a:extLst>
              <a:ext uri="{FF2B5EF4-FFF2-40B4-BE49-F238E27FC236}">
                <a16:creationId xmlns:a16="http://schemas.microsoft.com/office/drawing/2014/main" id="{47F6CFA0-85E9-0695-653E-CE71B284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25" y="1529084"/>
            <a:ext cx="4070426" cy="46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A8D6-27F7-4C3C-8641-22C529A6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Allotment Funding Distribution</a:t>
            </a:r>
          </a:p>
        </p:txBody>
      </p:sp>
      <p:graphicFrame>
        <p:nvGraphicFramePr>
          <p:cNvPr id="8" name="Content Placeholder 7" descr="Pie chart of 90/10 rule">
            <a:extLst>
              <a:ext uri="{FF2B5EF4-FFF2-40B4-BE49-F238E27FC236}">
                <a16:creationId xmlns:a16="http://schemas.microsoft.com/office/drawing/2014/main" id="{9F48A66C-699F-4514-8EEE-A70FBC5471F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2826917"/>
              </p:ext>
            </p:extLst>
          </p:nvPr>
        </p:nvGraphicFramePr>
        <p:xfrm>
          <a:off x="4000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C44EC5-FFA5-460A-B3AF-02C3B0EA7C1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54890" y="1825625"/>
            <a:ext cx="5808282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>
                <a:solidFill>
                  <a:schemeClr val="accent2"/>
                </a:solidFill>
              </a:rPr>
              <a:t>90% </a:t>
            </a:r>
            <a:r>
              <a:rPr lang="en-US" i="1"/>
              <a:t>must</a:t>
            </a:r>
            <a:r>
              <a:rPr lang="en-US"/>
              <a:t> go to teacher pay on the campus the designated teacher works. 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/>
          </a:p>
          <a:p>
            <a:pPr marL="0" indent="0" algn="l">
              <a:lnSpc>
                <a:spcPct val="100000"/>
              </a:lnSpc>
              <a:buNone/>
            </a:pPr>
            <a:r>
              <a:rPr lang="en-US" sz="3600" b="1">
                <a:solidFill>
                  <a:schemeClr val="accent1"/>
                </a:solidFill>
              </a:rPr>
              <a:t>10% </a:t>
            </a:r>
            <a:r>
              <a:rPr lang="en-US" i="1"/>
              <a:t>may</a:t>
            </a:r>
            <a:r>
              <a:rPr lang="en-US"/>
              <a:t> be used to implement a local designation system or to support teachers in earning a designation.</a:t>
            </a:r>
          </a:p>
        </p:txBody>
      </p:sp>
    </p:spTree>
    <p:extLst>
      <p:ext uri="{BB962C8B-B14F-4D97-AF65-F5344CB8AC3E}">
        <p14:creationId xmlns:p14="http://schemas.microsoft.com/office/powerpoint/2010/main" val="124404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C7B5-A67F-98CC-6BF7-A5586615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FAQ: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02F4-BCE6-01AF-3EE2-5ACCA09C7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How does our district receive funds to pay teachers?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3651C-3187-C12F-B819-38E365A69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Funds are awarded through the Foundation School Program. </a:t>
            </a:r>
            <a:r>
              <a:rPr lang="en-US" b="1"/>
              <a:t>They will not arrive as a separate payment.</a:t>
            </a:r>
            <a:r>
              <a:rPr lang="en-US"/>
              <a:t> Districts must spend all funds by August 31, 2024. For districts receiving funds for the first time, funds will arrive as a </a:t>
            </a:r>
            <a:r>
              <a:rPr lang="en-US" b="1"/>
              <a:t>reimbursement</a:t>
            </a:r>
            <a:r>
              <a:rPr lang="en-US"/>
              <a:t> in September 2024.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F10120-B5F0-B61C-EC34-0B33B96E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Allotment Basics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9F9AA-B2BF-A4BB-054F-D7A68D33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7" y="1474021"/>
            <a:ext cx="11373507" cy="44490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District allotments are distributed through the Foundation School Program; no action is required to receive the funds once the allotment is confirmed, including fee reimbursements</a:t>
            </a:r>
          </a:p>
          <a:p>
            <a:r>
              <a:rPr lang="en-US" dirty="0"/>
              <a:t>No PIC codes for TIA funds</a:t>
            </a:r>
          </a:p>
          <a:p>
            <a:r>
              <a:rPr lang="en-US" dirty="0"/>
              <a:t>All funds are TRS eligible</a:t>
            </a:r>
          </a:p>
          <a:p>
            <a:r>
              <a:rPr lang="en-US" dirty="0"/>
              <a:t>Districts must spend all funds by August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Spending Plan (for districts without a local designation system)</a:t>
            </a:r>
          </a:p>
          <a:p>
            <a:pPr lvl="1"/>
            <a:r>
              <a:rPr lang="en-US" dirty="0"/>
              <a:t>Percentage to be awarded to the designated teacher </a:t>
            </a:r>
          </a:p>
          <a:p>
            <a:pPr lvl="1"/>
            <a:r>
              <a:rPr lang="en-US" dirty="0"/>
              <a:t>Estimated timeline for payout</a:t>
            </a:r>
          </a:p>
          <a:p>
            <a:pPr lvl="1"/>
            <a:r>
              <a:rPr lang="en-US" dirty="0"/>
              <a:t>Policy for teachers who resign or retire before the payout date</a:t>
            </a:r>
          </a:p>
          <a:p>
            <a:r>
              <a:rPr lang="en-US" dirty="0"/>
              <a:t>Spending resources in Google Drive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0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0FDA-FA78-4332-9F4C-180955A7F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2023-24 Designations and Allotments</a:t>
            </a:r>
          </a:p>
        </p:txBody>
      </p:sp>
    </p:spTree>
    <p:extLst>
      <p:ext uri="{BB962C8B-B14F-4D97-AF65-F5344CB8AC3E}">
        <p14:creationId xmlns:p14="http://schemas.microsoft.com/office/powerpoint/2010/main" val="360578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8323-AA10-29D7-137E-FB9D2DC7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Designation and Allotment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36346-D9DB-6CD4-E84C-DA2D3DCD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857" y="1455938"/>
            <a:ext cx="10369119" cy="4625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Reported as a teacher in Class Roster Winter Submission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rPr>
              <a:t>with </a:t>
            </a:r>
            <a:r>
              <a:rPr lang="en-US" kern="1200">
                <a:solidFill>
                  <a:schemeClr val="tx1"/>
                </a:solidFill>
                <a:ea typeface="+mn-ea"/>
              </a:rPr>
              <a:t>Role ID of 087-Teacher. </a:t>
            </a:r>
            <a:r>
              <a:rPr lang="en-US"/>
              <a:t>All teaching assignments are eligible. </a:t>
            </a:r>
            <a:endParaRPr lang="en-US" sz="1800" b="0" i="1">
              <a:solidFill>
                <a:srgbClr val="2424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800" i="1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1" u="none" strike="noStrike" kern="1200" cap="none" spc="0" normalizeH="0" baseline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Reported in the Class Roster Winter Submission as having met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or will meet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a creditable year of service (YOS) by the end of the contracted school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If a teacher moves districts during the school year, Class Roster Winter Submission determines which LEA will receive the funds, if any.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kern="1200"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pic>
        <p:nvPicPr>
          <p:cNvPr id="14" name="Graphic 13" descr="Calendar Icon">
            <a:extLst>
              <a:ext uri="{FF2B5EF4-FFF2-40B4-BE49-F238E27FC236}">
                <a16:creationId xmlns:a16="http://schemas.microsoft.com/office/drawing/2014/main" id="{C1374A6B-9CB7-B393-2310-E58A562D44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9392" y="3429000"/>
            <a:ext cx="1105787" cy="1105787"/>
          </a:xfrm>
          <a:prstGeom prst="rect">
            <a:avLst/>
          </a:prstGeom>
        </p:spPr>
      </p:pic>
      <p:pic>
        <p:nvPicPr>
          <p:cNvPr id="15" name="Graphic 14" descr="Teacher instructing students icon">
            <a:extLst>
              <a:ext uri="{FF2B5EF4-FFF2-40B4-BE49-F238E27FC236}">
                <a16:creationId xmlns:a16="http://schemas.microsoft.com/office/drawing/2014/main" id="{816660BE-7EA1-0EE6-CB09-F94E99C1C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393" y="1650450"/>
            <a:ext cx="1105787" cy="1105787"/>
          </a:xfrm>
          <a:prstGeom prst="rect">
            <a:avLst/>
          </a:prstGeom>
        </p:spPr>
      </p:pic>
      <p:pic>
        <p:nvPicPr>
          <p:cNvPr id="5" name="Graphic 4" descr="Flying Money outline">
            <a:extLst>
              <a:ext uri="{FF2B5EF4-FFF2-40B4-BE49-F238E27FC236}">
                <a16:creationId xmlns:a16="http://schemas.microsoft.com/office/drawing/2014/main" id="{A026F359-F06A-F7DC-C58E-37370A25A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085" y="4916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Creditable Year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89E8-A6DB-6B51-5CDF-1F4A7980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233630"/>
            <a:ext cx="10071420" cy="4880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/>
          </a:p>
          <a:p>
            <a:pPr marL="5143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effectLst/>
              </a:rPr>
              <a:t>Employed and compensated </a:t>
            </a:r>
            <a:r>
              <a:rPr lang="en-US" sz="2800">
                <a:effectLst/>
              </a:rPr>
              <a:t>by a Texas school system in a teacher role (087 role ID) for at least 90 days at 100% of the day or 180 days at 50–99% of the day, </a:t>
            </a:r>
            <a:r>
              <a:rPr lang="en-US" sz="2800" i="1">
                <a:effectLst/>
              </a:rPr>
              <a:t>or the equivalent of one semester</a:t>
            </a:r>
          </a:p>
          <a:p>
            <a:pPr marL="5143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/>
              <a:t>Paid</a:t>
            </a:r>
            <a:r>
              <a:rPr lang="en-US" sz="2800" b="1">
                <a:effectLst/>
              </a:rPr>
              <a:t> leave </a:t>
            </a:r>
            <a:r>
              <a:rPr lang="en-US" sz="2800">
                <a:effectLst/>
              </a:rPr>
              <a:t>days and staff development days count</a:t>
            </a:r>
            <a:r>
              <a:rPr lang="en-US" sz="2800"/>
              <a:t> towards the year of service</a:t>
            </a:r>
            <a:endParaRPr lang="en-US" sz="2800">
              <a:effectLst/>
            </a:endParaRPr>
          </a:p>
          <a:p>
            <a:pPr marL="5143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May not align with number of days on campus or instructional days</a:t>
            </a:r>
          </a:p>
          <a:p>
            <a:pPr marL="5143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Met </a:t>
            </a:r>
            <a:r>
              <a:rPr lang="en-US" sz="2800" b="1" i="1">
                <a:effectLst/>
              </a:rPr>
              <a:t>or will meet </a:t>
            </a:r>
            <a:r>
              <a:rPr lang="en-US" sz="2800">
                <a:effectLst/>
              </a:rPr>
              <a:t>by the end of the school year</a:t>
            </a:r>
          </a:p>
          <a:p>
            <a:pPr marL="5143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Closely monitor part-time teachers and/or teachers taking unpaid leave. </a:t>
            </a:r>
            <a:endParaRPr lang="en-US" sz="2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877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297B21-A12E-899C-1887-7DDF515A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 Administrative Discretion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33CFE-4EA3-3704-65A1-28034B87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087 Role ID: </a:t>
            </a:r>
            <a:r>
              <a:rPr lang="en-US">
                <a:solidFill>
                  <a:schemeClr val="accent4"/>
                </a:solidFill>
              </a:rPr>
              <a:t>A professional employee who is required to hold a valid teacher certificate or permit in order to perform some type of instruction to students</a:t>
            </a:r>
          </a:p>
          <a:p>
            <a:r>
              <a:rPr lang="en-US">
                <a:cs typeface="Calibri"/>
              </a:rPr>
              <a:t>Teachers in atypical roles are TIA eligible including: SPED inclusion, interventionists, dyslexia teachers, itinerant teachers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/>
              <a:t>In some cases, an HRIS system will not allow a teacher to be reported as an 087:</a:t>
            </a:r>
          </a:p>
          <a:p>
            <a:pPr lvl="1"/>
            <a:r>
              <a:rPr lang="en-US"/>
              <a:t>Alternate Role ID reporting guidance for special assignment teachers</a:t>
            </a:r>
          </a:p>
          <a:p>
            <a:pPr lvl="1"/>
            <a:r>
              <a:rPr lang="en-US"/>
              <a:t>Funding source for the position</a:t>
            </a:r>
          </a:p>
          <a:p>
            <a:pPr lvl="1"/>
            <a:r>
              <a:rPr lang="en-US"/>
              <a:t>Centrally assigned support teachers </a:t>
            </a:r>
          </a:p>
          <a:p>
            <a:r>
              <a:rPr lang="en-US"/>
              <a:t>TEA may exercise administrative discretion to determine eligibility and may request additional information from the district</a:t>
            </a:r>
          </a:p>
        </p:txBody>
      </p:sp>
    </p:spTree>
    <p:extLst>
      <p:ext uri="{BB962C8B-B14F-4D97-AF65-F5344CB8AC3E}">
        <p14:creationId xmlns:p14="http://schemas.microsoft.com/office/powerpoint/2010/main" val="416808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4225E-4D19-4CB8-9855-86332ED4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Designations and Allotment Timeline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F789D88-A58B-A8F9-0501-EA72452B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318" y="1695413"/>
            <a:ext cx="11374825" cy="2949941"/>
            <a:chOff x="401318" y="1695413"/>
            <a:chExt cx="11374825" cy="29499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372B1FB-3B28-3FC2-8442-C0AB6B835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50877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4DBE190-D904-EC02-3282-7842331D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18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47CBAE-7889-110C-E6CC-D5E4036AE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5857" y="1698219"/>
              <a:ext cx="1958949" cy="1776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3D81D09-3D51-D7F0-1000-11D987B6D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1171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E72B18-47CE-E0B9-9E00-7BDF9EA80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65710" y="1700666"/>
              <a:ext cx="1958949" cy="1234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CA58DE-A568-B158-C233-93FAC9C5A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1024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EC7D77-6E36-D77F-A419-B5A3E40C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15563" y="1700667"/>
              <a:ext cx="1958949" cy="1234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80505B-2ACC-07DE-EFAE-86E7E2347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00730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604B8B-C7E1-88E3-EBAC-EA014F4EB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98805" y="1700666"/>
              <a:ext cx="1975413" cy="1273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B16551-D7CB-B150-A7D9-5A45E4039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8952" y="1700666"/>
              <a:ext cx="1975413" cy="127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D9C40CD-4C86-173B-9499-8C7C0F5F1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" idx="0"/>
              <a:endCxn id="69" idx="2"/>
            </p:cNvCxnSpPr>
            <p:nvPr/>
          </p:nvCxnSpPr>
          <p:spPr>
            <a:xfrm flipV="1">
              <a:off x="1387100" y="4079865"/>
              <a:ext cx="0" cy="55120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094D4D5-4736-35FC-4A49-4D9119E50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6" idx="0"/>
              <a:endCxn id="76" idx="2"/>
            </p:cNvCxnSpPr>
            <p:nvPr/>
          </p:nvCxnSpPr>
          <p:spPr>
            <a:xfrm flipV="1">
              <a:off x="3752184" y="4085935"/>
              <a:ext cx="1233" cy="503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7B52917-2955-6DF1-6A96-4363598C4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3" idx="0"/>
              <a:endCxn id="79" idx="2"/>
            </p:cNvCxnSpPr>
            <p:nvPr/>
          </p:nvCxnSpPr>
          <p:spPr>
            <a:xfrm flipV="1">
              <a:off x="6100128" y="4086180"/>
              <a:ext cx="3142" cy="55917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38491CA-CBBB-75E3-F42D-293F7CA15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2" idx="0"/>
              <a:endCxn id="80" idx="2"/>
            </p:cNvCxnSpPr>
            <p:nvPr/>
          </p:nvCxnSpPr>
          <p:spPr>
            <a:xfrm flipV="1">
              <a:off x="8429079" y="4077194"/>
              <a:ext cx="2235" cy="5565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BE7C7F-0BC5-D4FB-9C65-0EF4B5454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2" idx="0"/>
              <a:endCxn id="50" idx="2"/>
            </p:cNvCxnSpPr>
            <p:nvPr/>
          </p:nvCxnSpPr>
          <p:spPr>
            <a:xfrm flipH="1" flipV="1">
              <a:off x="10788437" y="4079865"/>
              <a:ext cx="4399" cy="53357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69ABE-70E2-B09A-D37C-FC0F3BF63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99393" y="5037629"/>
            <a:ext cx="113952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533B50B-121C-069B-A079-F10C2D753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695" y="4631073"/>
            <a:ext cx="766810" cy="766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FC14A-37B3-4A6D-2180-9D23FB8B6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8779" y="4589099"/>
            <a:ext cx="766810" cy="766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E83F7E-5E84-AC17-9DF5-4F0A98A31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9307" y="4613436"/>
            <a:ext cx="766810" cy="766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33A3B5-62FA-0D01-7B9C-767ADE278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8573" y="4617149"/>
            <a:ext cx="766810" cy="766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C166D7-F604-D160-7BF0-39438FAC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9431" y="4613436"/>
            <a:ext cx="766810" cy="766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04A7FC3-F37C-FCB0-EB3E-1F8B57F4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0763" y="4680135"/>
            <a:ext cx="645899" cy="64589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5E069CDF-7EA6-43C9-31BC-53B13B9C9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6129" y="4633779"/>
            <a:ext cx="645899" cy="645899"/>
          </a:xfrm>
          <a:prstGeom prst="rect">
            <a:avLst/>
          </a:prstGeom>
        </p:spPr>
      </p:pic>
      <p:pic>
        <p:nvPicPr>
          <p:cNvPr id="43" name="Graphic 42" descr="Diploma outline">
            <a:extLst>
              <a:ext uri="{FF2B5EF4-FFF2-40B4-BE49-F238E27FC236}">
                <a16:creationId xmlns:a16="http://schemas.microsoft.com/office/drawing/2014/main" id="{86FE606F-F4C6-0FA3-711F-78E99A56E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77178" y="4645354"/>
            <a:ext cx="645899" cy="64589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D698EF9-9AB7-C05E-2F06-9CE0C3BD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819" y="4632837"/>
            <a:ext cx="645899" cy="64589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7B16A05-4B18-47C8-7A03-35D5C4B2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2112442" y="4581605"/>
            <a:ext cx="914400" cy="914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97D25F-C2D6-5E72-16D0-7B7C3CF4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4499184" y="4596961"/>
            <a:ext cx="914400" cy="9144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EDC8530E-9A11-F0E2-06BB-B7D9228F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6810145" y="4589099"/>
            <a:ext cx="914400" cy="9144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8026F553-B536-F8B2-1FB9-35C4A9872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9149195" y="4589099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9F50354-00B5-D333-E9EE-B9F7378C780F}"/>
              </a:ext>
            </a:extLst>
          </p:cNvPr>
          <p:cNvSpPr txBox="1"/>
          <p:nvPr/>
        </p:nvSpPr>
        <p:spPr>
          <a:xfrm>
            <a:off x="399393" y="1936287"/>
            <a:ext cx="1975413" cy="21435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Roster Winter Submission snapshot determines teacher  placement and eligibility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processes new designations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verifies teacher  placement and allotment eligibility 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40EBF8-1E71-646F-4D9B-5C536EEF17FE}"/>
              </a:ext>
            </a:extLst>
          </p:cNvPr>
          <p:cNvSpPr txBox="1"/>
          <p:nvPr/>
        </p:nvSpPr>
        <p:spPr>
          <a:xfrm>
            <a:off x="399392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February-April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5D2865-7ECB-07F8-50F8-E4A55CF86B4A}"/>
              </a:ext>
            </a:extLst>
          </p:cNvPr>
          <p:cNvSpPr txBox="1"/>
          <p:nvPr/>
        </p:nvSpPr>
        <p:spPr>
          <a:xfrm>
            <a:off x="2765710" y="2123950"/>
            <a:ext cx="1975413" cy="1961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Allotments calculated using Class Roster Winter Submission district/campus placements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access and verify allotment data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confirm or dispute allotments by May 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BEE132-D29E-BA54-5BCF-97306BB70E3A}"/>
              </a:ext>
            </a:extLst>
          </p:cNvPr>
          <p:cNvSpPr txBox="1"/>
          <p:nvPr/>
        </p:nvSpPr>
        <p:spPr>
          <a:xfrm>
            <a:off x="2709270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24-May 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8EEF7A-163F-D623-CA97-27AC0CFE38AF}"/>
              </a:ext>
            </a:extLst>
          </p:cNvPr>
          <p:cNvSpPr txBox="1"/>
          <p:nvPr/>
        </p:nvSpPr>
        <p:spPr>
          <a:xfrm>
            <a:off x="5115563" y="2124195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processes all disputes and confirms final allotments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designations placed on teacher certificates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FB9F69-970D-7058-967D-388DC7DCF93D}"/>
              </a:ext>
            </a:extLst>
          </p:cNvPr>
          <p:cNvSpPr txBox="1"/>
          <p:nvPr/>
        </p:nvSpPr>
        <p:spPr>
          <a:xfrm>
            <a:off x="5099098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14890D-073A-5910-17BD-D3BAF02E5441}"/>
              </a:ext>
            </a:extLst>
          </p:cNvPr>
          <p:cNvSpPr txBox="1"/>
          <p:nvPr/>
        </p:nvSpPr>
        <p:spPr>
          <a:xfrm>
            <a:off x="7443607" y="2115209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to spend scheduled allotment funds (not fees)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63E3415-94B4-7F21-3ABC-2A3A6B733DFC}"/>
              </a:ext>
            </a:extLst>
          </p:cNvPr>
          <p:cNvSpPr txBox="1"/>
          <p:nvPr/>
        </p:nvSpPr>
        <p:spPr>
          <a:xfrm>
            <a:off x="7443606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31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E6994E-9821-FBE0-7097-7B534CA3F24F}"/>
              </a:ext>
            </a:extLst>
          </p:cNvPr>
          <p:cNvSpPr txBox="1"/>
          <p:nvPr/>
        </p:nvSpPr>
        <p:spPr>
          <a:xfrm>
            <a:off x="9815269" y="2103524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1 allotment funding arrives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TIA line items on district SOF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Continued funding for 2024-2025 based on projections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2CD20D-1EC7-F310-33F2-F7CFDEED9269}"/>
              </a:ext>
            </a:extLst>
          </p:cNvPr>
          <p:cNvSpPr txBox="1"/>
          <p:nvPr/>
        </p:nvSpPr>
        <p:spPr>
          <a:xfrm>
            <a:off x="9815269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2383543-DD07-ECE1-8B53-989579F32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0255" y="4672348"/>
            <a:ext cx="653686" cy="65368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18185B7-9DF3-A44D-D769-7FF15538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0749" y="4691528"/>
            <a:ext cx="645899" cy="6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0C2F-EC1B-4BC7-B4C3-5D1BC9A3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Designated Teacher Movement</a:t>
            </a:r>
          </a:p>
        </p:txBody>
      </p:sp>
      <p:grpSp>
        <p:nvGrpSpPr>
          <p:cNvPr id="8" name="Group 7" descr="Graphic of teacher movement.&#10;&#10;Teacher A starts in Dec-Feb before Winter Class Roster and finishes the school year. They generate an allotment for the district.&#10;&#10;Teacher B starts in Aug-Nov but leaves before Winter Class Roster and does not generate an allotment for the district.&#10;&#10;Teacher C starts in Aug-Nov and leaves in Mar-May after Winter Class Roster and does generate an allotment for the district.">
            <a:extLst>
              <a:ext uri="{FF2B5EF4-FFF2-40B4-BE49-F238E27FC236}">
                <a16:creationId xmlns:a16="http://schemas.microsoft.com/office/drawing/2014/main" id="{49D54F86-6238-4F98-5F75-8820776CF8A9}"/>
              </a:ext>
            </a:extLst>
          </p:cNvPr>
          <p:cNvGrpSpPr/>
          <p:nvPr/>
        </p:nvGrpSpPr>
        <p:grpSpPr>
          <a:xfrm>
            <a:off x="495300" y="1723387"/>
            <a:ext cx="11380400" cy="4716228"/>
            <a:chOff x="495300" y="1723387"/>
            <a:chExt cx="11380400" cy="4716228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0C15212-D504-4A25-B9C2-CDFA90DBF59A}"/>
                </a:ext>
              </a:extLst>
            </p:cNvPr>
            <p:cNvCxnSpPr>
              <a:cxnSpLocks/>
            </p:cNvCxnSpPr>
            <p:nvPr/>
          </p:nvCxnSpPr>
          <p:spPr>
            <a:xfrm>
              <a:off x="5842000" y="1723387"/>
              <a:ext cx="0" cy="4356100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8AF2B6-0F42-4F34-B24E-87F66214F461}"/>
                </a:ext>
              </a:extLst>
            </p:cNvPr>
            <p:cNvSpPr>
              <a:spLocks/>
            </p:cNvSpPr>
            <p:nvPr/>
          </p:nvSpPr>
          <p:spPr>
            <a:xfrm>
              <a:off x="3175000" y="1765300"/>
              <a:ext cx="2565400" cy="402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B4693B-1941-4075-9EB9-683CC25EC1E5}"/>
                </a:ext>
              </a:extLst>
            </p:cNvPr>
            <p:cNvSpPr>
              <a:spLocks/>
            </p:cNvSpPr>
            <p:nvPr/>
          </p:nvSpPr>
          <p:spPr>
            <a:xfrm>
              <a:off x="495300" y="1765300"/>
              <a:ext cx="2565400" cy="402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0836308-8807-4BD0-9494-CD83640E1B28}"/>
                </a:ext>
              </a:extLst>
            </p:cNvPr>
            <p:cNvCxnSpPr>
              <a:cxnSpLocks/>
              <a:stCxn id="57" idx="6"/>
            </p:cNvCxnSpPr>
            <p:nvPr/>
          </p:nvCxnSpPr>
          <p:spPr>
            <a:xfrm flipV="1">
              <a:off x="1453831" y="4214175"/>
              <a:ext cx="4121469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A49D66-BD20-42FE-90A8-BB51A318A049}"/>
                </a:ext>
              </a:extLst>
            </p:cNvPr>
            <p:cNvSpPr>
              <a:spLocks/>
            </p:cNvSpPr>
            <p:nvPr/>
          </p:nvSpPr>
          <p:spPr>
            <a:xfrm>
              <a:off x="5938835" y="1765300"/>
              <a:ext cx="2565400" cy="402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264094-5A7E-404B-A1E1-7F258462FBF4}"/>
                </a:ext>
              </a:extLst>
            </p:cNvPr>
            <p:cNvSpPr>
              <a:spLocks/>
            </p:cNvSpPr>
            <p:nvPr/>
          </p:nvSpPr>
          <p:spPr>
            <a:xfrm>
              <a:off x="8694732" y="1765300"/>
              <a:ext cx="2565400" cy="402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6E2563-322A-4BF1-93DE-C2B110DC6D4D}"/>
                </a:ext>
              </a:extLst>
            </p:cNvPr>
            <p:cNvSpPr txBox="1"/>
            <p:nvPr/>
          </p:nvSpPr>
          <p:spPr>
            <a:xfrm>
              <a:off x="495300" y="1943100"/>
              <a:ext cx="2559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FALL</a:t>
              </a:r>
            </a:p>
            <a:p>
              <a:pPr algn="ctr"/>
              <a:r>
                <a:rPr lang="en-US" sz="2400" b="1">
                  <a:solidFill>
                    <a:schemeClr val="accent5"/>
                  </a:solidFill>
                  <a:latin typeface="+mj-lt"/>
                </a:rPr>
                <a:t>Aug - Nov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D2885-348A-45F4-B22E-EB496DBF7928}"/>
                </a:ext>
              </a:extLst>
            </p:cNvPr>
            <p:cNvSpPr txBox="1"/>
            <p:nvPr/>
          </p:nvSpPr>
          <p:spPr>
            <a:xfrm>
              <a:off x="3175000" y="1943100"/>
              <a:ext cx="2559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WINTER</a:t>
              </a:r>
            </a:p>
            <a:p>
              <a:pPr algn="ctr"/>
              <a:r>
                <a:rPr lang="en-US" sz="2400" b="1">
                  <a:solidFill>
                    <a:schemeClr val="accent5"/>
                  </a:solidFill>
                  <a:latin typeface="+mj-lt"/>
                </a:rPr>
                <a:t>Dec - Feb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860EA1-C221-4612-891B-81205DDFCEFD}"/>
                </a:ext>
              </a:extLst>
            </p:cNvPr>
            <p:cNvSpPr txBox="1"/>
            <p:nvPr/>
          </p:nvSpPr>
          <p:spPr>
            <a:xfrm>
              <a:off x="5932487" y="1943100"/>
              <a:ext cx="2559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SPRING</a:t>
              </a:r>
            </a:p>
            <a:p>
              <a:pPr algn="ctr"/>
              <a:r>
                <a:rPr lang="en-US" sz="2400" b="1">
                  <a:solidFill>
                    <a:schemeClr val="accent5"/>
                  </a:solidFill>
                  <a:latin typeface="+mj-lt"/>
                </a:rPr>
                <a:t>Mar - May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49B916-FD3A-455E-A451-D76C6100DC88}"/>
                </a:ext>
              </a:extLst>
            </p:cNvPr>
            <p:cNvSpPr txBox="1"/>
            <p:nvPr/>
          </p:nvSpPr>
          <p:spPr>
            <a:xfrm>
              <a:off x="8701084" y="1943100"/>
              <a:ext cx="2559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SUMMER</a:t>
              </a:r>
            </a:p>
            <a:p>
              <a:pPr algn="ctr"/>
              <a:r>
                <a:rPr lang="en-US" sz="2400" b="1">
                  <a:solidFill>
                    <a:schemeClr val="accent5"/>
                  </a:solidFill>
                  <a:latin typeface="+mj-lt"/>
                </a:rPr>
                <a:t>Jun - Aug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E0B14D-7109-4DA8-9CE1-B8EED9CA5041}"/>
                </a:ext>
              </a:extLst>
            </p:cNvPr>
            <p:cNvGrpSpPr/>
            <p:nvPr/>
          </p:nvGrpSpPr>
          <p:grpSpPr>
            <a:xfrm>
              <a:off x="3399046" y="2901149"/>
              <a:ext cx="707887" cy="707887"/>
              <a:chOff x="3399046" y="2901149"/>
              <a:chExt cx="707887" cy="70788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F3D2726-0323-49EF-B8ED-40F4E7F6F294}"/>
                  </a:ext>
                </a:extLst>
              </p:cNvPr>
              <p:cNvSpPr/>
              <p:nvPr/>
            </p:nvSpPr>
            <p:spPr>
              <a:xfrm>
                <a:off x="3419685" y="2921788"/>
                <a:ext cx="666608" cy="6666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E7C9249-80FC-4853-8A05-FF44C566AB54}"/>
                  </a:ext>
                </a:extLst>
              </p:cNvPr>
              <p:cNvSpPr/>
              <p:nvPr/>
            </p:nvSpPr>
            <p:spPr>
              <a:xfrm>
                <a:off x="3399046" y="2901149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5" descr="User with solid fill">
                <a:extLst>
                  <a:ext uri="{FF2B5EF4-FFF2-40B4-BE49-F238E27FC236}">
                    <a16:creationId xmlns:a16="http://schemas.microsoft.com/office/drawing/2014/main" id="{FD098124-D91E-458B-BD1E-F71A30952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40251" y="2942354"/>
                <a:ext cx="625476" cy="625476"/>
              </a:xfrm>
              <a:prstGeom prst="rect">
                <a:avLst/>
              </a:prstGeom>
            </p:spPr>
          </p:pic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82CA41C-F9E3-4BD9-8F5B-A669559F3ECB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4106933" y="3255093"/>
              <a:ext cx="6619799" cy="0"/>
            </a:xfrm>
            <a:prstGeom prst="straightConnector1">
              <a:avLst/>
            </a:prstGeom>
            <a:ln w="44450">
              <a:solidFill>
                <a:schemeClr val="accent5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6181602-69F0-409B-803C-D53359F0C53B}"/>
                </a:ext>
              </a:extLst>
            </p:cNvPr>
            <p:cNvGrpSpPr/>
            <p:nvPr/>
          </p:nvGrpSpPr>
          <p:grpSpPr>
            <a:xfrm>
              <a:off x="6194627" y="2901148"/>
              <a:ext cx="707887" cy="707887"/>
              <a:chOff x="6194627" y="2901148"/>
              <a:chExt cx="707887" cy="70788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9B893EA-5926-4600-BA49-EE53AF73E497}"/>
                  </a:ext>
                </a:extLst>
              </p:cNvPr>
              <p:cNvSpPr/>
              <p:nvPr/>
            </p:nvSpPr>
            <p:spPr>
              <a:xfrm>
                <a:off x="6215266" y="2921787"/>
                <a:ext cx="666608" cy="6666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6D141CC-B0F7-4DA5-8860-BF206FFF567B}"/>
                  </a:ext>
                </a:extLst>
              </p:cNvPr>
              <p:cNvSpPr/>
              <p:nvPr/>
            </p:nvSpPr>
            <p:spPr>
              <a:xfrm>
                <a:off x="6194627" y="2901148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Graphic 49" descr="User with solid fill">
                <a:extLst>
                  <a:ext uri="{FF2B5EF4-FFF2-40B4-BE49-F238E27FC236}">
                    <a16:creationId xmlns:a16="http://schemas.microsoft.com/office/drawing/2014/main" id="{30ECFF81-5CA5-4E73-951F-2F7688C38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35832" y="2942353"/>
                <a:ext cx="625476" cy="625476"/>
              </a:xfrm>
              <a:prstGeom prst="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DD7738E-4B74-4F1B-85A9-B91D0D3D94E8}"/>
                </a:ext>
              </a:extLst>
            </p:cNvPr>
            <p:cNvGrpSpPr/>
            <p:nvPr/>
          </p:nvGrpSpPr>
          <p:grpSpPr>
            <a:xfrm>
              <a:off x="8951152" y="2901147"/>
              <a:ext cx="707887" cy="707887"/>
              <a:chOff x="8951152" y="2901147"/>
              <a:chExt cx="707887" cy="70788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58ACC05-BAB2-4B68-8914-07FBDDE89C33}"/>
                  </a:ext>
                </a:extLst>
              </p:cNvPr>
              <p:cNvSpPr/>
              <p:nvPr/>
            </p:nvSpPr>
            <p:spPr>
              <a:xfrm>
                <a:off x="8971791" y="2921786"/>
                <a:ext cx="666608" cy="6666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5F594DF-2226-4A0C-A4FC-412F9C9C27D2}"/>
                  </a:ext>
                </a:extLst>
              </p:cNvPr>
              <p:cNvSpPr/>
              <p:nvPr/>
            </p:nvSpPr>
            <p:spPr>
              <a:xfrm>
                <a:off x="8951152" y="2901147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 descr="User with solid fill">
                <a:extLst>
                  <a:ext uri="{FF2B5EF4-FFF2-40B4-BE49-F238E27FC236}">
                    <a16:creationId xmlns:a16="http://schemas.microsoft.com/office/drawing/2014/main" id="{E0AC29B3-F780-494B-B189-7A5AA6970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2357" y="2942352"/>
                <a:ext cx="625476" cy="625476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38A2D75-7180-46FF-91CA-3F4511F5AF9E}"/>
                </a:ext>
              </a:extLst>
            </p:cNvPr>
            <p:cNvGrpSpPr/>
            <p:nvPr/>
          </p:nvGrpSpPr>
          <p:grpSpPr>
            <a:xfrm>
              <a:off x="745944" y="3860232"/>
              <a:ext cx="707887" cy="707887"/>
              <a:chOff x="745944" y="3860232"/>
              <a:chExt cx="707887" cy="70788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D81B99-28F7-4827-93EE-15736C84D893}"/>
                  </a:ext>
                </a:extLst>
              </p:cNvPr>
              <p:cNvSpPr/>
              <p:nvPr/>
            </p:nvSpPr>
            <p:spPr>
              <a:xfrm>
                <a:off x="766583" y="3880871"/>
                <a:ext cx="666608" cy="6666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A6BD4F1-DD1D-4909-9D61-FBE564F1D1A2}"/>
                  </a:ext>
                </a:extLst>
              </p:cNvPr>
              <p:cNvSpPr/>
              <p:nvPr/>
            </p:nvSpPr>
            <p:spPr>
              <a:xfrm>
                <a:off x="745944" y="3860232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Graphic 57" descr="User with solid fill">
                <a:extLst>
                  <a:ext uri="{FF2B5EF4-FFF2-40B4-BE49-F238E27FC236}">
                    <a16:creationId xmlns:a16="http://schemas.microsoft.com/office/drawing/2014/main" id="{D6532311-BBC9-44F1-A366-102DAD1D7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7149" y="3901437"/>
                <a:ext cx="625476" cy="625476"/>
              </a:xfrm>
              <a:prstGeom prst="rect">
                <a:avLst/>
              </a:prstGeom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7407D4C-C2DD-4B8D-BD59-B1ADCEC76A17}"/>
                </a:ext>
              </a:extLst>
            </p:cNvPr>
            <p:cNvGrpSpPr/>
            <p:nvPr/>
          </p:nvGrpSpPr>
          <p:grpSpPr>
            <a:xfrm>
              <a:off x="3396867" y="3860232"/>
              <a:ext cx="707887" cy="707887"/>
              <a:chOff x="3396867" y="3860232"/>
              <a:chExt cx="707887" cy="70788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D8E040C-8F40-4E6E-8D07-273145F608CC}"/>
                  </a:ext>
                </a:extLst>
              </p:cNvPr>
              <p:cNvSpPr/>
              <p:nvPr/>
            </p:nvSpPr>
            <p:spPr>
              <a:xfrm>
                <a:off x="3417506" y="3880871"/>
                <a:ext cx="666608" cy="6666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23E2036-9563-45FF-8737-C0F0C9DAAD33}"/>
                  </a:ext>
                </a:extLst>
              </p:cNvPr>
              <p:cNvSpPr/>
              <p:nvPr/>
            </p:nvSpPr>
            <p:spPr>
              <a:xfrm>
                <a:off x="3396867" y="3860232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Graphic 60" descr="User with solid fill">
                <a:extLst>
                  <a:ext uri="{FF2B5EF4-FFF2-40B4-BE49-F238E27FC236}">
                    <a16:creationId xmlns:a16="http://schemas.microsoft.com/office/drawing/2014/main" id="{11BEFAAB-E9CA-40FC-A37C-FC830FEA2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38072" y="3901437"/>
                <a:ext cx="625476" cy="625476"/>
              </a:xfrm>
              <a:prstGeom prst="rect">
                <a:avLst/>
              </a:prstGeom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C1D6B82-08B1-4E8B-A68A-1BB28D042846}"/>
                </a:ext>
              </a:extLst>
            </p:cNvPr>
            <p:cNvGrpSpPr/>
            <p:nvPr/>
          </p:nvGrpSpPr>
          <p:grpSpPr>
            <a:xfrm>
              <a:off x="745944" y="4826758"/>
              <a:ext cx="707887" cy="707887"/>
              <a:chOff x="745944" y="4826758"/>
              <a:chExt cx="707887" cy="707887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84CF6E8-C938-47E6-8765-181EDC92056D}"/>
                  </a:ext>
                </a:extLst>
              </p:cNvPr>
              <p:cNvSpPr/>
              <p:nvPr/>
            </p:nvSpPr>
            <p:spPr>
              <a:xfrm>
                <a:off x="766583" y="4847397"/>
                <a:ext cx="666608" cy="6666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64010B-69C2-4329-91FA-751614C0D33A}"/>
                  </a:ext>
                </a:extLst>
              </p:cNvPr>
              <p:cNvSpPr/>
              <p:nvPr/>
            </p:nvSpPr>
            <p:spPr>
              <a:xfrm>
                <a:off x="745944" y="4826758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Graphic 66" descr="User with solid fill">
                <a:extLst>
                  <a:ext uri="{FF2B5EF4-FFF2-40B4-BE49-F238E27FC236}">
                    <a16:creationId xmlns:a16="http://schemas.microsoft.com/office/drawing/2014/main" id="{ECD28E4D-017D-4229-A636-3E8347969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7149" y="4867963"/>
                <a:ext cx="625476" cy="625476"/>
              </a:xfrm>
              <a:prstGeom prst="rect">
                <a:avLst/>
              </a:prstGeom>
            </p:spPr>
          </p:pic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B3C5691-F45E-4A86-AC89-D3DEF9773476}"/>
                </a:ext>
              </a:extLst>
            </p:cNvPr>
            <p:cNvCxnSpPr>
              <a:cxnSpLocks/>
              <a:stCxn id="66" idx="6"/>
            </p:cNvCxnSpPr>
            <p:nvPr/>
          </p:nvCxnSpPr>
          <p:spPr>
            <a:xfrm>
              <a:off x="1453831" y="5180702"/>
              <a:ext cx="6915469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DB21C89-62CB-4C88-89C6-4486D6C5BFE5}"/>
                </a:ext>
              </a:extLst>
            </p:cNvPr>
            <p:cNvGrpSpPr/>
            <p:nvPr/>
          </p:nvGrpSpPr>
          <p:grpSpPr>
            <a:xfrm>
              <a:off x="6202637" y="4826758"/>
              <a:ext cx="707887" cy="707887"/>
              <a:chOff x="6202637" y="4826758"/>
              <a:chExt cx="707887" cy="707887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49E9701-A372-40B2-8B75-11A12130DB05}"/>
                  </a:ext>
                </a:extLst>
              </p:cNvPr>
              <p:cNvSpPr/>
              <p:nvPr/>
            </p:nvSpPr>
            <p:spPr>
              <a:xfrm>
                <a:off x="6223276" y="4847397"/>
                <a:ext cx="666608" cy="6666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5630173-E3DC-4B3C-8F86-BF034D4887AC}"/>
                  </a:ext>
                </a:extLst>
              </p:cNvPr>
              <p:cNvSpPr/>
              <p:nvPr/>
            </p:nvSpPr>
            <p:spPr>
              <a:xfrm>
                <a:off x="6202637" y="4826758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Graphic 75" descr="User with solid fill">
                <a:extLst>
                  <a:ext uri="{FF2B5EF4-FFF2-40B4-BE49-F238E27FC236}">
                    <a16:creationId xmlns:a16="http://schemas.microsoft.com/office/drawing/2014/main" id="{6A96DEC9-ACC6-4F2E-BFAD-5793A399A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43842" y="4867963"/>
                <a:ext cx="625476" cy="625476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FF76AE6-C1F7-43CD-ACBE-C30AE434F5A9}"/>
                </a:ext>
              </a:extLst>
            </p:cNvPr>
            <p:cNvGrpSpPr/>
            <p:nvPr/>
          </p:nvGrpSpPr>
          <p:grpSpPr>
            <a:xfrm>
              <a:off x="3396867" y="4826758"/>
              <a:ext cx="707887" cy="707887"/>
              <a:chOff x="3396867" y="4826758"/>
              <a:chExt cx="707887" cy="707887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7B335C9-67CC-456F-AB35-41C171C0C184}"/>
                  </a:ext>
                </a:extLst>
              </p:cNvPr>
              <p:cNvSpPr/>
              <p:nvPr/>
            </p:nvSpPr>
            <p:spPr>
              <a:xfrm>
                <a:off x="3417506" y="4847397"/>
                <a:ext cx="666608" cy="66660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52203D8-6DF5-4B5C-A2F3-BF1CAD5B0B0A}"/>
                  </a:ext>
                </a:extLst>
              </p:cNvPr>
              <p:cNvSpPr/>
              <p:nvPr/>
            </p:nvSpPr>
            <p:spPr>
              <a:xfrm>
                <a:off x="3396867" y="4826758"/>
                <a:ext cx="707887" cy="707887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Graphic 72" descr="User with solid fill">
                <a:extLst>
                  <a:ext uri="{FF2B5EF4-FFF2-40B4-BE49-F238E27FC236}">
                    <a16:creationId xmlns:a16="http://schemas.microsoft.com/office/drawing/2014/main" id="{C04DBFF5-4EE0-4F5F-8E03-225B36362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38072" y="4867963"/>
                <a:ext cx="625476" cy="625476"/>
              </a:xfrm>
              <a:prstGeom prst="rect">
                <a:avLst/>
              </a:prstGeom>
            </p:spPr>
          </p:pic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013F43F-D655-4642-ADB8-12907FC5E2BA}"/>
                </a:ext>
              </a:extLst>
            </p:cNvPr>
            <p:cNvSpPr/>
            <p:nvPr/>
          </p:nvSpPr>
          <p:spPr>
            <a:xfrm>
              <a:off x="10726732" y="2901147"/>
              <a:ext cx="1148968" cy="6666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Teacher A Generates Allotment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C26DB3E-C1C5-4F76-B1E0-044407AAADB2}"/>
                </a:ext>
              </a:extLst>
            </p:cNvPr>
            <p:cNvSpPr/>
            <p:nvPr/>
          </p:nvSpPr>
          <p:spPr>
            <a:xfrm>
              <a:off x="10726732" y="3889316"/>
              <a:ext cx="1148968" cy="6666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Teacher B Does NOT Generate Allotment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09B9FB-2C48-40FC-B5BA-04FFFC0DEFE1}"/>
                </a:ext>
              </a:extLst>
            </p:cNvPr>
            <p:cNvSpPr/>
            <p:nvPr/>
          </p:nvSpPr>
          <p:spPr>
            <a:xfrm>
              <a:off x="10726732" y="4850459"/>
              <a:ext cx="1148968" cy="6666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Teacher C Generates Allotment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498FE06-48A4-4628-BDAB-38F364282D1C}"/>
                </a:ext>
              </a:extLst>
            </p:cNvPr>
            <p:cNvSpPr txBox="1"/>
            <p:nvPr/>
          </p:nvSpPr>
          <p:spPr>
            <a:xfrm>
              <a:off x="4216400" y="6178005"/>
              <a:ext cx="3251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February – Winter Class Roster Submission (TSDS)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8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94A5-B48A-F29E-DDF4-0C26AA5B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Audience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7801-5679-4CEB-2354-B0CC9779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session applies only to districts:  </a:t>
            </a:r>
          </a:p>
          <a:p>
            <a:pPr lvl="1"/>
            <a:r>
              <a:rPr lang="en-US"/>
              <a:t>Employing a teacher(s) with an </a:t>
            </a:r>
            <a:r>
              <a:rPr lang="en-US" u="sng"/>
              <a:t>active</a:t>
            </a:r>
            <a:r>
              <a:rPr lang="en-US"/>
              <a:t> TIA designation; and/or</a:t>
            </a:r>
          </a:p>
          <a:p>
            <a:pPr lvl="1"/>
            <a:r>
              <a:rPr lang="en-US"/>
              <a:t>Cohort A-E districts recently approved to issue 2023-24 designations; and/or</a:t>
            </a:r>
          </a:p>
          <a:p>
            <a:pPr lvl="1"/>
            <a:r>
              <a:rPr lang="en-US"/>
              <a:t>Employing a National Board Certified Teacher(s) in a teaching position</a:t>
            </a:r>
          </a:p>
          <a:p>
            <a:r>
              <a:rPr lang="en-US"/>
              <a:t>Key participants:</a:t>
            </a:r>
          </a:p>
          <a:p>
            <a:pPr lvl="1"/>
            <a:r>
              <a:rPr lang="en-US"/>
              <a:t>HR administrator</a:t>
            </a:r>
          </a:p>
          <a:p>
            <a:pPr lvl="1"/>
            <a:r>
              <a:rPr lang="en-US"/>
              <a:t>TIA leads, for districts with a local designation system</a:t>
            </a:r>
          </a:p>
          <a:p>
            <a:pPr lvl="1"/>
            <a:r>
              <a:rPr lang="en-US"/>
              <a:t>Business office: finance, budget, payroll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04BD-926B-80BA-B82A-9AE0EF4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Teacher Movement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2F20-41B6-27F8-8822-51569E1299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What if a designated teacher resigned or retired after the February 23</a:t>
            </a:r>
            <a:r>
              <a:rPr lang="en-US" baseline="30000"/>
              <a:t>th</a:t>
            </a:r>
            <a:r>
              <a:rPr lang="en-US"/>
              <a:t> snapshot date?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0BA61-072D-6A24-2FFD-DA607184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the teacher met eligibility criteria and was reported in the Class Roster Winter Submission, they will generate an allotment for the district that employed them on February 23</a:t>
            </a:r>
            <a:r>
              <a:rPr lang="en-US" baseline="30000" dirty="0"/>
              <a:t>th</a:t>
            </a:r>
            <a:r>
              <a:rPr lang="en-US" dirty="0"/>
              <a:t>. Districts must refer to their TIA spending plan and ensure they spend the funds in compliance with statute.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9D-F782-4A01-93EA-CD7B886C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SCOMS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F7DA4-D1CF-4415-A4C9-907E51797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Strategic Compensation Operations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89050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6070-ADEB-040D-45ED-92E577C4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SCOMS Resources</a:t>
            </a:r>
          </a:p>
        </p:txBody>
      </p:sp>
      <p:pic>
        <p:nvPicPr>
          <p:cNvPr id="8" name="Picture Placeholder 7" descr="SCOMS user guide screenshot">
            <a:extLst>
              <a:ext uri="{FF2B5EF4-FFF2-40B4-BE49-F238E27FC236}">
                <a16:creationId xmlns:a16="http://schemas.microsoft.com/office/drawing/2014/main" id="{2CA11F60-9A89-265C-043B-063FBFEC36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919" b="5362"/>
          <a:stretch/>
        </p:blipFill>
        <p:spPr>
          <a:xfrm>
            <a:off x="4295999" y="1513826"/>
            <a:ext cx="3467100" cy="399227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38E84-5626-1CD7-6318-87B9DA2BB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SCOMS User Guide</a:t>
            </a:r>
          </a:p>
        </p:txBody>
      </p:sp>
      <p:pic>
        <p:nvPicPr>
          <p:cNvPr id="10" name="Picture Placeholder 9" descr="attestations screenshot">
            <a:extLst>
              <a:ext uri="{FF2B5EF4-FFF2-40B4-BE49-F238E27FC236}">
                <a16:creationId xmlns:a16="http://schemas.microsoft.com/office/drawing/2014/main" id="{802FA75E-45C7-BB03-8E66-61D7CF6C04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740"/>
          <a:stretch/>
        </p:blipFill>
        <p:spPr>
          <a:xfrm>
            <a:off x="8294914" y="1513826"/>
            <a:ext cx="3467100" cy="418147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CC270-EDF5-1F11-D0AF-B4C4477E6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4914" y="5724526"/>
            <a:ext cx="3467100" cy="581025"/>
          </a:xfrm>
        </p:spPr>
        <p:txBody>
          <a:bodyPr/>
          <a:lstStyle/>
          <a:p>
            <a:r>
              <a:rPr lang="en-US"/>
              <a:t>Allotment Confirmation Attestations</a:t>
            </a:r>
          </a:p>
        </p:txBody>
      </p:sp>
    </p:spTree>
    <p:extLst>
      <p:ext uri="{BB962C8B-B14F-4D97-AF65-F5344CB8AC3E}">
        <p14:creationId xmlns:p14="http://schemas.microsoft.com/office/powerpoint/2010/main" val="157783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SCOMS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89E8-A6DB-6B51-5CDF-1F4A7980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804422"/>
            <a:ext cx="10071420" cy="48803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/>
          </a:p>
          <a:p>
            <a:pPr>
              <a:lnSpc>
                <a:spcPct val="150000"/>
              </a:lnSpc>
            </a:pPr>
            <a:r>
              <a:rPr lang="en-US" sz="2400"/>
              <a:t>Online Application accessed through TEAL </a:t>
            </a:r>
          </a:p>
          <a:p>
            <a:pPr>
              <a:lnSpc>
                <a:spcPct val="120000"/>
              </a:lnSpc>
            </a:pPr>
            <a:r>
              <a:rPr lang="en-US" sz="2400"/>
              <a:t>TEA administrators process designations and allotments, create reports, and export allotments for the Foundation School Program (FSP)</a:t>
            </a:r>
          </a:p>
          <a:p>
            <a:pPr>
              <a:lnSpc>
                <a:spcPct val="110000"/>
              </a:lnSpc>
            </a:pPr>
            <a:r>
              <a:rPr lang="en-US" sz="2400"/>
              <a:t>LEA users may </a:t>
            </a:r>
            <a:r>
              <a:rPr lang="en-US" sz="2400" b="1"/>
              <a:t>view, sort, filter and export </a:t>
            </a:r>
            <a:r>
              <a:rPr lang="en-US" sz="2400"/>
              <a:t>annual allotment data, including fee reimbursements, if applicable</a:t>
            </a:r>
          </a:p>
          <a:p>
            <a:pPr>
              <a:lnSpc>
                <a:spcPct val="150000"/>
              </a:lnSpc>
            </a:pPr>
            <a:r>
              <a:rPr lang="en-US" sz="2400"/>
              <a:t>Districts verify and confirm annual allotment in SCOMS</a:t>
            </a:r>
          </a:p>
          <a:p>
            <a:pPr>
              <a:lnSpc>
                <a:spcPct val="150000"/>
              </a:lnSpc>
            </a:pPr>
            <a:r>
              <a:rPr lang="en-US" sz="2400"/>
              <a:t>If needed, districts may dispute allotment values in SCOMS</a:t>
            </a:r>
          </a:p>
          <a:p>
            <a:pPr>
              <a:lnSpc>
                <a:spcPct val="100000"/>
              </a:lnSpc>
            </a:pPr>
            <a:r>
              <a:rPr lang="en-US" sz="2400"/>
              <a:t>For districts with approved local designation systems, SCOMS maintains history of submitted designations</a:t>
            </a:r>
          </a:p>
          <a:p>
            <a:pPr indent="0">
              <a:lnSpc>
                <a:spcPct val="120000"/>
              </a:lnSpc>
              <a:buNone/>
            </a:pPr>
            <a:endParaRPr lang="en-US" sz="2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37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04A5-1D97-631D-8E1F-254CED95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Requesting SCOMS Access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CFDC4F-3B98-EA0F-AD3B-A74474628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3" y="1662758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565150" indent="-514350">
              <a:buAutoNum type="arabicPeriod"/>
            </a:pPr>
            <a:r>
              <a:rPr lang="en-US" sz="2100"/>
              <a:t>Sign into your TEAL Account. To create a new account, please visit  </a:t>
            </a:r>
            <a:r>
              <a:rPr lang="en-US" sz="2100">
                <a:hlinkClick r:id="rId2"/>
              </a:rPr>
              <a:t>https://tea.texas.gov/about-tea/other-services/secure-applications/teal-account-and-password-help</a:t>
            </a:r>
            <a:r>
              <a:rPr lang="en-US" sz="2100"/>
              <a:t> </a:t>
            </a:r>
          </a:p>
          <a:p>
            <a:pPr marL="508000" indent="-457200">
              <a:buAutoNum type="arabicPeriod"/>
            </a:pPr>
            <a:r>
              <a:rPr lang="en-US" sz="2100"/>
              <a:t>Click “My Application Accounts.”</a:t>
            </a:r>
          </a:p>
          <a:p>
            <a:pPr marL="508000" indent="-457200">
              <a:buAutoNum type="arabicPeriod"/>
            </a:pPr>
            <a:r>
              <a:rPr lang="en-US" sz="2100"/>
              <a:t>Request New Account. </a:t>
            </a:r>
          </a:p>
          <a:p>
            <a:pPr marL="508000" indent="-457200">
              <a:buAutoNum type="arabicPeriod"/>
            </a:pPr>
            <a:r>
              <a:rPr lang="en-US" sz="2100"/>
              <a:t>Select SCOMS from the Application IDs.</a:t>
            </a:r>
          </a:p>
          <a:p>
            <a:pPr marL="508000" indent="-457200">
              <a:buAutoNum type="arabicPeriod"/>
            </a:pPr>
            <a:r>
              <a:rPr lang="en-US" sz="2100"/>
              <a:t>Click “Add Access.”</a:t>
            </a:r>
          </a:p>
          <a:p>
            <a:pPr marL="508000" indent="-457200">
              <a:buAutoNum type="arabicPeriod"/>
            </a:pPr>
            <a:r>
              <a:rPr lang="en-US" sz="2100"/>
              <a:t>Notify district TEAL approver if needed. This is typically the superintendent.</a:t>
            </a:r>
          </a:p>
          <a:p>
            <a:pPr marL="508000" indent="-457200">
              <a:buAutoNum type="arabicPeriod"/>
            </a:pPr>
            <a:r>
              <a:rPr lang="en-US" sz="2100"/>
              <a:t>Submit a Help Desk ticket for assistance. </a:t>
            </a:r>
          </a:p>
          <a:p>
            <a:pPr marL="50800" indent="0">
              <a:buNone/>
            </a:pPr>
            <a:endParaRPr lang="en-US" sz="2300" b="1">
              <a:solidFill>
                <a:schemeClr val="accent4"/>
              </a:solidFill>
            </a:endParaRPr>
          </a:p>
          <a:p>
            <a:pPr marL="50800" indent="0">
              <a:buNone/>
            </a:pPr>
            <a:r>
              <a:rPr lang="en-US" sz="2300" b="1">
                <a:solidFill>
                  <a:schemeClr val="accent4"/>
                </a:solidFill>
              </a:rPr>
              <a:t>Do Not approve account requests from teachers.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Screenshot image of TEAL account request for familiarity">
            <a:extLst>
              <a:ext uri="{FF2B5EF4-FFF2-40B4-BE49-F238E27FC236}">
                <a16:creationId xmlns:a16="http://schemas.microsoft.com/office/drawing/2014/main" id="{4F07A4F2-EF2F-99CA-16CF-07C266F4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46" y="1860765"/>
            <a:ext cx="6160695" cy="22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76D2-630B-5ED1-D06A-E6A3336D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SCOMS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65D19-F045-1E93-FD0B-972EDAA33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Who should have an SCOMS account?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788AF-AC7F-86DD-E128-F76D52C75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Up to five accounts per LEA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Business office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Human Resources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/>
              <a:t>District TIA lead  </a:t>
            </a:r>
          </a:p>
          <a:p>
            <a:endParaRPr lang="en-US"/>
          </a:p>
          <a:p>
            <a:r>
              <a:rPr lang="en-US"/>
              <a:t>Optional: PEIMS coordinator, data analysts, payroll</a:t>
            </a:r>
          </a:p>
          <a:p>
            <a:endParaRPr lang="en-US"/>
          </a:p>
          <a:p>
            <a:r>
              <a:rPr lang="en-US" u="sng">
                <a:solidFill>
                  <a:schemeClr val="accent4">
                    <a:lumMod val="75000"/>
                  </a:schemeClr>
                </a:solidFill>
              </a:rPr>
              <a:t>Do not grant access to teachers.</a:t>
            </a:r>
          </a:p>
        </p:txBody>
      </p:sp>
    </p:spTree>
    <p:extLst>
      <p:ext uri="{BB962C8B-B14F-4D97-AF65-F5344CB8AC3E}">
        <p14:creationId xmlns:p14="http://schemas.microsoft.com/office/powerpoint/2010/main" val="19780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4225E-4D19-4CB8-9855-86332ED4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SCOMS for TEA Users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F789D88-A58B-A8F9-0501-EA72452B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318" y="1695413"/>
            <a:ext cx="11374825" cy="2949941"/>
            <a:chOff x="401318" y="1695413"/>
            <a:chExt cx="11374825" cy="29499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372B1FB-3B28-3FC2-8442-C0AB6B835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50877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4DBE190-D904-EC02-3282-7842331D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318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47CBAE-7889-110C-E6CC-D5E4036AE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5857" y="1698219"/>
              <a:ext cx="1958949" cy="1776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3D81D09-3D51-D7F0-1000-11D987B6D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1171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E72B18-47CE-E0B9-9E00-7BDF9EA80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65710" y="1700666"/>
              <a:ext cx="1958949" cy="1234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CA58DE-A568-B158-C233-93FAC9C5A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1024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EC7D77-6E36-D77F-A419-B5A3E40C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15563" y="1700667"/>
              <a:ext cx="1958949" cy="1234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80505B-2ACC-07DE-EFAE-86E7E2347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00730" y="1695413"/>
              <a:ext cx="1975413" cy="2384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604B8B-C7E1-88E3-EBAC-EA014F4EB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98805" y="1700666"/>
              <a:ext cx="1975413" cy="1273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B16551-D7CB-B150-A7D9-5A45E4039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8952" y="1700666"/>
              <a:ext cx="1975413" cy="127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D9C40CD-4C86-173B-9499-8C7C0F5F1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" idx="0"/>
              <a:endCxn id="69" idx="2"/>
            </p:cNvCxnSpPr>
            <p:nvPr/>
          </p:nvCxnSpPr>
          <p:spPr>
            <a:xfrm flipV="1">
              <a:off x="1387100" y="4079864"/>
              <a:ext cx="0" cy="5512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094D4D5-4736-35FC-4A49-4D9119E50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6" idx="0"/>
              <a:endCxn id="76" idx="2"/>
            </p:cNvCxnSpPr>
            <p:nvPr/>
          </p:nvCxnSpPr>
          <p:spPr>
            <a:xfrm flipV="1">
              <a:off x="3752184" y="4085935"/>
              <a:ext cx="1233" cy="5031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7B52917-2955-6DF1-6A96-4363598C4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 flipV="1">
              <a:off x="6100128" y="4015159"/>
              <a:ext cx="3142" cy="63019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38491CA-CBBB-75E3-F42D-293F7CA15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42" idx="0"/>
              <a:endCxn id="80" idx="2"/>
            </p:cNvCxnSpPr>
            <p:nvPr/>
          </p:nvCxnSpPr>
          <p:spPr>
            <a:xfrm flipV="1">
              <a:off x="8429079" y="4077194"/>
              <a:ext cx="2235" cy="55658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BE7C7F-0BC5-D4FB-9C65-0EF4B5454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2" idx="0"/>
              <a:endCxn id="50" idx="2"/>
            </p:cNvCxnSpPr>
            <p:nvPr/>
          </p:nvCxnSpPr>
          <p:spPr>
            <a:xfrm flipH="1" flipV="1">
              <a:off x="10788437" y="4079865"/>
              <a:ext cx="4399" cy="53357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69ABE-70E2-B09A-D37C-FC0F3BF63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99393" y="5037629"/>
            <a:ext cx="113952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533B50B-121C-069B-A079-F10C2D753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695" y="4631073"/>
            <a:ext cx="766810" cy="766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FC14A-37B3-4A6D-2180-9D23FB8B6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8779" y="4589099"/>
            <a:ext cx="766810" cy="766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E83F7E-5E84-AC17-9DF5-4F0A98A31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9307" y="4613436"/>
            <a:ext cx="766810" cy="766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33A3B5-62FA-0D01-7B9C-767ADE278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8573" y="4617149"/>
            <a:ext cx="766810" cy="766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C166D7-F604-D160-7BF0-39438FAC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9431" y="4613436"/>
            <a:ext cx="766810" cy="766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5E069CDF-7EA6-43C9-31BC-53B13B9C9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6129" y="4633779"/>
            <a:ext cx="645899" cy="645899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D698EF9-9AB7-C05E-2F06-9CE0C3BD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2519" y="4656586"/>
            <a:ext cx="645899" cy="64589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7B16A05-4B18-47C8-7A03-35D5C4B2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112442" y="4581605"/>
            <a:ext cx="914400" cy="9144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97D25F-C2D6-5E72-16D0-7B7C3CF4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499184" y="4596961"/>
            <a:ext cx="914400" cy="9144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EDC8530E-9A11-F0E2-06BB-B7D9228F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810145" y="4589099"/>
            <a:ext cx="914400" cy="9144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8026F553-B536-F8B2-1FB9-35C4A9872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149195" y="4589099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9F50354-00B5-D333-E9EE-B9F7378C780F}"/>
              </a:ext>
            </a:extLst>
          </p:cNvPr>
          <p:cNvSpPr txBox="1"/>
          <p:nvPr/>
        </p:nvSpPr>
        <p:spPr>
          <a:xfrm>
            <a:off x="399393" y="1947167"/>
            <a:ext cx="1975413" cy="213269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imports new designations. New and existing designations run through system checks.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087 Teacher Role 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of Service Check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IDs district and campus(es) of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40EBF8-1E71-646F-4D9B-5C536EEF17FE}"/>
              </a:ext>
            </a:extLst>
          </p:cNvPr>
          <p:cNvSpPr txBox="1"/>
          <p:nvPr/>
        </p:nvSpPr>
        <p:spPr>
          <a:xfrm>
            <a:off x="399392" y="5567341"/>
            <a:ext cx="197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Roster Winter Submission Check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5D2865-7ECB-07F8-50F8-E4A55CF86B4A}"/>
              </a:ext>
            </a:extLst>
          </p:cNvPr>
          <p:cNvSpPr txBox="1"/>
          <p:nvPr/>
        </p:nvSpPr>
        <p:spPr>
          <a:xfrm>
            <a:off x="2765710" y="2123950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 for certificate  sanctions and Do Not Hire (DNH) registry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Prevents new designations from being awarded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Revokes existing designations if sanction or DNH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BEE132-D29E-BA54-5BCF-97306BB70E3A}"/>
              </a:ext>
            </a:extLst>
          </p:cNvPr>
          <p:cNvSpPr txBox="1"/>
          <p:nvPr/>
        </p:nvSpPr>
        <p:spPr>
          <a:xfrm>
            <a:off x="2709270" y="5567341"/>
            <a:ext cx="197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Sanctions/DNH check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8EEF7A-163F-D623-CA97-27AC0CFE38AF}"/>
              </a:ext>
            </a:extLst>
          </p:cNvPr>
          <p:cNvSpPr txBox="1"/>
          <p:nvPr/>
        </p:nvSpPr>
        <p:spPr>
          <a:xfrm>
            <a:off x="5115563" y="2053174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multiple designations, system defaults to higher designation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Moves designations into “Active”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Rejects designations for teachers who do not qualify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FB9F69-970D-7058-967D-388DC7DCF93D}"/>
              </a:ext>
            </a:extLst>
          </p:cNvPr>
          <p:cNvSpPr txBox="1"/>
          <p:nvPr/>
        </p:nvSpPr>
        <p:spPr>
          <a:xfrm>
            <a:off x="5099098" y="5567341"/>
            <a:ext cx="197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Designation Determination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14890D-073A-5910-17BD-D3BAF02E5441}"/>
              </a:ext>
            </a:extLst>
          </p:cNvPr>
          <p:cNvSpPr txBox="1"/>
          <p:nvPr/>
        </p:nvSpPr>
        <p:spPr>
          <a:xfrm>
            <a:off x="7443607" y="2115209"/>
            <a:ext cx="1975413" cy="196198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Matches allotment values with campus(es) of employment and level of designation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turns on district visibility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Batches allotments by district for district viewing and verification by 4/24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63E3415-94B4-7F21-3ABC-2A3A6B733DFC}"/>
              </a:ext>
            </a:extLst>
          </p:cNvPr>
          <p:cNvSpPr txBox="1"/>
          <p:nvPr/>
        </p:nvSpPr>
        <p:spPr>
          <a:xfrm>
            <a:off x="7443606" y="5567341"/>
            <a:ext cx="197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Allotment Processing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E6994E-9821-FBE0-7097-7B534CA3F24F}"/>
              </a:ext>
            </a:extLst>
          </p:cNvPr>
          <p:cNvSpPr txBox="1"/>
          <p:nvPr/>
        </p:nvSpPr>
        <p:spPr>
          <a:xfrm>
            <a:off x="9815269" y="1947168"/>
            <a:ext cx="1975413" cy="2118342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confirm/dispute allotments by May </a:t>
            </a:r>
            <a:r>
              <a:rPr lang="en-US" sz="1700">
                <a:solidFill>
                  <a:srgbClr val="000000"/>
                </a:solidFill>
                <a:latin typeface="Calibri" panose="020F0502020204030204"/>
              </a:rPr>
              <a:t>3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resolves errors and confirms final allotments by May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updates designated teacher certificates to display designation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 exports district-level allotment data for FSP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2CD20D-1EC7-F310-33F2-F7CFDEED9269}"/>
              </a:ext>
            </a:extLst>
          </p:cNvPr>
          <p:cNvSpPr txBox="1"/>
          <p:nvPr/>
        </p:nvSpPr>
        <p:spPr>
          <a:xfrm>
            <a:off x="9815269" y="5567341"/>
            <a:ext cx="19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2383543-DD07-ECE1-8B53-989579F32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255" y="4672348"/>
            <a:ext cx="653686" cy="65368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18185B7-9DF3-A44D-D769-7FF15538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0749" y="4691528"/>
            <a:ext cx="645899" cy="645899"/>
          </a:xfrm>
          <a:prstGeom prst="rect">
            <a:avLst/>
          </a:prstGeom>
        </p:spPr>
      </p:pic>
      <p:pic>
        <p:nvPicPr>
          <p:cNvPr id="12" name="Graphic 11" descr="Gavel outline">
            <a:extLst>
              <a:ext uri="{FF2B5EF4-FFF2-40B4-BE49-F238E27FC236}">
                <a16:creationId xmlns:a16="http://schemas.microsoft.com/office/drawing/2014/main" id="{99B388BF-0838-14CC-F5CF-0B901A3D75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30373" y="4624088"/>
            <a:ext cx="665279" cy="665279"/>
          </a:xfrm>
          <a:prstGeom prst="rect">
            <a:avLst/>
          </a:prstGeom>
        </p:spPr>
      </p:pic>
      <p:pic>
        <p:nvPicPr>
          <p:cNvPr id="14" name="Graphic 13" descr="Ribbon outline">
            <a:extLst>
              <a:ext uri="{FF2B5EF4-FFF2-40B4-BE49-F238E27FC236}">
                <a16:creationId xmlns:a16="http://schemas.microsoft.com/office/drawing/2014/main" id="{D0AB9C08-7FB2-14D0-107E-12C5BEF84A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45877" y="4631073"/>
            <a:ext cx="714196" cy="7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Home Page</a:t>
            </a:r>
          </a:p>
        </p:txBody>
      </p:sp>
      <p:pic>
        <p:nvPicPr>
          <p:cNvPr id="7" name="Picture 6" descr="home page screenshot">
            <a:extLst>
              <a:ext uri="{FF2B5EF4-FFF2-40B4-BE49-F238E27FC236}">
                <a16:creationId xmlns:a16="http://schemas.microsoft.com/office/drawing/2014/main" id="{ECF2A1F8-9D98-1637-A308-3AA308A6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66672"/>
            <a:ext cx="9277350" cy="50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9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LEA Details</a:t>
            </a:r>
          </a:p>
        </p:txBody>
      </p:sp>
      <p:pic>
        <p:nvPicPr>
          <p:cNvPr id="13" name="Picture 12" descr="Image of LEA contacts page">
            <a:extLst>
              <a:ext uri="{FF2B5EF4-FFF2-40B4-BE49-F238E27FC236}">
                <a16:creationId xmlns:a16="http://schemas.microsoft.com/office/drawing/2014/main" id="{60457AEB-C6F7-AF94-4AD2-245ACC8B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" y="1222469"/>
            <a:ext cx="6922874" cy="48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C656ED-6E67-7D5F-EACC-9CCA5D31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Designations 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67EC6-63EC-71C9-0656-7BB83B0A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92" y="2978408"/>
            <a:ext cx="11373507" cy="4449032"/>
          </a:xfrm>
        </p:spPr>
        <p:txBody>
          <a:bodyPr/>
          <a:lstStyle/>
          <a:p>
            <a:r>
              <a:rPr lang="en-US" sz="2400"/>
              <a:t>Does </a:t>
            </a:r>
            <a:r>
              <a:rPr lang="en-US" sz="2400" u="sng"/>
              <a:t>not</a:t>
            </a:r>
            <a:r>
              <a:rPr lang="en-US" sz="2400"/>
              <a:t> represent designated teachers employed by the LEA</a:t>
            </a:r>
          </a:p>
          <a:p>
            <a:r>
              <a:rPr lang="en-US" sz="2400"/>
              <a:t>Applies to </a:t>
            </a:r>
            <a:r>
              <a:rPr lang="en-US" sz="2400">
                <a:solidFill>
                  <a:schemeClr val="accent4"/>
                </a:solidFill>
              </a:rPr>
              <a:t>LEAs approved to issue designations </a:t>
            </a:r>
            <a:r>
              <a:rPr lang="en-US" sz="2400"/>
              <a:t>under a local designation system</a:t>
            </a:r>
          </a:p>
          <a:p>
            <a:r>
              <a:rPr lang="en-US" sz="2400"/>
              <a:t>Displays </a:t>
            </a:r>
            <a:r>
              <a:rPr lang="en-US" sz="2400">
                <a:solidFill>
                  <a:schemeClr val="accent4"/>
                </a:solidFill>
              </a:rPr>
              <a:t>history of submitted designations </a:t>
            </a:r>
            <a:r>
              <a:rPr lang="en-US" sz="2400"/>
              <a:t>by school year</a:t>
            </a:r>
          </a:p>
          <a:p>
            <a:r>
              <a:rPr lang="en-US" sz="2400"/>
              <a:t>Teacher Name and Unique ID (TSDS), level of designation, expiry date</a:t>
            </a:r>
          </a:p>
          <a:p>
            <a:r>
              <a:rPr lang="en-US" sz="2400"/>
              <a:t>Displays outcomes</a:t>
            </a:r>
          </a:p>
          <a:p>
            <a:pPr lvl="1"/>
            <a:r>
              <a:rPr lang="en-US" sz="2000"/>
              <a:t>Approved-the designation was awarded</a:t>
            </a:r>
          </a:p>
          <a:p>
            <a:pPr lvl="1"/>
            <a:r>
              <a:rPr lang="en-US" sz="2000"/>
              <a:t>Rejected-the teacher did not meet eligibility criteria to earn a designation</a:t>
            </a:r>
          </a:p>
          <a:p>
            <a:pPr lvl="1"/>
            <a:r>
              <a:rPr lang="en-US" sz="2000"/>
              <a:t>Does not reflect the current status or district of employment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designations page screenshot">
            <a:extLst>
              <a:ext uri="{FF2B5EF4-FFF2-40B4-BE49-F238E27FC236}">
                <a16:creationId xmlns:a16="http://schemas.microsoft.com/office/drawing/2014/main" id="{E8E09832-3C66-6319-12D1-85BE1BAD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1523"/>
            <a:ext cx="10467659" cy="16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7D07-75C5-BEF9-423B-93B4A5E2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Hours and Session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F59B-4E84-9E7B-7CD4-806A0312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/>
              <a:t>TEA will host allotment verification and spending office hours on May 1</a:t>
            </a:r>
            <a:r>
              <a:rPr lang="en-US" sz="2400" baseline="30000"/>
              <a:t>st</a:t>
            </a:r>
            <a:r>
              <a:rPr lang="en-US" sz="2400"/>
              <a:t> from 9:00-10:00 AM </a:t>
            </a:r>
            <a:r>
              <a:rPr lang="en-US" sz="2400">
                <a:hlinkClick r:id="rId2"/>
              </a:rPr>
              <a:t>Registration Link</a:t>
            </a:r>
            <a:endParaRPr lang="en-US" sz="2400"/>
          </a:p>
          <a:p>
            <a:pPr>
              <a:spcBef>
                <a:spcPts val="1200"/>
              </a:spcBef>
            </a:pPr>
            <a:r>
              <a:rPr lang="en-US" sz="2400"/>
              <a:t>Google Drive resources for today’s session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Slide deck and session recording (to post by end of day)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SCOMS District User Guide Spring 2024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Allotment Confirmation Attestations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Spending Plan Guidance for Districts Receiving Funding for the First Time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Copy of May 23 TEA Email to Designated Teachers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Payout Page</a:t>
            </a:r>
          </a:p>
        </p:txBody>
      </p:sp>
      <p:pic>
        <p:nvPicPr>
          <p:cNvPr id="8" name="Picture 7" descr="Screenshot of Payout by School Year page with option to Dispute or Confirm">
            <a:extLst>
              <a:ext uri="{FF2B5EF4-FFF2-40B4-BE49-F238E27FC236}">
                <a16:creationId xmlns:a16="http://schemas.microsoft.com/office/drawing/2014/main" id="{B5AA235A-8323-76F1-78E1-423E9A4A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31877"/>
            <a:ext cx="10877550" cy="2591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16AB5-7057-CF96-2F60-843891C64BFF}"/>
              </a:ext>
            </a:extLst>
          </p:cNvPr>
          <p:cNvSpPr txBox="1"/>
          <p:nvPr/>
        </p:nvSpPr>
        <p:spPr>
          <a:xfrm>
            <a:off x="399393" y="3993502"/>
            <a:ext cx="10405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View, filter, sort, export allotment data by school year, teacher, campus, and teacher/campus breakdown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 fee reimbursements, if applicable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 to Excel function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 to confirm or dispute the allotment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match with Summary of Finances (SOF) report in September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03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9D-F782-4A01-93EA-CD7B886C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417" y="4665304"/>
            <a:ext cx="10022719" cy="1055053"/>
          </a:xfrm>
        </p:spPr>
        <p:txBody>
          <a:bodyPr>
            <a:normAutofit fontScale="90000"/>
          </a:bodyPr>
          <a:lstStyle/>
          <a:p>
            <a:r>
              <a:rPr lang="en-US"/>
              <a:t>Verifying and Confirming Allotments</a:t>
            </a:r>
          </a:p>
        </p:txBody>
      </p:sp>
    </p:spTree>
    <p:extLst>
      <p:ext uri="{BB962C8B-B14F-4D97-AF65-F5344CB8AC3E}">
        <p14:creationId xmlns:p14="http://schemas.microsoft.com/office/powerpoint/2010/main" val="3932557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Pre-Work: Confirm Eligible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89E8-A6DB-6B51-5CDF-1F4A79800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Review local records of:</a:t>
            </a:r>
          </a:p>
          <a:p>
            <a:pPr lvl="1"/>
            <a:r>
              <a:rPr lang="en-US" dirty="0"/>
              <a:t>Teachers submitted for designation in Fall 2023 (approved LEAs only)</a:t>
            </a:r>
          </a:p>
          <a:p>
            <a:pPr lvl="1"/>
            <a:r>
              <a:rPr lang="en-US" dirty="0"/>
              <a:t>Teachers with an existing designation </a:t>
            </a:r>
          </a:p>
          <a:p>
            <a:pPr lvl="1"/>
            <a:r>
              <a:rPr lang="en-US" dirty="0"/>
              <a:t>National Board Certified Teachers who do not yet have a designation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Reference list of teachers sent 2/20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Recommended: create a district tracking document with all potentially eligible teachers with campus(es), Role ID, year of service, and notes on TIA eligibility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57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Image of table with field headers: teacher first and last name, unique ID, CDCN, Campus, Role ID, year of service, TIA eligible">
            <a:extLst>
              <a:ext uri="{FF2B5EF4-FFF2-40B4-BE49-F238E27FC236}">
                <a16:creationId xmlns:a16="http://schemas.microsoft.com/office/drawing/2014/main" id="{E5250EA9-42AC-1974-87B3-5EB4B056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Sample District-Created Tracking Document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677913-C134-041C-51A0-E4056B564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14901"/>
              </p:ext>
            </p:extLst>
          </p:nvPr>
        </p:nvGraphicFramePr>
        <p:xfrm>
          <a:off x="399393" y="1479722"/>
          <a:ext cx="10614969" cy="3898555"/>
        </p:xfrm>
        <a:graphic>
          <a:graphicData uri="http://schemas.openxmlformats.org/drawingml/2006/table">
            <a:tbl>
              <a:tblPr firstRow="1" firstCol="1" bandRow="1"/>
              <a:tblGrid>
                <a:gridCol w="663435">
                  <a:extLst>
                    <a:ext uri="{9D8B030D-6E8A-4147-A177-3AD203B41FA5}">
                      <a16:colId xmlns:a16="http://schemas.microsoft.com/office/drawing/2014/main" val="3387753999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4185139047"/>
                    </a:ext>
                  </a:extLst>
                </a:gridCol>
                <a:gridCol w="928811">
                  <a:extLst>
                    <a:ext uri="{9D8B030D-6E8A-4147-A177-3AD203B41FA5}">
                      <a16:colId xmlns:a16="http://schemas.microsoft.com/office/drawing/2014/main" val="1334762289"/>
                    </a:ext>
                  </a:extLst>
                </a:gridCol>
                <a:gridCol w="796122">
                  <a:extLst>
                    <a:ext uri="{9D8B030D-6E8A-4147-A177-3AD203B41FA5}">
                      <a16:colId xmlns:a16="http://schemas.microsoft.com/office/drawing/2014/main" val="1501058592"/>
                    </a:ext>
                  </a:extLst>
                </a:gridCol>
                <a:gridCol w="796122">
                  <a:extLst>
                    <a:ext uri="{9D8B030D-6E8A-4147-A177-3AD203B41FA5}">
                      <a16:colId xmlns:a16="http://schemas.microsoft.com/office/drawing/2014/main" val="1026498399"/>
                    </a:ext>
                  </a:extLst>
                </a:gridCol>
                <a:gridCol w="1051175">
                  <a:extLst>
                    <a:ext uri="{9D8B030D-6E8A-4147-A177-3AD203B41FA5}">
                      <a16:colId xmlns:a16="http://schemas.microsoft.com/office/drawing/2014/main" val="1679593970"/>
                    </a:ext>
                  </a:extLst>
                </a:gridCol>
                <a:gridCol w="1138162">
                  <a:extLst>
                    <a:ext uri="{9D8B030D-6E8A-4147-A177-3AD203B41FA5}">
                      <a16:colId xmlns:a16="http://schemas.microsoft.com/office/drawing/2014/main" val="3767385886"/>
                    </a:ext>
                  </a:extLst>
                </a:gridCol>
                <a:gridCol w="928811">
                  <a:extLst>
                    <a:ext uri="{9D8B030D-6E8A-4147-A177-3AD203B41FA5}">
                      <a16:colId xmlns:a16="http://schemas.microsoft.com/office/drawing/2014/main" val="2515521086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4013281706"/>
                    </a:ext>
                  </a:extLst>
                </a:gridCol>
                <a:gridCol w="862467">
                  <a:extLst>
                    <a:ext uri="{9D8B030D-6E8A-4147-A177-3AD203B41FA5}">
                      <a16:colId xmlns:a16="http://schemas.microsoft.com/office/drawing/2014/main" val="3792916405"/>
                    </a:ext>
                  </a:extLst>
                </a:gridCol>
                <a:gridCol w="796122">
                  <a:extLst>
                    <a:ext uri="{9D8B030D-6E8A-4147-A177-3AD203B41FA5}">
                      <a16:colId xmlns:a16="http://schemas.microsoft.com/office/drawing/2014/main" val="4248274113"/>
                    </a:ext>
                  </a:extLst>
                </a:gridCol>
                <a:gridCol w="1326872">
                  <a:extLst>
                    <a:ext uri="{9D8B030D-6E8A-4147-A177-3AD203B41FA5}">
                      <a16:colId xmlns:a16="http://schemas.microsoft.com/office/drawing/2014/main" val="103691612"/>
                    </a:ext>
                  </a:extLst>
                </a:gridCol>
              </a:tblGrid>
              <a:tr h="52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ID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Unique ID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CDCN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Campus(es)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 Source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 Level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ID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Year of Service?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Allotment Eligible?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404"/>
                  </a:ext>
                </a:extLst>
              </a:tr>
              <a:tr h="513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100906999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Centrally Assigned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existing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28949"/>
                  </a:ext>
                </a:extLst>
              </a:tr>
              <a:tr h="513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ISAAC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RODRIGUEZ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Flower HS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 teacher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0618"/>
                  </a:ext>
                </a:extLst>
              </a:tr>
              <a:tr h="513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FLEMING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100906123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Gladiola Elem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380897"/>
                  </a:ext>
                </a:extLst>
              </a:tr>
              <a:tr h="804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100906035, 100906147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Magnolia Jr H+ Elem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Split campus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964706"/>
                  </a:ext>
                </a:extLst>
              </a:tr>
              <a:tr h="513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ARETHA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100906022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Davis MS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689801"/>
                  </a:ext>
                </a:extLst>
              </a:tr>
              <a:tr h="513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JENNIFER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SHEPHERD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100906147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Magnolia Elem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Resigned 1/21/24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45670" marB="456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5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105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D0B1-1AA6-D861-8006-8F8ED5AD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Designation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17D6-6098-1EB1-CA93-06E3ADB0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6" y="1314255"/>
            <a:ext cx="11373507" cy="504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>
                <a:solidFill>
                  <a:schemeClr val="accent4"/>
                </a:solidFill>
              </a:rPr>
              <a:t>For districts approved to award designations in 2023-24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From the home page, click Designations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Select 2023-24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View each teacher designation and outcome (can export to Excel). Reasons for Rejected designation status:</a:t>
            </a:r>
          </a:p>
          <a:p>
            <a:pPr lvl="1"/>
            <a:r>
              <a:rPr lang="en-US" sz="1900"/>
              <a:t>Not reported in the Class Roster Winter Submission</a:t>
            </a:r>
          </a:p>
          <a:p>
            <a:pPr lvl="1"/>
            <a:r>
              <a:rPr lang="en-US" sz="1900"/>
              <a:t>Reported in Class Roster in a different LEA (moved districts mid-year)</a:t>
            </a:r>
          </a:p>
          <a:p>
            <a:pPr lvl="1"/>
            <a:r>
              <a:rPr lang="en-US" sz="1900"/>
              <a:t>Reported with a Role ID other than 087</a:t>
            </a:r>
          </a:p>
          <a:p>
            <a:pPr lvl="1"/>
            <a:r>
              <a:rPr lang="en-US" sz="1900"/>
              <a:t>Reported as not meeting the creditable year of service</a:t>
            </a:r>
          </a:p>
          <a:p>
            <a:pPr lvl="1"/>
            <a:r>
              <a:rPr lang="en-US" sz="1900"/>
              <a:t>The educator has a sanctioned certificate or is listed in the Do Not Hire registry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Compare outcomes with local records for teacher eligibility</a:t>
            </a:r>
          </a:p>
          <a:p>
            <a:pPr lvl="1"/>
            <a:r>
              <a:rPr lang="en-US" sz="1900"/>
              <a:t>Were any teachers Approved who did not meet eligibility criteria?</a:t>
            </a:r>
          </a:p>
          <a:p>
            <a:pPr lvl="1"/>
            <a:r>
              <a:rPr lang="en-US" sz="1900"/>
              <a:t>Were any teachers Rejected who met eligibility criteria?</a:t>
            </a:r>
          </a:p>
          <a:p>
            <a:pPr lvl="1"/>
            <a:r>
              <a:rPr lang="en-US" sz="1900"/>
              <a:t>Are any teachers missing from the list?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2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BD3E-2431-8C20-89CB-7ED85582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Allotments by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0A70-C37A-A7E0-56C7-94E510FA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18" y="1295593"/>
            <a:ext cx="11373507" cy="44490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600"/>
              <a:t>Visit the Payout page and select By Teacher from the header</a:t>
            </a:r>
          </a:p>
          <a:p>
            <a:pPr marL="514350" indent="-514350">
              <a:buAutoNum type="arabicPeriod"/>
            </a:pPr>
            <a:r>
              <a:rPr lang="en-US" sz="1600"/>
              <a:t>View and/or export teacher-generated allotments</a:t>
            </a:r>
          </a:p>
          <a:p>
            <a:pPr marL="514350" indent="-514350">
              <a:buAutoNum type="arabicPeriod"/>
            </a:pPr>
            <a:r>
              <a:rPr lang="en-US" sz="1600"/>
              <a:t>Compare to district records for eligible teachers</a:t>
            </a:r>
          </a:p>
          <a:p>
            <a:pPr marL="514350" indent="-514350">
              <a:buAutoNum type="arabicPeriod"/>
            </a:pPr>
            <a:r>
              <a:rPr lang="en-US" sz="1600"/>
              <a:t>Ensure all teachers identified as eligible appear on the Payout by Teacher Page</a:t>
            </a:r>
          </a:p>
          <a:p>
            <a:pPr marL="514350" indent="-514350">
              <a:buAutoNum type="arabicPeriod"/>
            </a:pPr>
            <a:r>
              <a:rPr lang="en-US" sz="1600"/>
              <a:t>View and/or export from the Teacher/Campus Breakdown and verify each teacher was reported at the correct campus(es)</a:t>
            </a:r>
          </a:p>
        </p:txBody>
      </p:sp>
      <p:pic>
        <p:nvPicPr>
          <p:cNvPr id="4" name="Picture 3" descr="payout screenshot ">
            <a:extLst>
              <a:ext uri="{FF2B5EF4-FFF2-40B4-BE49-F238E27FC236}">
                <a16:creationId xmlns:a16="http://schemas.microsoft.com/office/drawing/2014/main" id="{F0834534-EEDF-90F3-5989-FEC7A7C560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3351391"/>
            <a:ext cx="7117938" cy="30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E11F-16CD-B72E-BB27-FFF98FDD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Teachers Serving on Multiple Campuses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4C6E0-BE26-0228-17FB-7D0614ABC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How is the allotment calculated for teachers at multiple campuses?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45645-4549-93A4-F196-A53C124CD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SCOMS will divide each campus allotment by the total number of reported campuses, and then sum the campus allotments. </a:t>
            </a:r>
          </a:p>
        </p:txBody>
      </p:sp>
    </p:spTree>
    <p:extLst>
      <p:ext uri="{BB962C8B-B14F-4D97-AF65-F5344CB8AC3E}">
        <p14:creationId xmlns:p14="http://schemas.microsoft.com/office/powerpoint/2010/main" val="183040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382E-1419-5E6F-F638-CAD6623E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Allotments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54A7-A900-EDA8-343E-70D9240FC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Steps to verification </a:t>
            </a:r>
            <a:r>
              <a:rPr lang="en-US" sz="2400" b="1"/>
              <a:t>before confirming </a:t>
            </a:r>
            <a:r>
              <a:rPr lang="en-US" sz="2400"/>
              <a:t>the allotment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i="1">
                <a:solidFill>
                  <a:schemeClr val="accent4"/>
                </a:solidFill>
              </a:rPr>
              <a:t>For districts with approved designation systems</a:t>
            </a:r>
            <a:r>
              <a:rPr lang="en-US" sz="2000"/>
              <a:t>, review Designation data and compare to local records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/>
              <a:t>Are all </a:t>
            </a:r>
            <a:r>
              <a:rPr lang="en-US" b="1"/>
              <a:t>eligible</a:t>
            </a:r>
            <a:r>
              <a:rPr lang="en-US"/>
              <a:t> teachers submitted for </a:t>
            </a:r>
            <a:r>
              <a:rPr lang="en-US" b="1"/>
              <a:t>new designations </a:t>
            </a:r>
            <a:r>
              <a:rPr lang="en-US"/>
              <a:t>in Fall 2023 listed and in Approved status? 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/>
              <a:t>Are any teachers in Approved status who should not be eligible? 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/>
              <a:t>Are any teachers in Rejected status who should be eligible?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/>
              <a:t>Are any teachers missing from the designation list?</a:t>
            </a:r>
            <a:endParaRPr lang="en-US" sz="2000"/>
          </a:p>
          <a:p>
            <a:pPr marL="685800" lvl="1" indent="-457200">
              <a:buFont typeface="+mj-lt"/>
              <a:buAutoNum type="arabicPeriod"/>
            </a:pPr>
            <a:r>
              <a:rPr lang="en-US" sz="2000"/>
              <a:t>Review Payout by Teacher and Payout Teacher/Campus Breakdown data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 sz="1600"/>
              <a:t>Did all eligible teachers (new and/or existing designations) generate an allotment? </a:t>
            </a:r>
          </a:p>
          <a:p>
            <a:pPr marL="1543050" lvl="3" indent="-457200">
              <a:buFont typeface="Wingdings" panose="05000000000000000000" pitchFamily="2" charset="2"/>
              <a:buChar char="q"/>
            </a:pPr>
            <a:r>
              <a:rPr lang="en-US" sz="1600"/>
              <a:t>Was the correct campus reported for all eligible teachers?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/>
              <a:t>If any discrepancies are found, make notes in your district’s tracking document.  Add columns if needed to track if disputes are needed.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9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81BAF8-BB2E-4855-4398-C9E7B186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Sample Tracking Document with Dispute Notes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9B48F-BEF8-924B-29D7-8E475FF24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96517"/>
              </p:ext>
            </p:extLst>
          </p:nvPr>
        </p:nvGraphicFramePr>
        <p:xfrm>
          <a:off x="554916" y="1453180"/>
          <a:ext cx="10708830" cy="4573549"/>
        </p:xfrm>
        <a:graphic>
          <a:graphicData uri="http://schemas.openxmlformats.org/drawingml/2006/table">
            <a:tbl>
              <a:tblPr firstRow="1" firstCol="1" bandRow="1"/>
              <a:tblGrid>
                <a:gridCol w="580742">
                  <a:extLst>
                    <a:ext uri="{9D8B030D-6E8A-4147-A177-3AD203B41FA5}">
                      <a16:colId xmlns:a16="http://schemas.microsoft.com/office/drawing/2014/main" val="1344884274"/>
                    </a:ext>
                  </a:extLst>
                </a:gridCol>
                <a:gridCol w="648597">
                  <a:extLst>
                    <a:ext uri="{9D8B030D-6E8A-4147-A177-3AD203B41FA5}">
                      <a16:colId xmlns:a16="http://schemas.microsoft.com/office/drawing/2014/main" val="405696701"/>
                    </a:ext>
                  </a:extLst>
                </a:gridCol>
                <a:gridCol w="843177">
                  <a:extLst>
                    <a:ext uri="{9D8B030D-6E8A-4147-A177-3AD203B41FA5}">
                      <a16:colId xmlns:a16="http://schemas.microsoft.com/office/drawing/2014/main" val="2293027021"/>
                    </a:ext>
                  </a:extLst>
                </a:gridCol>
                <a:gridCol w="778315">
                  <a:extLst>
                    <a:ext uri="{9D8B030D-6E8A-4147-A177-3AD203B41FA5}">
                      <a16:colId xmlns:a16="http://schemas.microsoft.com/office/drawing/2014/main" val="2578684365"/>
                    </a:ext>
                  </a:extLst>
                </a:gridCol>
                <a:gridCol w="713461">
                  <a:extLst>
                    <a:ext uri="{9D8B030D-6E8A-4147-A177-3AD203B41FA5}">
                      <a16:colId xmlns:a16="http://schemas.microsoft.com/office/drawing/2014/main" val="1422747980"/>
                    </a:ext>
                  </a:extLst>
                </a:gridCol>
                <a:gridCol w="726428">
                  <a:extLst>
                    <a:ext uri="{9D8B030D-6E8A-4147-A177-3AD203B41FA5}">
                      <a16:colId xmlns:a16="http://schemas.microsoft.com/office/drawing/2014/main" val="1719236988"/>
                    </a:ext>
                  </a:extLst>
                </a:gridCol>
                <a:gridCol w="778315">
                  <a:extLst>
                    <a:ext uri="{9D8B030D-6E8A-4147-A177-3AD203B41FA5}">
                      <a16:colId xmlns:a16="http://schemas.microsoft.com/office/drawing/2014/main" val="1526230343"/>
                    </a:ext>
                  </a:extLst>
                </a:gridCol>
                <a:gridCol w="778315">
                  <a:extLst>
                    <a:ext uri="{9D8B030D-6E8A-4147-A177-3AD203B41FA5}">
                      <a16:colId xmlns:a16="http://schemas.microsoft.com/office/drawing/2014/main" val="2604870849"/>
                    </a:ext>
                  </a:extLst>
                </a:gridCol>
                <a:gridCol w="580742">
                  <a:extLst>
                    <a:ext uri="{9D8B030D-6E8A-4147-A177-3AD203B41FA5}">
                      <a16:colId xmlns:a16="http://schemas.microsoft.com/office/drawing/2014/main" val="3132377943"/>
                    </a:ext>
                  </a:extLst>
                </a:gridCol>
                <a:gridCol w="583734">
                  <a:extLst>
                    <a:ext uri="{9D8B030D-6E8A-4147-A177-3AD203B41FA5}">
                      <a16:colId xmlns:a16="http://schemas.microsoft.com/office/drawing/2014/main" val="4038408677"/>
                    </a:ext>
                  </a:extLst>
                </a:gridCol>
                <a:gridCol w="648597">
                  <a:extLst>
                    <a:ext uri="{9D8B030D-6E8A-4147-A177-3AD203B41FA5}">
                      <a16:colId xmlns:a16="http://schemas.microsoft.com/office/drawing/2014/main" val="3347766403"/>
                    </a:ext>
                  </a:extLst>
                </a:gridCol>
                <a:gridCol w="778315">
                  <a:extLst>
                    <a:ext uri="{9D8B030D-6E8A-4147-A177-3AD203B41FA5}">
                      <a16:colId xmlns:a16="http://schemas.microsoft.com/office/drawing/2014/main" val="3087615697"/>
                    </a:ext>
                  </a:extLst>
                </a:gridCol>
                <a:gridCol w="713461">
                  <a:extLst>
                    <a:ext uri="{9D8B030D-6E8A-4147-A177-3AD203B41FA5}">
                      <a16:colId xmlns:a16="http://schemas.microsoft.com/office/drawing/2014/main" val="1442578061"/>
                    </a:ext>
                  </a:extLst>
                </a:gridCol>
                <a:gridCol w="648597">
                  <a:extLst>
                    <a:ext uri="{9D8B030D-6E8A-4147-A177-3AD203B41FA5}">
                      <a16:colId xmlns:a16="http://schemas.microsoft.com/office/drawing/2014/main" val="4237384043"/>
                    </a:ext>
                  </a:extLst>
                </a:gridCol>
                <a:gridCol w="908034">
                  <a:extLst>
                    <a:ext uri="{9D8B030D-6E8A-4147-A177-3AD203B41FA5}">
                      <a16:colId xmlns:a16="http://schemas.microsoft.com/office/drawing/2014/main" val="4072153747"/>
                    </a:ext>
                  </a:extLst>
                </a:gridCol>
              </a:tblGrid>
              <a:tr h="949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Unique 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CDCM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Campus(es)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 Source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 Level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Year of Service?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Allotment Eligible?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Allotment Generated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SCOMS Reported Campus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Dispute Required?</a:t>
                      </a:r>
                      <a:endParaRPr lang="en-US" sz="10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457678"/>
                  </a:ext>
                </a:extLst>
              </a:tr>
              <a:tr h="5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100906999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Centrally Assigned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existing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25,613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100906999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137543"/>
                  </a:ext>
                </a:extLst>
              </a:tr>
              <a:tr h="5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ISAAC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RODRIGUEZ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Flower HS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 teacher this year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not 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48945"/>
                  </a:ext>
                </a:extLst>
              </a:tr>
              <a:tr h="5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FLEMING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100906123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Gladiola Elem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12,322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100906123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612342"/>
                  </a:ext>
                </a:extLst>
              </a:tr>
              <a:tr h="553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WASHINGTON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100906035, 100906147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Magnolia Jr H+ Elem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Split campus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not reported at both campuses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4551"/>
                  </a:ext>
                </a:extLst>
              </a:tr>
              <a:tr h="5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123450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ARETHA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Davis MS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24,655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1492"/>
                  </a:ext>
                </a:extLst>
              </a:tr>
              <a:tr h="453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123402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JENNIFER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SHEPHERD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100906147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Magnolia Elem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System, new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Resigned 1/21/24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265268"/>
                  </a:ext>
                </a:extLst>
              </a:tr>
              <a:tr h="603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123003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GOMEZ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XXXXXXXXXX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100906002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Flower HS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through other LEA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not on allotment report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27486" marB="274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4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009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72-F1BE-0140-93BD-F8BF09E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Verify Fee Reimbursements If Applicable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89E8-A6DB-6B51-5CDF-1F4A79800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344" y="1253331"/>
            <a:ext cx="96590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Only applies to districts that: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Submitted new teacher designations in Fall 2023</a:t>
            </a:r>
            <a:endParaRPr lang="en-US" sz="200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000"/>
              <a:t>Submitted system renewal fees in April 2024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Submitted a request for National Board fee reimbursement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Are receiving fee reimbursements on behalf of an 1882 partner</a:t>
            </a:r>
          </a:p>
          <a:p>
            <a:pPr>
              <a:lnSpc>
                <a:spcPct val="150000"/>
              </a:lnSpc>
            </a:pPr>
            <a:r>
              <a:rPr lang="en-US" sz="2400"/>
              <a:t>Verify fee data in SCOMS reflects records from the district business office</a:t>
            </a:r>
          </a:p>
          <a:p>
            <a:pPr>
              <a:lnSpc>
                <a:spcPct val="150000"/>
              </a:lnSpc>
            </a:pPr>
            <a:r>
              <a:rPr lang="en-US" sz="2400"/>
              <a:t>For fee discrepancies, please email </a:t>
            </a:r>
            <a:r>
              <a:rPr lang="en-US" sz="2400">
                <a:hlinkClick r:id="rId3"/>
              </a:rPr>
              <a:t>TIA@tea.Texas.gov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23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96D5-5570-0BDF-2A9A-4B0F0431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F87A2-331A-9FA0-5EB8-9CFE8C93C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Guidance for Districts Employing Designated Teachers without a Local Designation System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26254-4971-E212-CF39-E416DF8F82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TIA Spending Guidance for District Business Offices</a:t>
            </a:r>
            <a:endParaRPr lang="en-US"/>
          </a:p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8DF1E40-6AFC-DD75-D685-5EBBEEE8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5281" y="1338263"/>
            <a:ext cx="3467100" cy="418147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682DF6-0CDC-1D74-5BC8-89F847D6A9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Teacher Communication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Celebration Resources</a:t>
            </a:r>
            <a:endParaRPr lang="en-US" dirty="0"/>
          </a:p>
        </p:txBody>
      </p:sp>
      <p:pic>
        <p:nvPicPr>
          <p:cNvPr id="9" name="Picture Placeholder 22">
            <a:extLst>
              <a:ext uri="{FF2B5EF4-FFF2-40B4-BE49-F238E27FC236}">
                <a16:creationId xmlns:a16="http://schemas.microsoft.com/office/drawing/2014/main" id="{8B06AEFD-D5B4-6A42-3F9E-82A66816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1338263"/>
            <a:ext cx="3467100" cy="4181475"/>
          </a:xfrm>
        </p:spPr>
      </p:pic>
      <p:pic>
        <p:nvPicPr>
          <p:cNvPr id="10" name="Picture Placeholder 24">
            <a:extLst>
              <a:ext uri="{FF2B5EF4-FFF2-40B4-BE49-F238E27FC236}">
                <a16:creationId xmlns:a16="http://schemas.microsoft.com/office/drawing/2014/main" id="{72CD8D1D-9FF6-B48F-370F-83C0397B0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963" y="1338263"/>
            <a:ext cx="3467100" cy="4181475"/>
          </a:xfrm>
        </p:spPr>
      </p:pic>
    </p:spTree>
    <p:extLst>
      <p:ext uri="{BB962C8B-B14F-4D97-AF65-F5344CB8AC3E}">
        <p14:creationId xmlns:p14="http://schemas.microsoft.com/office/powerpoint/2010/main" val="2503669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16038-61C6-FBA1-8F77-61C4DC66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 Fee Details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4D3CE8-30B7-02F8-A8F4-0EE7EC4F5671}"/>
              </a:ext>
            </a:extLst>
          </p:cNvPr>
          <p:cNvSpPr txBox="1"/>
          <p:nvPr/>
        </p:nvSpPr>
        <p:spPr>
          <a:xfrm>
            <a:off x="613997" y="3247014"/>
            <a:ext cx="818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Click the Total Fees Value to view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 districts without a local designation system will have $0 in fee reimbursement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AEE58F-AA9C-0575-AE9F-203B7960D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1" y="1354902"/>
            <a:ext cx="6697021" cy="182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B826B-B3E5-0515-70C4-A535FB643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9" y="4582068"/>
            <a:ext cx="5967306" cy="1884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251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9D-F782-4A01-93EA-CD7B886C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417" y="4665304"/>
            <a:ext cx="10022719" cy="1055053"/>
          </a:xfrm>
        </p:spPr>
        <p:txBody>
          <a:bodyPr>
            <a:normAutofit/>
          </a:bodyPr>
          <a:lstStyle/>
          <a:p>
            <a:r>
              <a:rPr lang="en-US"/>
              <a:t>Submitting Disputes</a:t>
            </a:r>
          </a:p>
        </p:txBody>
      </p:sp>
    </p:spTree>
    <p:extLst>
      <p:ext uri="{BB962C8B-B14F-4D97-AF65-F5344CB8AC3E}">
        <p14:creationId xmlns:p14="http://schemas.microsoft.com/office/powerpoint/2010/main" val="3749634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51DF-5624-19DB-93D3-601B19DF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Disputes?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6B45-F56A-4ECD-914B-53FE1AE3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 dispute is a </a:t>
            </a:r>
            <a:r>
              <a:rPr lang="en-US" sz="2800" b="1"/>
              <a:t>request for manual error resolution </a:t>
            </a:r>
            <a:r>
              <a:rPr lang="en-US" sz="2800"/>
              <a:t>of inaccurate, </a:t>
            </a:r>
            <a:r>
              <a:rPr lang="en-US" sz="2800" b="1"/>
              <a:t>teacher-level data.</a:t>
            </a:r>
          </a:p>
          <a:p>
            <a:pPr>
              <a:lnSpc>
                <a:spcPct val="120000"/>
              </a:lnSpc>
            </a:pPr>
            <a:r>
              <a:rPr lang="en-US" sz="2800"/>
              <a:t>Errors or inaccuracies in Winter Class Roster reporting will impact teacher eligibility, designations, and allotment values.</a:t>
            </a:r>
          </a:p>
          <a:p>
            <a:pPr>
              <a:lnSpc>
                <a:spcPct val="150000"/>
              </a:lnSpc>
            </a:pPr>
            <a:r>
              <a:rPr lang="en-US" sz="2800"/>
              <a:t>Disputes are resolved in SCOMS with no impact on TSDS data.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Disputes must be entered by May 3</a:t>
            </a:r>
            <a:r>
              <a:rPr lang="en-US" sz="2800"/>
              <a:t>. TEA will resolve all disputes by May 10</a:t>
            </a:r>
          </a:p>
          <a:p>
            <a:pPr>
              <a:lnSpc>
                <a:spcPct val="110000"/>
              </a:lnSpc>
            </a:pPr>
            <a:r>
              <a:rPr lang="en-US" sz="2800"/>
              <a:t>The district may be asked to provide supporting documentation for the dispute, such as HR records, payroll data, master schedule) </a:t>
            </a:r>
          </a:p>
          <a:p>
            <a:pPr>
              <a:lnSpc>
                <a:spcPct val="150000"/>
              </a:lnSpc>
            </a:pPr>
            <a:r>
              <a:rPr lang="en-US" sz="2800"/>
              <a:t>For fee disputes, email </a:t>
            </a:r>
            <a:r>
              <a:rPr lang="en-US" sz="2800">
                <a:hlinkClick r:id="rId2"/>
              </a:rPr>
              <a:t>tia@tea.Texas.gov</a:t>
            </a:r>
            <a:r>
              <a:rPr lang="en-US" sz="28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4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2D9E-BEBB-CA8A-D995-3362FC50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Submit a 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97D9-034A-0441-4CC0-56CE6B52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426221"/>
            <a:ext cx="11373507" cy="4449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Districts may submit a dispute in SCOMS if: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/>
              <a:t>Winter Class Roster data does not accurately reflect a teacher’s campus of employment  </a:t>
            </a:r>
          </a:p>
          <a:p>
            <a:pPr lvl="2"/>
            <a:r>
              <a:rPr lang="en-US"/>
              <a:t>Centrally assigned teachers</a:t>
            </a:r>
          </a:p>
          <a:p>
            <a:pPr lvl="2"/>
            <a:r>
              <a:rPr lang="en-US"/>
              <a:t>Teachers with students commuting from several campuses to the teacher’s campus</a:t>
            </a:r>
          </a:p>
          <a:p>
            <a:pPr marL="685800" lvl="2" indent="0">
              <a:buNone/>
            </a:pPr>
            <a:endParaRPr lang="en-US"/>
          </a:p>
          <a:p>
            <a:pPr marL="685800" lvl="1" indent="-457200">
              <a:buFont typeface="+mj-lt"/>
              <a:buAutoNum type="arabicPeriod"/>
            </a:pPr>
            <a:r>
              <a:rPr lang="en-US"/>
              <a:t>An </a:t>
            </a:r>
            <a:r>
              <a:rPr lang="en-US" b="1"/>
              <a:t>eligible teacher </a:t>
            </a:r>
            <a:r>
              <a:rPr lang="en-US"/>
              <a:t>did not generate an allotment or earn a designation because:</a:t>
            </a:r>
          </a:p>
          <a:p>
            <a:pPr marL="914400" lvl="2"/>
            <a:r>
              <a:rPr lang="en-US"/>
              <a:t>The teacher was mistakenly not reported in Class Roster Winter Submission or reported without a TIA Designation Code</a:t>
            </a:r>
          </a:p>
          <a:p>
            <a:pPr marL="914400" lvl="2"/>
            <a:r>
              <a:rPr lang="en-US"/>
              <a:t>The year of service was not reported as “Y”</a:t>
            </a:r>
          </a:p>
          <a:p>
            <a:pPr marL="914400" lvl="2"/>
            <a:r>
              <a:rPr lang="en-US"/>
              <a:t>The teacher was reported with a Role ID other than 087</a:t>
            </a:r>
          </a:p>
          <a:p>
            <a:pPr marL="628650" lvl="2" indent="0">
              <a:buNone/>
            </a:pPr>
            <a:endParaRPr lang="en-US"/>
          </a:p>
          <a:p>
            <a:pPr marL="628650" lvl="1" indent="-457200">
              <a:buFont typeface="+mj-lt"/>
              <a:buAutoNum type="arabicPeriod"/>
            </a:pPr>
            <a:r>
              <a:rPr lang="en-US"/>
              <a:t>A teacher generated an allotment that did not meet the year of service in a teacher role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0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1614-73CA-6E10-7897-7DFC906C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Disputes Page and Managing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8D3B-FE14-BE3F-7352-BE41B41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/>
              <a:t>Go to Payout</a:t>
            </a:r>
            <a:r>
              <a:rPr lang="en-US">
                <a:sym typeface="Wingdings" panose="05000000000000000000" pitchFamily="2" charset="2"/>
              </a:rPr>
              <a:t> Total by School Year screen</a:t>
            </a:r>
          </a:p>
          <a:p>
            <a:pPr marL="514350" indent="-514350">
              <a:buAutoNum type="arabicPeriod"/>
            </a:pPr>
            <a:r>
              <a:rPr lang="en-US">
                <a:sym typeface="Wingdings" panose="05000000000000000000" pitchFamily="2" charset="2"/>
              </a:rPr>
              <a:t>Click “Dispute” to view, add, edit, or delete disputes</a:t>
            </a:r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payout screenshot ">
            <a:extLst>
              <a:ext uri="{FF2B5EF4-FFF2-40B4-BE49-F238E27FC236}">
                <a16:creationId xmlns:a16="http://schemas.microsoft.com/office/drawing/2014/main" id="{2032959B-B923-B81B-67DB-1F5824B22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5" y="3032137"/>
            <a:ext cx="8081402" cy="22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49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B3065-D318-8CBA-80AB-E72F5FCB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Dispute Categories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0D56C-8427-1D9E-52E5-725F39102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Teacher missing from allotment report</a:t>
            </a:r>
          </a:p>
          <a:p>
            <a:r>
              <a:rPr lang="en-US" sz="2400"/>
              <a:t>Not employed in a teaching role (087)</a:t>
            </a:r>
          </a:p>
          <a:p>
            <a:r>
              <a:rPr lang="en-US" sz="2400"/>
              <a:t>Change year of service indicator (</a:t>
            </a:r>
            <a:r>
              <a:rPr lang="en-US" sz="2400" err="1"/>
              <a:t>Yes</a:t>
            </a:r>
            <a:r>
              <a:rPr lang="en-US" sz="2400" err="1">
                <a:sym typeface="Wingdings" panose="05000000000000000000" pitchFamily="2" charset="2"/>
              </a:rPr>
              <a:t>No</a:t>
            </a:r>
            <a:r>
              <a:rPr lang="en-US" sz="2400">
                <a:sym typeface="Wingdings" panose="05000000000000000000" pitchFamily="2" charset="2"/>
              </a:rPr>
              <a:t> or No Yes)</a:t>
            </a:r>
            <a:endParaRPr lang="en-US" sz="2400">
              <a:cs typeface="Calibri"/>
            </a:endParaRPr>
          </a:p>
          <a:p>
            <a:r>
              <a:rPr lang="en-US" sz="2400">
                <a:sym typeface="Wingdings" panose="05000000000000000000" pitchFamily="2" charset="2"/>
              </a:rPr>
              <a:t>Incorrect CDCN(s)</a:t>
            </a:r>
          </a:p>
          <a:p>
            <a:r>
              <a:rPr lang="en-US" sz="2400">
                <a:sym typeface="Wingdings" panose="05000000000000000000" pitchFamily="2" charset="2"/>
              </a:rPr>
              <a:t>Other</a:t>
            </a:r>
            <a:endParaRPr lang="en-US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dispute screenshot">
            <a:extLst>
              <a:ext uri="{FF2B5EF4-FFF2-40B4-BE49-F238E27FC236}">
                <a16:creationId xmlns:a16="http://schemas.microsoft.com/office/drawing/2014/main" id="{39DC2501-E2FB-1FC3-764E-D14F377D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2" y="4153800"/>
            <a:ext cx="9040148" cy="19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46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B3065-D318-8CBA-80AB-E72F5FCB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 Dispute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265851-27AF-FFEA-40E3-0911E9A2E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/>
              <a:t>Click “Add Dispute Detail.”</a:t>
            </a:r>
          </a:p>
          <a:p>
            <a:pPr marL="457200" indent="-457200">
              <a:buAutoNum type="arabicPeriod"/>
            </a:pPr>
            <a:r>
              <a:rPr lang="en-US" sz="2400"/>
              <a:t>Select a Dispute Category.</a:t>
            </a:r>
          </a:p>
          <a:p>
            <a:pPr marL="457200" indent="-457200">
              <a:buAutoNum type="arabicPeriod"/>
            </a:pPr>
            <a:r>
              <a:rPr lang="en-US" sz="2400"/>
              <a:t>Enter all requested details and click “Add.”</a:t>
            </a:r>
          </a:p>
          <a:p>
            <a:pPr marL="457200" indent="-457200">
              <a:buAutoNum type="arabicPeriod"/>
            </a:pPr>
            <a:r>
              <a:rPr lang="en-US" sz="2400"/>
              <a:t>Review the dispute on the main Disputes page.</a:t>
            </a:r>
          </a:p>
          <a:p>
            <a:pPr marL="457200" indent="-457200">
              <a:buAutoNum type="arabicPeriod"/>
            </a:pPr>
            <a:r>
              <a:rPr lang="en-US" sz="2400"/>
              <a:t>Edit or delete the dispute if needed. </a:t>
            </a:r>
          </a:p>
          <a:p>
            <a:endParaRPr lang="en-US" b="1"/>
          </a:p>
        </p:txBody>
      </p:sp>
      <p:pic>
        <p:nvPicPr>
          <p:cNvPr id="4" name="Picture 3" descr="Screenshot image of &quot;Add Teacher Dispute Detail&quot; Page">
            <a:extLst>
              <a:ext uri="{FF2B5EF4-FFF2-40B4-BE49-F238E27FC236}">
                <a16:creationId xmlns:a16="http://schemas.microsoft.com/office/drawing/2014/main" id="{4FC4B7EA-81FA-702C-28E7-450B5E37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63" y="1750514"/>
            <a:ext cx="6196642" cy="33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0E02-161E-2B7F-98CC-1BE1FB0B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Dispute</a:t>
            </a:r>
          </a:p>
        </p:txBody>
      </p:sp>
      <p:pic>
        <p:nvPicPr>
          <p:cNvPr id="6" name="Picture 5" descr="sample dispute screen">
            <a:extLst>
              <a:ext uri="{FF2B5EF4-FFF2-40B4-BE49-F238E27FC236}">
                <a16:creationId xmlns:a16="http://schemas.microsoft.com/office/drawing/2014/main" id="{03B8D09F-5E81-435C-8872-4998D9E14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719"/>
          <a:stretch>
            <a:fillRect/>
          </a:stretch>
        </p:blipFill>
        <p:spPr bwMode="auto">
          <a:xfrm>
            <a:off x="871219" y="1791017"/>
            <a:ext cx="8911299" cy="3733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137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4FE99-2163-ABD3-3496-0A42AA3C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Information for a Dispute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E10AA-F30C-557D-7846-775171548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Reason/Category for the dispute will determine what information is required</a:t>
            </a:r>
          </a:p>
          <a:p>
            <a:r>
              <a:rPr lang="en-US" sz="2400"/>
              <a:t>Teacher Unique ID, 10-digit number for TSDS reporting</a:t>
            </a:r>
          </a:p>
          <a:p>
            <a:r>
              <a:rPr lang="en-US" sz="2400"/>
              <a:t>DOB, if teacher is missing from the allotment report</a:t>
            </a:r>
          </a:p>
          <a:p>
            <a:r>
              <a:rPr lang="en-US" sz="2400"/>
              <a:t>Campus CDCN(s)</a:t>
            </a:r>
          </a:p>
          <a:p>
            <a:r>
              <a:rPr lang="en-US" sz="2400"/>
              <a:t>Role ID </a:t>
            </a:r>
          </a:p>
          <a:p>
            <a:r>
              <a:rPr lang="en-US" sz="2400"/>
              <a:t>Creditable Year of Service Y/N</a:t>
            </a:r>
          </a:p>
          <a:p>
            <a:r>
              <a:rPr lang="en-US" sz="2400"/>
              <a:t>Notes may be required depending on the selected reason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4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F033-6CBD-1037-34EF-7486CF1C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After a 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E6A1-9A7C-BA47-D885-B7010B28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>
                <a:effectLst/>
                <a:latin typeface="Calibri"/>
                <a:ea typeface="Calibri"/>
                <a:cs typeface="Times New Roman"/>
              </a:rPr>
              <a:t>Export dispute data for next phase of verification.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6CB9"/>
              </a:buClr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000">
                <a:effectLst/>
                <a:latin typeface="Calibri"/>
                <a:ea typeface="Calibri"/>
                <a:cs typeface="Times New Roman"/>
              </a:rPr>
              <a:t>TEA will process disputes between May 3 and May 10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6CB9"/>
              </a:buClr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000">
                <a:effectLst/>
                <a:latin typeface="Calibri"/>
                <a:ea typeface="Calibri"/>
                <a:cs typeface="Times New Roman"/>
              </a:rPr>
              <a:t>Designation outcomes and allotment values will not change unless a dispute was submitted.</a:t>
            </a:r>
            <a:r>
              <a:rPr lang="en-US" sz="200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6CB9"/>
              </a:buClr>
              <a:buNone/>
              <a:tabLst>
                <a:tab pos="685800" algn="l"/>
              </a:tabLst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6CB9"/>
              </a:buClr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mbria" panose="02040503050406030204"/>
              <a:buAutoNum type="arabicPeriod"/>
              <a:tabLst>
                <a:tab pos="685800" algn="l"/>
              </a:tabLst>
            </a:pPr>
            <a:r>
              <a:rPr lang="en-US" sz="2400">
                <a:latin typeface="Calibri"/>
                <a:ea typeface="Calibri"/>
                <a:cs typeface="Times New Roman"/>
              </a:rPr>
              <a:t> </a:t>
            </a:r>
            <a:r>
              <a:rPr lang="en-US" sz="2400">
                <a:effectLst/>
                <a:latin typeface="Calibri"/>
                <a:ea typeface="Calibri"/>
                <a:cs typeface="Times New Roman"/>
              </a:rPr>
              <a:t>By May 13, districts must repeat the allotment verification process after the dispute is resolved before confirming the allotment.</a:t>
            </a:r>
            <a:r>
              <a:rPr lang="en-US" sz="2400">
                <a:latin typeface="Calibri"/>
                <a:ea typeface="Calibri"/>
                <a:cs typeface="Times New Roman"/>
              </a:rPr>
              <a:t> </a:t>
            </a:r>
            <a:r>
              <a:rPr lang="en-US" sz="2400" b="1">
                <a:latin typeface="Calibri"/>
                <a:ea typeface="Calibri"/>
                <a:cs typeface="Times New Roman"/>
              </a:rPr>
              <a:t> 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F9F3-A330-C0C6-6270-65255674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497A-4210-683E-43EE-69ACD380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District administrators will be able to:</a:t>
            </a:r>
          </a:p>
          <a:p>
            <a:pPr marL="0" indent="0">
              <a:buNone/>
            </a:pPr>
            <a:endParaRPr lang="en-US"/>
          </a:p>
          <a:p>
            <a:pPr marL="485775" indent="-514350">
              <a:buFont typeface="+mj-lt"/>
              <a:buAutoNum type="arabicPeriod"/>
            </a:pPr>
            <a:r>
              <a:rPr lang="en-US"/>
              <a:t>Access and view Teacher Incentive Allotment data in SCOMS</a:t>
            </a:r>
          </a:p>
          <a:p>
            <a:pPr marL="485775" indent="-514350">
              <a:buFont typeface="+mj-lt"/>
              <a:buAutoNum type="arabicPeriod"/>
            </a:pPr>
            <a:r>
              <a:rPr lang="en-US"/>
              <a:t>Verify, dispute, and confirm allotments in SCOMS using district records</a:t>
            </a:r>
          </a:p>
          <a:p>
            <a:pPr marL="485775" indent="-514350">
              <a:buFont typeface="+mj-lt"/>
              <a:buAutoNum type="arabicPeriod"/>
            </a:pPr>
            <a:r>
              <a:rPr lang="en-US"/>
              <a:t>Understand next steps for communicating with teachers and spending the allotment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5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24F469-EFD0-1C72-E6F2-89AF3690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Disputes Page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C9774C-C12F-B73F-7C52-28BF178E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99"/>
          <a:stretch/>
        </p:blipFill>
        <p:spPr>
          <a:xfrm>
            <a:off x="238706" y="1437215"/>
            <a:ext cx="11533537" cy="39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6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9D-F782-4A01-93EA-CD7B886C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417" y="4665304"/>
            <a:ext cx="10022719" cy="1055053"/>
          </a:xfrm>
        </p:spPr>
        <p:txBody>
          <a:bodyPr>
            <a:normAutofit/>
          </a:bodyPr>
          <a:lstStyle/>
          <a:p>
            <a:r>
              <a:rPr lang="en-US"/>
              <a:t>Confirming the Allotment</a:t>
            </a:r>
          </a:p>
        </p:txBody>
      </p:sp>
    </p:spTree>
    <p:extLst>
      <p:ext uri="{BB962C8B-B14F-4D97-AF65-F5344CB8AC3E}">
        <p14:creationId xmlns:p14="http://schemas.microsoft.com/office/powerpoint/2010/main" val="145767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5C3C-0B91-3ED1-E7A2-25FFBDC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to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69A5-4825-3B95-2134-8A5B827E2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/>
              <a:t>Prior to confirmation, verify: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/>
              <a:t>All eligible teachers submitted for a new designation are present on the designations page and in “Approved” status (Cohort A-E participating LEAs)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/>
              <a:t>All eligible teachers generated an allotment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/>
              <a:t>All eligible teachers were reported at the correct campus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/>
              <a:t>Fees are accurate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/>
              <a:t>Disputes were resolved, if applicable</a:t>
            </a:r>
          </a:p>
          <a:p>
            <a:pPr marL="228600" lvl="1" indent="0">
              <a:buNone/>
            </a:pPr>
            <a:endParaRPr lang="en-US" sz="1900"/>
          </a:p>
          <a:p>
            <a:pPr marL="514350" indent="-514350">
              <a:buFont typeface="+mj-lt"/>
              <a:buAutoNum type="arabicPeriod"/>
            </a:pPr>
            <a:r>
              <a:rPr lang="en-US" sz="2200"/>
              <a:t>Review attestations with relevant departments and maintain a </a:t>
            </a:r>
            <a:r>
              <a:rPr lang="en-US" sz="2200" b="1"/>
              <a:t>local record </a:t>
            </a:r>
            <a:r>
              <a:rPr lang="en-US" sz="2200"/>
              <a:t>of superintendent sign-off  </a:t>
            </a:r>
            <a:r>
              <a:rPr lang="en-US" sz="2200">
                <a:solidFill>
                  <a:srgbClr val="D0380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TIATexas.org/attestations</a:t>
            </a:r>
            <a:r>
              <a:rPr lang="en-US" sz="2200"/>
              <a:t>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19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5C96-A97B-ECF9-D020-DE4D004C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the Allotment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D0C0-AFE9-1343-CAAF-98163C8D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Click Confirm and review disclaimer.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Click “Confirm” a second time. This serves as the district signature. Do not submit signed attestations to TEA.</a:t>
            </a:r>
          </a:p>
          <a:p>
            <a:endParaRPr lang="en-US"/>
          </a:p>
        </p:txBody>
      </p:sp>
      <p:pic>
        <p:nvPicPr>
          <p:cNvPr id="4" name="Picture 3" descr="confirm screenshot">
            <a:extLst>
              <a:ext uri="{FF2B5EF4-FFF2-40B4-BE49-F238E27FC236}">
                <a16:creationId xmlns:a16="http://schemas.microsoft.com/office/drawing/2014/main" id="{57BC89D8-798B-6BCC-451A-96706AC2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0" y="3223679"/>
            <a:ext cx="7345281" cy="22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4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013C-9291-885B-B382-B150A4027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District 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D9A69-CE62-9D25-0EBC-B3F684C97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Allotment Timelines and Teacher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23247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3A4F-03F0-783B-37BA-E583F14B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E34D67-3E34-57C1-AFE1-4A406FA30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Verify Allotments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141E5-60C4-E9BC-1799-BE02145B5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Notify District Business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35D5B0-ECB6-F6A2-7A6B-D7B7736F69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Communicate with Teachers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B15F8C-ACFD-F696-7E2D-33B4B3936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Ensure Funds are Spent by 8/31/24</a:t>
            </a:r>
          </a:p>
        </p:txBody>
      </p:sp>
      <p:pic>
        <p:nvPicPr>
          <p:cNvPr id="20" name="Picture Placeholder 19" descr="Close up of checklist">
            <a:extLst>
              <a:ext uri="{FF2B5EF4-FFF2-40B4-BE49-F238E27FC236}">
                <a16:creationId xmlns:a16="http://schemas.microsoft.com/office/drawing/2014/main" id="{FEA5E378-AEF7-8AAF-B65A-4994D86238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Business meeting behind a glass wall">
            <a:extLst>
              <a:ext uri="{FF2B5EF4-FFF2-40B4-BE49-F238E27FC236}">
                <a16:creationId xmlns:a16="http://schemas.microsoft.com/office/drawing/2014/main" id="{2E51ABC2-72A5-2C28-2F8A-64CAD58808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Picture Placeholder 25" descr="Man and woman conversing in library">
            <a:extLst>
              <a:ext uri="{FF2B5EF4-FFF2-40B4-BE49-F238E27FC236}">
                <a16:creationId xmlns:a16="http://schemas.microsoft.com/office/drawing/2014/main" id="{16352EA5-8AFA-C555-A20A-28BA90E469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5" y="3771900"/>
            <a:ext cx="2493963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525BEAB-553B-62FA-12C6-4C72214D5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429" y="3742249"/>
            <a:ext cx="2519362" cy="17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4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D1FD-20BB-2F33-2807-04289F4E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Finances (SOF)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A7F1-0208-997A-8B9F-34D28A3D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39" y="1538189"/>
            <a:ext cx="11373507" cy="4449032"/>
          </a:xfrm>
        </p:spPr>
        <p:txBody>
          <a:bodyPr/>
          <a:lstStyle/>
          <a:p>
            <a:r>
              <a:rPr lang="en-US" dirty="0">
                <a:latin typeface="Calibri"/>
                <a:ea typeface="Open Sans"/>
                <a:cs typeface="Calibri"/>
                <a:sym typeface="Wingdings" panose="05000000000000000000" pitchFamily="2" charset="2"/>
              </a:rPr>
              <a:t>After the September Settle-up process, the final SOF report will match the 2023-24 Payout by School Year page</a:t>
            </a:r>
            <a:endParaRPr lang="en-US" dirty="0">
              <a:latin typeface="Calibri"/>
              <a:ea typeface="Open Sans"/>
              <a:cs typeface="Calibri"/>
            </a:endParaRPr>
          </a:p>
          <a:p>
            <a:endParaRPr lang="en-US" dirty="0">
              <a:latin typeface="Calibri"/>
              <a:ea typeface="Open Sans"/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Calibri"/>
              <a:ea typeface="Open Sans"/>
              <a:cs typeface="Calibri"/>
              <a:sym typeface="Wingdings" panose="05000000000000000000" pitchFamily="2" charset="2"/>
            </a:endParaRPr>
          </a:p>
          <a:p>
            <a:endParaRPr lang="en-US" dirty="0">
              <a:latin typeface="Calibri"/>
              <a:ea typeface="Open Sans"/>
              <a:cs typeface="Calibri"/>
              <a:sym typeface="Wingdings" panose="05000000000000000000" pitchFamily="2" charset="2"/>
            </a:endParaRPr>
          </a:p>
          <a:p>
            <a:endParaRPr lang="en-US" dirty="0">
              <a:latin typeface="Calibri"/>
              <a:ea typeface="Open Sans"/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OF image">
            <a:extLst>
              <a:ext uri="{FF2B5EF4-FFF2-40B4-BE49-F238E27FC236}">
                <a16:creationId xmlns:a16="http://schemas.microsoft.com/office/drawing/2014/main" id="{46E00C23-0506-5128-6700-05D923BC6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03" y="3474896"/>
            <a:ext cx="9544050" cy="2095500"/>
          </a:xfrm>
          <a:prstGeom prst="rect">
            <a:avLst/>
          </a:prstGeom>
        </p:spPr>
      </p:pic>
      <p:pic>
        <p:nvPicPr>
          <p:cNvPr id="9" name="Picture 8" descr="SOF line 31 image">
            <a:extLst>
              <a:ext uri="{FF2B5EF4-FFF2-40B4-BE49-F238E27FC236}">
                <a16:creationId xmlns:a16="http://schemas.microsoft.com/office/drawing/2014/main" id="{FFC5B6B5-5824-5D24-0229-902466E6E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1" y="2859230"/>
            <a:ext cx="7334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DDDA-7342-1F23-6B8D-0D73A474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Plan FAQ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5A0BD-ED06-C59D-0380-ADE9C0C63C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Must our TIA spending plan be approved by the school board?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2EFFD-9171-8AD7-29CE-BAA2F0257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58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ED5026-7733-8485-CCE6-41735ACE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Teacher 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AD9F6-D689-9CAF-F5E8-C1CC0F47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538189"/>
            <a:ext cx="11373507" cy="4835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Teachers should know:</a:t>
            </a:r>
          </a:p>
          <a:p>
            <a:pPr lvl="1"/>
            <a:r>
              <a:rPr lang="en-US"/>
              <a:t>If they met eligibility criteria for designation and/or allotment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Employed in a teaching role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Met year of service requirement*</a:t>
            </a:r>
          </a:p>
          <a:p>
            <a:pPr lvl="1"/>
            <a:r>
              <a:rPr lang="en-US"/>
              <a:t>How much they will generate for the district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/>
              <a:t>For new designations, when it will show on their certificate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(by May 22)</a:t>
            </a:r>
          </a:p>
          <a:p>
            <a:pPr lvl="1"/>
            <a:r>
              <a:rPr lang="en-US"/>
              <a:t>The district spending plan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(by May 22)	</a:t>
            </a:r>
          </a:p>
          <a:p>
            <a:pPr lvl="2"/>
            <a:r>
              <a:rPr lang="en-US"/>
              <a:t>Percentage awarded to the teacher, along with estimated deductions</a:t>
            </a:r>
          </a:p>
          <a:p>
            <a:pPr lvl="2"/>
            <a:r>
              <a:rPr lang="en-US"/>
              <a:t>Estimated payout date</a:t>
            </a:r>
          </a:p>
          <a:p>
            <a:pPr lvl="2"/>
            <a:r>
              <a:rPr lang="en-US" i="1"/>
              <a:t>District policy if teachers resign or retire before the payout date</a:t>
            </a:r>
          </a:p>
          <a:p>
            <a:r>
              <a:rPr lang="en-US"/>
              <a:t>Best practice: communicate in writing and post policies on the district website</a:t>
            </a:r>
          </a:p>
          <a:p>
            <a:r>
              <a:rPr lang="en-US"/>
              <a:t>Teacher questions to TEA regarding district spending plans will be referred to the district’s TIA point of contact. </a:t>
            </a:r>
          </a:p>
          <a:p>
            <a:pPr lvl="2"/>
            <a:endParaRPr lang="en-US"/>
          </a:p>
          <a:p>
            <a:pPr marL="0" indent="0">
              <a:buNone/>
            </a:pPr>
            <a:r>
              <a:rPr lang="en-US" sz="1400" i="1"/>
              <a:t>*additional verification may be required at EOY for teachers who work part-time or have taken leave</a:t>
            </a:r>
          </a:p>
        </p:txBody>
      </p:sp>
    </p:spTree>
    <p:extLst>
      <p:ext uri="{BB962C8B-B14F-4D97-AF65-F5344CB8AC3E}">
        <p14:creationId xmlns:p14="http://schemas.microsoft.com/office/powerpoint/2010/main" val="126342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11F4-D9CE-869D-CA59-8C81FF99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Spotlight on Designated Teachers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E46B6-70CC-1CB3-E327-E64691AB6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Local celebrations and school board recognition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0591A3-E0F9-6F46-B6FE-62A8581C1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Door signs, badges, stickers, and logo requests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A45C6E-2BA4-1212-3184-17790CBDD4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Congratulatory email from Commissioner Morath</a:t>
            </a:r>
          </a:p>
        </p:txBody>
      </p:sp>
      <p:pic>
        <p:nvPicPr>
          <p:cNvPr id="9" name="Picture 8" descr="door sign ">
            <a:extLst>
              <a:ext uri="{FF2B5EF4-FFF2-40B4-BE49-F238E27FC236}">
                <a16:creationId xmlns:a16="http://schemas.microsoft.com/office/drawing/2014/main" id="{32B23751-6724-4147-1506-FFE03D36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089" y="2556627"/>
            <a:ext cx="3927665" cy="2963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6" descr="A group of people holding signs">
            <a:extLst>
              <a:ext uri="{FF2B5EF4-FFF2-40B4-BE49-F238E27FC236}">
                <a16:creationId xmlns:a16="http://schemas.microsoft.com/office/drawing/2014/main" id="{4CCA9691-A1F3-A906-4459-474F31771A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8907" r="18907"/>
          <a:stretch>
            <a:fillRect/>
          </a:stretch>
        </p:blipFill>
        <p:spPr>
          <a:xfrm>
            <a:off x="327488" y="1338263"/>
            <a:ext cx="3467100" cy="4181475"/>
          </a:xfrm>
          <a:prstGeom prst="rect">
            <a:avLst/>
          </a:prstGeom>
        </p:spPr>
      </p:pic>
      <p:pic>
        <p:nvPicPr>
          <p:cNvPr id="15" name="Picture 5" descr="Email screenshot&#10;">
            <a:extLst>
              <a:ext uri="{FF2B5EF4-FFF2-40B4-BE49-F238E27FC236}">
                <a16:creationId xmlns:a16="http://schemas.microsoft.com/office/drawing/2014/main" id="{C3D423DB-BC4D-4DD8-A944-3C81CAFB28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alphaModFix/>
          </a:blip>
          <a:srcRect l="7379" r="7379"/>
          <a:stretch>
            <a:fillRect/>
          </a:stretch>
        </p:blipFill>
        <p:spPr>
          <a:xfrm>
            <a:off x="8397875" y="1543050"/>
            <a:ext cx="34671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42DE-D933-9A75-90F6-2EAB6D7D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TIA Basics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4E64A-5063-4243-91FC-AE810EE0B15B}"/>
              </a:ext>
            </a:extLst>
          </p:cNvPr>
          <p:cNvSpPr txBox="1"/>
          <p:nvPr/>
        </p:nvSpPr>
        <p:spPr>
          <a:xfrm>
            <a:off x="295941" y="3040538"/>
            <a:ext cx="1879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3 Designation Levels: Recognized, Exemplary, Master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B2F7A-F2E7-07F0-087C-11181327D722}"/>
              </a:ext>
            </a:extLst>
          </p:cNvPr>
          <p:cNvSpPr txBox="1"/>
          <p:nvPr/>
        </p:nvSpPr>
        <p:spPr>
          <a:xfrm>
            <a:off x="2677463" y="2967335"/>
            <a:ext cx="203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$3K-$32K annually to districts per designated teacher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1BC23-1B27-D72B-1A63-BCAF9599C179}"/>
              </a:ext>
            </a:extLst>
          </p:cNvPr>
          <p:cNvSpPr txBox="1"/>
          <p:nvPr/>
        </p:nvSpPr>
        <p:spPr>
          <a:xfrm>
            <a:off x="5213554" y="3040538"/>
            <a:ext cx="187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Greater funding at high-needs and/or rural campuses​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394C5-F0AF-24A7-49EA-5EE1C1291D90}"/>
              </a:ext>
            </a:extLst>
          </p:cNvPr>
          <p:cNvSpPr txBox="1"/>
          <p:nvPr/>
        </p:nvSpPr>
        <p:spPr>
          <a:xfrm>
            <a:off x="7595076" y="3040538"/>
            <a:ext cx="1879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90% of funds go to teacher compensation on designated teacher’s campus​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8E7B3-694C-782B-25B9-C892960688BF}"/>
              </a:ext>
            </a:extLst>
          </p:cNvPr>
          <p:cNvSpPr txBox="1"/>
          <p:nvPr/>
        </p:nvSpPr>
        <p:spPr>
          <a:xfrm>
            <a:off x="9976598" y="3040538"/>
            <a:ext cx="1670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5- year designation validity regardless of placement</a:t>
            </a:r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71C3F0D-5407-C459-D69E-F16ABD5C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634" y="1840209"/>
            <a:ext cx="1100348" cy="110034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FD154F0-42C2-CCFA-BC29-2F460DB97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663" y="1840209"/>
            <a:ext cx="1076020" cy="10760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39051EFC-197C-D0EE-879A-451EE7B86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1833" y="1840209"/>
            <a:ext cx="1200329" cy="120032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24A6DB7-AA54-2CDE-2095-A0AE06EC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6470" y="1767006"/>
            <a:ext cx="1076020" cy="10760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FB4398-9D5F-2C5C-2B0B-13823F59C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29517" y="1963695"/>
            <a:ext cx="1832226" cy="914400"/>
            <a:chOff x="5161603" y="1963695"/>
            <a:chExt cx="1832226" cy="914400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D85E882-EB5F-EAD2-50CA-440C6229C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20516" y="1963695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97E88DAE-A5EB-F327-108C-A513DAD9C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61603" y="1963695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DA96960E-4A10-CB59-6D10-BAE65ECF9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79429" y="196369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566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75A3-9198-304B-67A9-D310EEF0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Teacher Notifications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E68E3-2C72-C881-6B45-44BBE55BD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When will TEA notify designated teachers?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E8E62-B840-0BDE-5DCC-F196DF251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1634" y="1362829"/>
            <a:ext cx="6589712" cy="5150684"/>
          </a:xfrm>
        </p:spPr>
        <p:txBody>
          <a:bodyPr/>
          <a:lstStyle/>
          <a:p>
            <a:r>
              <a:rPr lang="en-US" dirty="0"/>
              <a:t>On May 23, designated teachers will receive an email from </a:t>
            </a:r>
            <a:r>
              <a:rPr lang="en-US" dirty="0">
                <a:solidFill>
                  <a:schemeClr val="accent4"/>
                </a:solidFill>
              </a:rPr>
              <a:t>GovDelivery to their ECOS email address </a:t>
            </a:r>
            <a:r>
              <a:rPr lang="en-US" dirty="0">
                <a:solidFill>
                  <a:schemeClr val="tx1"/>
                </a:solidFill>
              </a:rPr>
              <a:t>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Congratulatory remarks from Commissioner Mike Morath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Designation information and expiry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State policies around future allotment eligibility and district spending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amount generated for their LEA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44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7B4808-8B9B-B465-F037-3D0A1E70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Designated Teacher Registry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F26D2-1CFD-A87C-75E0-33361F73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hlinkClick r:id="rId3"/>
              </a:rPr>
              <a:t>Designated Teacher Registry</a:t>
            </a:r>
            <a:r>
              <a:rPr lang="en-US" sz="2800"/>
              <a:t> updates annually in late May</a:t>
            </a:r>
          </a:p>
          <a:p>
            <a:r>
              <a:rPr lang="en-US" sz="2800"/>
              <a:t>Designated teachers are assigned a designated teacher ID </a:t>
            </a:r>
          </a:p>
          <a:p>
            <a:r>
              <a:rPr lang="en-US" sz="2800"/>
              <a:t>Uncertified teachers can print a virtual certificate of designation through the Designated Teacher Registry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 descr="Image of Designated Teacher Registry">
            <a:extLst>
              <a:ext uri="{FF2B5EF4-FFF2-40B4-BE49-F238E27FC236}">
                <a16:creationId xmlns:a16="http://schemas.microsoft.com/office/drawing/2014/main" id="{78236C71-A02F-3060-78FA-F2806362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28" y="3710836"/>
            <a:ext cx="9564450" cy="25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48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AC05-2272-372D-C4B3-E4DFCF71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Expiring Designations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775D-2446-F21B-6D0B-3EACCD7D1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What can we do for teachers with designations expiring* in 2024 or 2025?</a:t>
            </a:r>
          </a:p>
          <a:p>
            <a:endParaRPr lang="en-US"/>
          </a:p>
          <a:p>
            <a:endParaRPr lang="en-US"/>
          </a:p>
          <a:p>
            <a:r>
              <a:rPr lang="en-US" sz="1600" i="1"/>
              <a:t>*excluding NBCTs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B2D1B-958B-73AA-7214-B7B94BB0A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8128" y="1362075"/>
            <a:ext cx="6589712" cy="5150684"/>
          </a:xfrm>
        </p:spPr>
        <p:txBody>
          <a:bodyPr/>
          <a:lstStyle/>
          <a:p>
            <a:r>
              <a:rPr lang="en-US"/>
              <a:t>Districts with a local designation system should communicate their TIA timeline, eligible assignments and designation performance criteria.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Teachers who presently work in an eligible assignment may </a:t>
            </a:r>
            <a:r>
              <a:rPr lang="en-US" sz="2400" b="1" i="1">
                <a:solidFill>
                  <a:schemeClr val="accent4"/>
                </a:solidFill>
              </a:rPr>
              <a:t>requalify</a:t>
            </a:r>
            <a:r>
              <a:rPr lang="en-US" sz="2400"/>
              <a:t> for a new or higher designation in 2024-25 based on their performance in 2023-2024.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Teachers not working in an eligible assignment may wish to consider moving into an eligible assignment for 2024-25 to requalify in 2025-26 or later. </a:t>
            </a:r>
          </a:p>
        </p:txBody>
      </p:sp>
    </p:spTree>
    <p:extLst>
      <p:ext uri="{BB962C8B-B14F-4D97-AF65-F5344CB8AC3E}">
        <p14:creationId xmlns:p14="http://schemas.microsoft.com/office/powerpoint/2010/main" val="1338465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7806-1610-48F9-A3CD-1959B342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Next Steps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C05F34-4F3D-4772-A310-6AECDBD90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503134"/>
              </p:ext>
            </p:extLst>
          </p:nvPr>
        </p:nvGraphicFramePr>
        <p:xfrm>
          <a:off x="400050" y="1406149"/>
          <a:ext cx="1137285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792880493"/>
                    </a:ext>
                  </a:extLst>
                </a:gridCol>
                <a:gridCol w="9201150">
                  <a:extLst>
                    <a:ext uri="{9D8B030D-6E8A-4147-A177-3AD203B41FA5}">
                      <a16:colId xmlns:a16="http://schemas.microsoft.com/office/drawing/2014/main" val="324687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Date/Deadline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Action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7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Immediately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If needed, develop a TIA spending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By 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Verify designations and allotments: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Create a district tracker for teachers with existing and pending designations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Verify teacher eligibility: employed by the LEA in a 087 Role ID for a creditable year of service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Verify campus(es) of employment for eligible teachers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Export designation and payout data from SCOMS and compare to district tracker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Submit disputes if needed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Review attestations and obtain a local record with superintendent signature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0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Attend allotment verification office hours, if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2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May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Deadline to confirm or dispute allotment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9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May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Deadline to reconfirm allotment, if a dispute was submitted</a:t>
                      </a:r>
                      <a:endParaRPr lang="en-US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1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Before May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Communicate with designated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Allotment generated for the district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District spending plan and timeline for payout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105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7806-1610-48F9-A3CD-1959B342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Dates for Awareness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C05F34-4F3D-4772-A310-6AECDBD90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436538"/>
              </p:ext>
            </p:extLst>
          </p:nvPr>
        </p:nvGraphicFramePr>
        <p:xfrm>
          <a:off x="400050" y="1538288"/>
          <a:ext cx="11372850" cy="413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792880493"/>
                    </a:ext>
                  </a:extLst>
                </a:gridCol>
                <a:gridCol w="9201150">
                  <a:extLst>
                    <a:ext uri="{9D8B030D-6E8A-4147-A177-3AD203B41FA5}">
                      <a16:colId xmlns:a16="http://schemas.microsoft.com/office/drawing/2014/main" val="3246873022"/>
                    </a:ext>
                  </a:extLst>
                </a:gridCol>
              </a:tblGrid>
              <a:tr h="480161">
                <a:tc>
                  <a:txBody>
                    <a:bodyPr/>
                    <a:lstStyle/>
                    <a:p>
                      <a:r>
                        <a:rPr lang="en-US" sz="2400"/>
                        <a:t>Date/Deadline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Action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78656"/>
                  </a:ext>
                </a:extLst>
              </a:tr>
              <a:tr h="1632549">
                <a:tc>
                  <a:txBody>
                    <a:bodyPr/>
                    <a:lstStyle/>
                    <a:p>
                      <a:r>
                        <a:rPr lang="en-US" sz="1600"/>
                        <a:t>May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Public Designated Teacher search available with virtual certificate of designation</a:t>
                      </a:r>
                    </a:p>
                    <a:p>
                      <a:r>
                        <a:rPr lang="en-US" sz="1600"/>
                        <a:t>TEA notifies designated teachers who generated an allotment via ECOS email address: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Name and Designated Teacher 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District and Campus(es) of employment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Amount generated for the LEA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Statutory spending requirements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22334"/>
                  </a:ext>
                </a:extLst>
              </a:tr>
              <a:tr h="1632549">
                <a:tc>
                  <a:txBody>
                    <a:bodyPr/>
                    <a:lstStyle/>
                    <a:p>
                      <a:r>
                        <a:rPr lang="en-US" sz="1600"/>
                        <a:t>August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Deadline to spend 2023-24 allotment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90% or more must be spent on teacher compensation on the campus where the designated teacher works/worked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Up to 10% may be withheld by the district for costs directly associated with TIA or supporting teachers in earning designations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Spending resources, FAQ, and best practices in Google Drive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95226"/>
                  </a:ext>
                </a:extLst>
              </a:tr>
              <a:tr h="389464">
                <a:tc>
                  <a:txBody>
                    <a:bodyPr/>
                    <a:lstStyle/>
                    <a:p>
                      <a:r>
                        <a:rPr lang="en-US" sz="1600"/>
                        <a:t>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2023-24 allotment reflected in SOF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1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53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How would you customize the Implementation Calendar for your district?">
            <a:extLst>
              <a:ext uri="{FF2B5EF4-FFF2-40B4-BE49-F238E27FC236}">
                <a16:creationId xmlns:a16="http://schemas.microsoft.com/office/drawing/2014/main" id="{6A7CB624-111B-1F5B-0D44-A14EA3DC97A3}"/>
              </a:ext>
            </a:extLst>
          </p:cNvPr>
          <p:cNvSpPr/>
          <p:nvPr/>
        </p:nvSpPr>
        <p:spPr>
          <a:xfrm>
            <a:off x="0" y="0"/>
            <a:ext cx="41055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01558-9A48-7F4B-0A69-A3C28A27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467"/>
            <a:ext cx="3972232" cy="6248942"/>
          </a:xfrm>
        </p:spPr>
        <p:txBody>
          <a:bodyPr/>
          <a:lstStyle/>
          <a:p>
            <a:pPr algn="ctr"/>
            <a:r>
              <a:rPr lang="en-US" sz="3200">
                <a:ea typeface="Cambria"/>
              </a:rPr>
              <a:t>Please enter questions in the Q&amp;A feature</a:t>
            </a:r>
            <a:endParaRPr lang="en-US" sz="2800">
              <a:ea typeface="Cambria"/>
            </a:endParaRPr>
          </a:p>
        </p:txBody>
      </p:sp>
      <p:pic>
        <p:nvPicPr>
          <p:cNvPr id="6" name="Picture 5" descr="A close-up of several paper notes with a pen">
            <a:extLst>
              <a:ext uri="{FF2B5EF4-FFF2-40B4-BE49-F238E27FC236}">
                <a16:creationId xmlns:a16="http://schemas.microsoft.com/office/drawing/2014/main" id="{D0653AE0-6764-D65F-6D69-4CAF5C121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563" y="1"/>
            <a:ext cx="8086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1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AB0E-77F6-AC4F-821E-A5ACE8B6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6321038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4AAA-85EF-42D7-B9BB-434EF89B2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976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6384-A1CF-082F-B5E2-18647A4A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Teachers Earn Designations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3B44-14F2-97CB-3602-3E683A3BB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 Designation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F0902B-D51E-1748-A07A-287860355A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District-created system requiring TEA approval ​</a:t>
            </a:r>
          </a:p>
          <a:p>
            <a:r>
              <a:rPr lang="en-US"/>
              <a:t>District determines and issues teacher designations</a:t>
            </a:r>
          </a:p>
          <a:p>
            <a:r>
              <a:rPr lang="en-US"/>
              <a:t>Designations valid for 5 years</a:t>
            </a:r>
          </a:p>
        </p:txBody>
      </p:sp>
      <p:pic>
        <p:nvPicPr>
          <p:cNvPr id="8" name="Picture 7" descr="TIA Recognized badge">
            <a:extLst>
              <a:ext uri="{FF2B5EF4-FFF2-40B4-BE49-F238E27FC236}">
                <a16:creationId xmlns:a16="http://schemas.microsoft.com/office/drawing/2014/main" id="{467B2F80-53E9-8396-BC85-4D43A8749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7" y="4893898"/>
            <a:ext cx="1058781" cy="1058781"/>
          </a:xfrm>
          <a:prstGeom prst="rect">
            <a:avLst/>
          </a:prstGeom>
        </p:spPr>
      </p:pic>
      <p:pic>
        <p:nvPicPr>
          <p:cNvPr id="10" name="Picture 9" descr="TIA Exemplary badge">
            <a:extLst>
              <a:ext uri="{FF2B5EF4-FFF2-40B4-BE49-F238E27FC236}">
                <a16:creationId xmlns:a16="http://schemas.microsoft.com/office/drawing/2014/main" id="{9D2F4CBC-A8CB-FC22-9755-C7156FFC5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20" y="4906135"/>
            <a:ext cx="1061867" cy="1061867"/>
          </a:xfrm>
          <a:prstGeom prst="rect">
            <a:avLst/>
          </a:prstGeom>
        </p:spPr>
      </p:pic>
      <p:pic>
        <p:nvPicPr>
          <p:cNvPr id="9" name="Picture 8" descr="TIA Master badge">
            <a:extLst>
              <a:ext uri="{FF2B5EF4-FFF2-40B4-BE49-F238E27FC236}">
                <a16:creationId xmlns:a16="http://schemas.microsoft.com/office/drawing/2014/main" id="{A6CDF616-647F-7F78-4395-93C27533D9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39" y="4893898"/>
            <a:ext cx="1061867" cy="106186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C3574A-131A-8094-480C-396C49CA5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National Board Certification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273664-0729-4370-6C03-4ACA6A16F2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Individual teacher achieves National Board Certification​</a:t>
            </a:r>
          </a:p>
          <a:p>
            <a:r>
              <a:rPr lang="en-US"/>
              <a:t>Designation valid through July following NBCT certificate expiry</a:t>
            </a:r>
          </a:p>
        </p:txBody>
      </p:sp>
      <p:pic>
        <p:nvPicPr>
          <p:cNvPr id="11" name="Picture 10" descr="TIA Recognized badge">
            <a:extLst>
              <a:ext uri="{FF2B5EF4-FFF2-40B4-BE49-F238E27FC236}">
                <a16:creationId xmlns:a16="http://schemas.microsoft.com/office/drawing/2014/main" id="{44C3631B-C86A-4E18-3843-BB68A2D87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44" y="4909221"/>
            <a:ext cx="1058781" cy="10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434EBC-BAED-3FF8-B5B3-3928BAC8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for Teachers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AFF4E-E9CE-AE12-DA1F-C8DFC4D1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4" y="1538189"/>
            <a:ext cx="11204778" cy="695684"/>
          </a:xfrm>
        </p:spPr>
        <p:txBody>
          <a:bodyPr lIns="274320" rIns="18288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/>
              <a:t>The </a:t>
            </a:r>
            <a:r>
              <a:rPr lang="en-US" sz="2000" b="1"/>
              <a:t>Teacher Incentive Allotment </a:t>
            </a:r>
            <a:r>
              <a:rPr lang="en-US" sz="2000"/>
              <a:t>provides extra funding, from </a:t>
            </a:r>
            <a:r>
              <a:rPr lang="en-US" sz="2000" b="1">
                <a:solidFill>
                  <a:schemeClr val="accent1"/>
                </a:solidFill>
              </a:rPr>
              <a:t>$3,000 - $32,000 </a:t>
            </a:r>
            <a:r>
              <a:rPr lang="en-US" sz="2000"/>
              <a:t>per designated teacher per year, with more money for </a:t>
            </a:r>
            <a:r>
              <a:rPr lang="en-US" sz="2000" b="1"/>
              <a:t>high needs </a:t>
            </a:r>
            <a:r>
              <a:rPr lang="en-US" sz="2000"/>
              <a:t>and </a:t>
            </a:r>
            <a:r>
              <a:rPr lang="en-US" sz="2000" b="1"/>
              <a:t>rural </a:t>
            </a:r>
            <a:r>
              <a:rPr lang="en-US" sz="2000"/>
              <a:t>schools</a:t>
            </a:r>
            <a:r>
              <a:rPr lang="en-US" sz="2000" b="1"/>
              <a:t>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F3879-EDDB-33D3-4C5F-9ABA2160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6295" y="3055080"/>
            <a:ext cx="7243010" cy="5013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247A6-1B56-7EAC-B5FF-3B95D4F6F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6294" y="4264425"/>
            <a:ext cx="8771021" cy="50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DC144-64AA-9A3A-9157-04DB23B6E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6294" y="5462316"/>
            <a:ext cx="10136605" cy="50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TEA Recognized badge">
            <a:extLst>
              <a:ext uri="{FF2B5EF4-FFF2-40B4-BE49-F238E27FC236}">
                <a16:creationId xmlns:a16="http://schemas.microsoft.com/office/drawing/2014/main" id="{80D9CA55-FA23-E837-11DE-C0972544BC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" y="2611058"/>
            <a:ext cx="1058781" cy="1058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4488EE-8EA0-390B-6408-2A13576C1D5C}"/>
              </a:ext>
            </a:extLst>
          </p:cNvPr>
          <p:cNvSpPr txBox="1"/>
          <p:nvPr/>
        </p:nvSpPr>
        <p:spPr>
          <a:xfrm>
            <a:off x="1557272" y="2602570"/>
            <a:ext cx="392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RECOGNIZED | $3 - $9K</a:t>
            </a:r>
          </a:p>
        </p:txBody>
      </p:sp>
      <p:pic>
        <p:nvPicPr>
          <p:cNvPr id="17" name="Picture 16" descr="TIA Exemplary badge">
            <a:extLst>
              <a:ext uri="{FF2B5EF4-FFF2-40B4-BE49-F238E27FC236}">
                <a16:creationId xmlns:a16="http://schemas.microsoft.com/office/drawing/2014/main" id="{1E05E7C4-F551-396D-E3C4-062B897A2F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" y="3814423"/>
            <a:ext cx="1061867" cy="1061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F3B323-2E66-80EF-71EF-EBBFAB1BFBBD}"/>
              </a:ext>
            </a:extLst>
          </p:cNvPr>
          <p:cNvSpPr txBox="1"/>
          <p:nvPr/>
        </p:nvSpPr>
        <p:spPr>
          <a:xfrm>
            <a:off x="1557272" y="3811262"/>
            <a:ext cx="392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EXEMPLARY | $6 - $18K</a:t>
            </a:r>
          </a:p>
        </p:txBody>
      </p:sp>
      <p:pic>
        <p:nvPicPr>
          <p:cNvPr id="15" name="Picture 14" descr="TIA Master badge">
            <a:extLst>
              <a:ext uri="{FF2B5EF4-FFF2-40B4-BE49-F238E27FC236}">
                <a16:creationId xmlns:a16="http://schemas.microsoft.com/office/drawing/2014/main" id="{8AF0BA9F-A77C-2DC2-D710-D342F2CAF8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5" y="5017788"/>
            <a:ext cx="1061867" cy="1061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EB91EB-FE61-9993-90B1-F333BC016649}"/>
              </a:ext>
            </a:extLst>
          </p:cNvPr>
          <p:cNvSpPr txBox="1"/>
          <p:nvPr/>
        </p:nvSpPr>
        <p:spPr>
          <a:xfrm>
            <a:off x="1542132" y="5001801"/>
            <a:ext cx="392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| $12 - $32K</a:t>
            </a:r>
          </a:p>
        </p:txBody>
      </p:sp>
    </p:spTree>
    <p:extLst>
      <p:ext uri="{BB962C8B-B14F-4D97-AF65-F5344CB8AC3E}">
        <p14:creationId xmlns:p14="http://schemas.microsoft.com/office/powerpoint/2010/main" val="355629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8C48-F5A5-E309-FB22-BB05CD1F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8BC5-7082-B6E9-3C05-F3CD117FC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TIA allows for collection and reimbursement of fees</a:t>
            </a:r>
          </a:p>
          <a:p>
            <a:r>
              <a:rPr lang="en-US"/>
              <a:t>Districts may receive fee reimbursement for:</a:t>
            </a:r>
          </a:p>
          <a:p>
            <a:pPr lvl="1"/>
            <a:r>
              <a:rPr lang="en-US"/>
              <a:t>Teacher Designation Fees (LEAs with a local designation system)</a:t>
            </a:r>
          </a:p>
          <a:p>
            <a:pPr lvl="1"/>
            <a:r>
              <a:rPr lang="en-US"/>
              <a:t>System Renewal Fees (LEAs with a local designation system)</a:t>
            </a:r>
          </a:p>
          <a:p>
            <a:pPr lvl="1"/>
            <a:r>
              <a:rPr lang="en-US"/>
              <a:t>National Board Certification Fees</a:t>
            </a:r>
          </a:p>
          <a:p>
            <a:pPr marL="914400" lvl="2" indent="0">
              <a:buNone/>
            </a:pPr>
            <a:endParaRPr lang="en-US">
              <a:cs typeface="Calibri"/>
            </a:endParaRPr>
          </a:p>
          <a:p>
            <a:r>
              <a:rPr lang="en-US"/>
              <a:t>No fees are required to maintain existing designations or receive allotment funds for employing designated teachers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6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ansition and Other Slide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r and Other Slide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tent Layouts">
  <a:themeElements>
    <a:clrScheme name="TIA">
      <a:dk1>
        <a:srgbClr val="000000"/>
      </a:dk1>
      <a:lt1>
        <a:sysClr val="window" lastClr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ad0659-6a5d-4092-b991-df82805f26a4">
      <Terms xmlns="http://schemas.microsoft.com/office/infopath/2007/PartnerControls"/>
    </lcf76f155ced4ddcb4097134ff3c332f>
    <TaxCatchAll xmlns="7509388a-dc3d-42e0-ad02-1f88cc25c44c" xsi:nil="true"/>
    <PhotoTags xmlns="55ad0659-6a5d-4092-b991-df82805f26a4" xsi:nil="true"/>
    <Owner xmlns="55ad0659-6a5d-4092-b991-df82805f26a4" xsi:nil="true"/>
    <SharedWithUsers xmlns="4780d0d2-c080-455e-bee8-5b3382ef325a">
      <UserInfo>
        <DisplayName>LaBounty, Steven</DisplayName>
        <AccountId>4485</AccountId>
        <AccountType/>
      </UserInfo>
      <UserInfo>
        <DisplayName>Holzgrafe, Matthew</DisplayName>
        <AccountId>3630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CB2DC0153D0408D1CF651F2AD29DF" ma:contentTypeVersion="22" ma:contentTypeDescription="Create a new document." ma:contentTypeScope="" ma:versionID="677b3260a3539c05665bb89a7e7a54e1">
  <xsd:schema xmlns:xsd="http://www.w3.org/2001/XMLSchema" xmlns:xs="http://www.w3.org/2001/XMLSchema" xmlns:p="http://schemas.microsoft.com/office/2006/metadata/properties" xmlns:ns2="55ad0659-6a5d-4092-b991-df82805f26a4" xmlns:ns3="4780d0d2-c080-455e-bee8-5b3382ef325a" xmlns:ns4="7509388a-dc3d-42e0-ad02-1f88cc25c44c" targetNamespace="http://schemas.microsoft.com/office/2006/metadata/properties" ma:root="true" ma:fieldsID="e3793bb2f10c86784f115c9d827e7e41" ns2:_="" ns3:_="" ns4:_="">
    <xsd:import namespace="55ad0659-6a5d-4092-b991-df82805f26a4"/>
    <xsd:import namespace="4780d0d2-c080-455e-bee8-5b3382ef325a"/>
    <xsd:import namespace="7509388a-dc3d-42e0-ad02-1f88cc25c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hotoTag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Owne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d0659-6a5d-4092-b991-df82805f2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PhotoTags" ma:index="20" nillable="true" ma:displayName="Photo Tags" ma:format="Dropdown" ma:internalName="PhotoTag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wner" ma:index="25" nillable="true" ma:displayName="Owner" ma:description="Name of the person who owns the OP" ma:format="Dropdown" ma:internalName="Own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0d0d2-c080-455e-bee8-5b3382ef32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388a-dc3d-42e0-ad02-1f88cc25c44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dda7e6e-9532-4eac-be15-fb9b6964c0ff}" ma:internalName="TaxCatchAll" ma:showField="CatchAllData" ma:web="7509388a-dc3d-42e0-ad02-1f88cc25c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7D9E9C-584D-48B9-9C5A-615367A5FE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7509388a-dc3d-42e0-ad02-1f88cc25c44c"/>
    <ds:schemaRef ds:uri="http://purl.org/dc/elements/1.1/"/>
    <ds:schemaRef ds:uri="55ad0659-6a5d-4092-b991-df82805f26a4"/>
    <ds:schemaRef ds:uri="http://schemas.microsoft.com/office/2006/metadata/properties"/>
    <ds:schemaRef ds:uri="http://schemas.microsoft.com/office/infopath/2007/PartnerControls"/>
    <ds:schemaRef ds:uri="4780d0d2-c080-455e-bee8-5b3382ef325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18127F-5F84-4F94-BAAB-8464D593D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d0659-6a5d-4092-b991-df82805f26a4"/>
    <ds:schemaRef ds:uri="4780d0d2-c080-455e-bee8-5b3382ef325a"/>
    <ds:schemaRef ds:uri="7509388a-dc3d-42e0-ad02-1f88cc25c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15ED22-2D49-47B0-BD30-6908D1398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3765</Words>
  <Application>Microsoft Office PowerPoint</Application>
  <PresentationFormat>Widescreen</PresentationFormat>
  <Paragraphs>675</Paragraphs>
  <Slides>67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Arial</vt:lpstr>
      <vt:lpstr>Calibri</vt:lpstr>
      <vt:lpstr>Cambria</vt:lpstr>
      <vt:lpstr>Symbol</vt:lpstr>
      <vt:lpstr>Wingdings</vt:lpstr>
      <vt:lpstr>Title Slides</vt:lpstr>
      <vt:lpstr>Content Layouts</vt:lpstr>
      <vt:lpstr>Transition and Other Slides</vt:lpstr>
      <vt:lpstr>1_Content Layouts</vt:lpstr>
      <vt:lpstr>2_Content Layouts</vt:lpstr>
      <vt:lpstr>3_Content Layouts</vt:lpstr>
      <vt:lpstr>Divider and Other Slides</vt:lpstr>
      <vt:lpstr>4_Content Layouts</vt:lpstr>
      <vt:lpstr>5_Content Layouts</vt:lpstr>
      <vt:lpstr>think-cell Slide</vt:lpstr>
      <vt:lpstr>Verifying and Confirming 2023-24 Allotments</vt:lpstr>
      <vt:lpstr>Audience Note</vt:lpstr>
      <vt:lpstr>Office Hours and Session Resources</vt:lpstr>
      <vt:lpstr>Additional Resources</vt:lpstr>
      <vt:lpstr>Session Objectives</vt:lpstr>
      <vt:lpstr>TIA Basics</vt:lpstr>
      <vt:lpstr>How Teachers Earn Designations</vt:lpstr>
      <vt:lpstr>Funding for Teachers</vt:lpstr>
      <vt:lpstr>Fee Reimbursements</vt:lpstr>
      <vt:lpstr>Interactive Funding Map</vt:lpstr>
      <vt:lpstr>Allotment Funding Distribution</vt:lpstr>
      <vt:lpstr>FAQ: Funding</vt:lpstr>
      <vt:lpstr>Allotment Basics</vt:lpstr>
      <vt:lpstr>2023-24 Designations and Allotments</vt:lpstr>
      <vt:lpstr>Designation and Allotment Eligibility</vt:lpstr>
      <vt:lpstr>Creditable Year of Service</vt:lpstr>
      <vt:lpstr>TEA Administrative Discretion</vt:lpstr>
      <vt:lpstr>Designations and Allotment Timeline</vt:lpstr>
      <vt:lpstr>Designated Teacher Movement</vt:lpstr>
      <vt:lpstr>Teacher Movement</vt:lpstr>
      <vt:lpstr>Introduction to SCOMS</vt:lpstr>
      <vt:lpstr>SCOMS Resources</vt:lpstr>
      <vt:lpstr>SCOMS Overview</vt:lpstr>
      <vt:lpstr>Requesting SCOMS Access</vt:lpstr>
      <vt:lpstr>Who Needs SCOMS Access</vt:lpstr>
      <vt:lpstr>SCOMS for TEA Users</vt:lpstr>
      <vt:lpstr>Home Page</vt:lpstr>
      <vt:lpstr>LEA Details</vt:lpstr>
      <vt:lpstr>Designations Page</vt:lpstr>
      <vt:lpstr>Payout Page</vt:lpstr>
      <vt:lpstr>Verifying and Confirming Allotments</vt:lpstr>
      <vt:lpstr>Pre-Work: Confirm Eligible Teachers</vt:lpstr>
      <vt:lpstr>Sample District-Created Tracking Document</vt:lpstr>
      <vt:lpstr>Review Designation Outcomes</vt:lpstr>
      <vt:lpstr>Review Allotments by Teacher</vt:lpstr>
      <vt:lpstr>Teachers Serving on Multiple Campuses</vt:lpstr>
      <vt:lpstr>Verifying Allotments</vt:lpstr>
      <vt:lpstr>Sample Tracking Document with Dispute Notes</vt:lpstr>
      <vt:lpstr>Verify Fee Reimbursements If Applicable</vt:lpstr>
      <vt:lpstr>View Fee Details</vt:lpstr>
      <vt:lpstr>Submitting Disputes</vt:lpstr>
      <vt:lpstr>What are Disputes?</vt:lpstr>
      <vt:lpstr>When to Submit a Dispute</vt:lpstr>
      <vt:lpstr>Disputes Page and Managing Disputes</vt:lpstr>
      <vt:lpstr>Dispute Categories</vt:lpstr>
      <vt:lpstr>Adding a Dispute</vt:lpstr>
      <vt:lpstr>Sample Dispute</vt:lpstr>
      <vt:lpstr>Required Information for a Dispute</vt:lpstr>
      <vt:lpstr>Next Steps After a Dispute</vt:lpstr>
      <vt:lpstr>Sample Disputes Page</vt:lpstr>
      <vt:lpstr>Confirming the Allotment</vt:lpstr>
      <vt:lpstr>Prior to Confirmation</vt:lpstr>
      <vt:lpstr>Confirm the Allotment</vt:lpstr>
      <vt:lpstr>District Next Steps</vt:lpstr>
      <vt:lpstr>Next Steps Overview</vt:lpstr>
      <vt:lpstr>Summary of Finances (SOF) Report</vt:lpstr>
      <vt:lpstr>Spending Plan FAQ </vt:lpstr>
      <vt:lpstr>Teacher Communication</vt:lpstr>
      <vt:lpstr>Spotlight on Designated Teachers</vt:lpstr>
      <vt:lpstr>Teacher Notifications</vt:lpstr>
      <vt:lpstr>Designated Teacher Registry</vt:lpstr>
      <vt:lpstr>Expiring Designations</vt:lpstr>
      <vt:lpstr>Immediate Next Steps</vt:lpstr>
      <vt:lpstr>Upcoming Dates for Awareness</vt:lpstr>
      <vt:lpstr>Please enter questions in the Q&amp;A feature</vt:lpstr>
      <vt:lpstr>Survey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2024-04-23T16:47:06Z</dcterms:created>
  <dcterms:modified xsi:type="dcterms:W3CDTF">2024-04-30T17:55:55Z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0x0101001B8CB2DC0153D0408D1CF651F2AD29DF</vt:lpwstr>
  </property>
</Properties>
</file>