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7"/>
  </p:notesMasterIdLst>
  <p:sldIdLst>
    <p:sldId id="4465" r:id="rId2"/>
    <p:sldId id="4466" r:id="rId3"/>
    <p:sldId id="4426" r:id="rId4"/>
    <p:sldId id="4470" r:id="rId5"/>
    <p:sldId id="4517" r:id="rId6"/>
    <p:sldId id="4488" r:id="rId7"/>
    <p:sldId id="4514" r:id="rId8"/>
    <p:sldId id="4489" r:id="rId9"/>
    <p:sldId id="4492" r:id="rId10"/>
    <p:sldId id="4493" r:id="rId11"/>
    <p:sldId id="4498" r:id="rId12"/>
    <p:sldId id="4512" r:id="rId13"/>
    <p:sldId id="4518" r:id="rId14"/>
    <p:sldId id="4505" r:id="rId15"/>
    <p:sldId id="4509" r:id="rId16"/>
    <p:sldId id="4511" r:id="rId17"/>
    <p:sldId id="4490" r:id="rId18"/>
    <p:sldId id="4513" r:id="rId19"/>
    <p:sldId id="4499" r:id="rId20"/>
    <p:sldId id="4500" r:id="rId21"/>
    <p:sldId id="4502" r:id="rId22"/>
    <p:sldId id="4491" r:id="rId23"/>
    <p:sldId id="4497" r:id="rId24"/>
    <p:sldId id="4503" r:id="rId25"/>
    <p:sldId id="4476" r:id="rId2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4BC"/>
    <a:srgbClr val="9AB8D4"/>
    <a:srgbClr val="8CC540"/>
    <a:srgbClr val="1AA99E"/>
    <a:srgbClr val="663DBD"/>
    <a:srgbClr val="7043CE"/>
    <a:srgbClr val="7FBFFF"/>
    <a:srgbClr val="F2F2F2"/>
    <a:srgbClr val="373737"/>
    <a:srgbClr val="445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201" autoAdjust="0"/>
    <p:restoredTop sz="86378" autoAdjust="0"/>
  </p:normalViewPr>
  <p:slideViewPr>
    <p:cSldViewPr snapToGrid="0" snapToObjects="1">
      <p:cViewPr varScale="1">
        <p:scale>
          <a:sx n="35" d="100"/>
          <a:sy n="35" d="100"/>
        </p:scale>
        <p:origin x="160" y="736"/>
      </p:cViewPr>
      <p:guideLst>
        <p:guide pos="14470"/>
        <p:guide pos="7678"/>
        <p:guide orient="horz" pos="4320"/>
        <p:guide pos="12526"/>
        <p:guide orient="horz" pos="6984"/>
      </p:guideLst>
    </p:cSldViewPr>
  </p:slideViewPr>
  <p:outlineViewPr>
    <p:cViewPr>
      <p:scale>
        <a:sx n="33" d="100"/>
        <a:sy n="33" d="100"/>
      </p:scale>
      <p:origin x="0" y="-8120"/>
    </p:cViewPr>
  </p:outlin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1/5/22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425500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31684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42312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784916" y="119973340"/>
            <a:ext cx="39025454" cy="47226671"/>
          </a:xfrm>
          <a:prstGeom prst="rect">
            <a:avLst/>
          </a:prstGeom>
        </p:spPr>
        <p:txBody>
          <a:bodyPr/>
          <a:lstStyle/>
          <a:p>
            <a:endParaRPr lang="en-US" dirty="0"/>
          </a:p>
        </p:txBody>
      </p:sp>
    </p:spTree>
    <p:extLst>
      <p:ext uri="{BB962C8B-B14F-4D97-AF65-F5344CB8AC3E}">
        <p14:creationId xmlns:p14="http://schemas.microsoft.com/office/powerpoint/2010/main" val="4157767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784916" y="119973340"/>
            <a:ext cx="39025454" cy="47226671"/>
          </a:xfrm>
          <a:prstGeom prst="rect">
            <a:avLst/>
          </a:prstGeom>
        </p:spPr>
        <p:txBody>
          <a:bodyPr/>
          <a:lstStyle/>
          <a:p>
            <a:pPr marL="2514006" lvl="2" indent="-685663">
              <a:lnSpc>
                <a:spcPct val="150000"/>
              </a:lnSpc>
              <a:spcAft>
                <a:spcPts val="2400"/>
              </a:spcAft>
              <a:buFont typeface="Arial" panose="020B0604020202020204" pitchFamily="34" charset="0"/>
              <a:buChar char="•"/>
            </a:pPr>
            <a:r>
              <a:rPr lang="en-US" sz="3900" b="0" dirty="0">
                <a:solidFill>
                  <a:schemeClr val="tx2"/>
                </a:solidFill>
                <a:latin typeface="Montserrat SemiBold" pitchFamily="2" charset="77"/>
                <a:cs typeface="Calibri" charset="0"/>
              </a:rPr>
              <a:t>087 role ID in PEIMS</a:t>
            </a:r>
          </a:p>
          <a:p>
            <a:pPr marL="2514006" lvl="2" indent="-685663">
              <a:lnSpc>
                <a:spcPct val="150000"/>
              </a:lnSpc>
              <a:spcAft>
                <a:spcPts val="2400"/>
              </a:spcAft>
              <a:buFont typeface="Arial" panose="020B0604020202020204" pitchFamily="34" charset="0"/>
              <a:buChar char="•"/>
            </a:pPr>
            <a:r>
              <a:rPr lang="en-US" sz="3900" b="0" dirty="0">
                <a:solidFill>
                  <a:schemeClr val="tx2"/>
                </a:solidFill>
                <a:latin typeface="Montserrat SemiBold" pitchFamily="2" charset="77"/>
                <a:cs typeface="Calibri" charset="0"/>
              </a:rPr>
              <a:t>Assistant teachers, reading specialists, interventionists, inclusion teachers are all eligible provided they are employed in a 087 PEIMS Role ID</a:t>
            </a:r>
          </a:p>
          <a:p>
            <a:pPr marL="2514006" lvl="2" indent="-685663">
              <a:lnSpc>
                <a:spcPct val="150000"/>
              </a:lnSpc>
              <a:spcAft>
                <a:spcPts val="2400"/>
              </a:spcAft>
              <a:buFont typeface="Arial" panose="020B0604020202020204" pitchFamily="34" charset="0"/>
              <a:buChar char="•"/>
            </a:pPr>
            <a:r>
              <a:rPr lang="en-US" sz="3900" b="0" dirty="0">
                <a:solidFill>
                  <a:schemeClr val="tx2"/>
                </a:solidFill>
                <a:latin typeface="Montserrat SemiBold" pitchFamily="2" charset="77"/>
                <a:cs typeface="Calibri" charset="0"/>
              </a:rPr>
              <a:t>NBCT working as counselors, librarians, administrators, may earn a Recognize designation if they hold an active Texas teaching certificate, but will not generate annual allotment fund</a:t>
            </a:r>
          </a:p>
          <a:p>
            <a:endParaRPr lang="en-US" dirty="0"/>
          </a:p>
        </p:txBody>
      </p:sp>
      <p:sp>
        <p:nvSpPr>
          <p:cNvPr id="4" name="Slide Number Placeholder 3"/>
          <p:cNvSpPr>
            <a:spLocks noGrp="1"/>
          </p:cNvSpPr>
          <p:nvPr>
            <p:ph type="sldNum" sz="quarter" idx="5"/>
          </p:nvPr>
        </p:nvSpPr>
        <p:spPr>
          <a:xfrm>
            <a:off x="5355997" y="232763589"/>
            <a:ext cx="4097441" cy="12295485"/>
          </a:xfrm>
          <a:prstGeom prst="rect">
            <a:avLst/>
          </a:prstGeom>
        </p:spPr>
        <p:txBody>
          <a:bodyPr/>
          <a:lstStyle/>
          <a:p>
            <a:fld id="{41C19E84-432F-4B13-8A59-CF116900378E}" type="slidenum">
              <a:rPr lang="en-US" smtClean="0"/>
              <a:t>13</a:t>
            </a:fld>
            <a:endParaRPr lang="en-US"/>
          </a:p>
        </p:txBody>
      </p:sp>
    </p:spTree>
    <p:extLst>
      <p:ext uri="{BB962C8B-B14F-4D97-AF65-F5344CB8AC3E}">
        <p14:creationId xmlns:p14="http://schemas.microsoft.com/office/powerpoint/2010/main" val="3208925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784916" y="119973340"/>
            <a:ext cx="39025454" cy="47226671"/>
          </a:xfrm>
          <a:prstGeom prst="rect">
            <a:avLst/>
          </a:prstGeom>
        </p:spPr>
        <p:txBody>
          <a:bodyPr/>
          <a:lstStyle/>
          <a:p>
            <a:pPr marL="622432" indent="-622432">
              <a:buFontTx/>
              <a:buChar char="-"/>
            </a:pPr>
            <a:endParaRPr lang="en-US" dirty="0"/>
          </a:p>
          <a:p>
            <a:pPr marL="622432" indent="-622432">
              <a:buFontTx/>
              <a:buChar char="-"/>
            </a:pPr>
            <a:endParaRPr lang="en-US" dirty="0"/>
          </a:p>
          <a:p>
            <a:pPr marL="622432" indent="-622432">
              <a:buFontTx/>
              <a:buChar char="-"/>
            </a:pPr>
            <a:endParaRPr lang="en-US" dirty="0"/>
          </a:p>
          <a:p>
            <a:endParaRPr lang="en-US" dirty="0"/>
          </a:p>
        </p:txBody>
      </p:sp>
    </p:spTree>
    <p:extLst>
      <p:ext uri="{BB962C8B-B14F-4D97-AF65-F5344CB8AC3E}">
        <p14:creationId xmlns:p14="http://schemas.microsoft.com/office/powerpoint/2010/main" val="412667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15</a:t>
            </a:fld>
            <a:endParaRPr lang="en-US"/>
          </a:p>
        </p:txBody>
      </p:sp>
    </p:spTree>
    <p:extLst>
      <p:ext uri="{BB962C8B-B14F-4D97-AF65-F5344CB8AC3E}">
        <p14:creationId xmlns:p14="http://schemas.microsoft.com/office/powerpoint/2010/main" val="400549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784916" y="119973340"/>
            <a:ext cx="39025454" cy="47226671"/>
          </a:xfrm>
          <a:prstGeom prst="rect">
            <a:avLst/>
          </a:prstGeom>
        </p:spPr>
        <p:txBody>
          <a:bodyPr/>
          <a:lstStyle/>
          <a:p>
            <a:endParaRPr lang="en-US" dirty="0"/>
          </a:p>
        </p:txBody>
      </p:sp>
      <p:sp>
        <p:nvSpPr>
          <p:cNvPr id="4" name="Slide Number Placeholder 3"/>
          <p:cNvSpPr>
            <a:spLocks noGrp="1"/>
          </p:cNvSpPr>
          <p:nvPr>
            <p:ph type="sldNum" sz="quarter" idx="5"/>
          </p:nvPr>
        </p:nvSpPr>
        <p:spPr>
          <a:xfrm>
            <a:off x="5355997" y="232763589"/>
            <a:ext cx="4097441" cy="12295485"/>
          </a:xfrm>
          <a:prstGeom prst="rect">
            <a:avLst/>
          </a:prstGeom>
        </p:spPr>
        <p:txBody>
          <a:bodyPr/>
          <a:lstStyle/>
          <a:p>
            <a:fld id="{41C19E84-432F-4B13-8A59-CF116900378E}" type="slidenum">
              <a:rPr lang="en-US" smtClean="0"/>
              <a:t>16</a:t>
            </a:fld>
            <a:endParaRPr lang="en-US"/>
          </a:p>
        </p:txBody>
      </p:sp>
    </p:spTree>
    <p:extLst>
      <p:ext uri="{BB962C8B-B14F-4D97-AF65-F5344CB8AC3E}">
        <p14:creationId xmlns:p14="http://schemas.microsoft.com/office/powerpoint/2010/main" val="189555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289667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6966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114605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060449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203957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2778510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2354169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375935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2067157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325991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14991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93890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00099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99929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784916" y="119973340"/>
            <a:ext cx="39025454" cy="47226671"/>
          </a:xfrm>
          <a:prstGeom prst="rect">
            <a:avLst/>
          </a:prstGeom>
        </p:spPr>
        <p:txBody>
          <a:bodyPr/>
          <a:lstStyle/>
          <a:p>
            <a:endParaRPr lang="en-US" dirty="0"/>
          </a:p>
        </p:txBody>
      </p:sp>
      <p:sp>
        <p:nvSpPr>
          <p:cNvPr id="4" name="Slide Number Placeholder 3"/>
          <p:cNvSpPr>
            <a:spLocks noGrp="1"/>
          </p:cNvSpPr>
          <p:nvPr>
            <p:ph type="sldNum" sz="quarter" idx="5"/>
          </p:nvPr>
        </p:nvSpPr>
        <p:spPr>
          <a:xfrm>
            <a:off x="5355997" y="232763589"/>
            <a:ext cx="4097441" cy="12295485"/>
          </a:xfrm>
          <a:prstGeom prst="rect">
            <a:avLst/>
          </a:prstGeom>
        </p:spPr>
        <p:txBody>
          <a:bodyPr/>
          <a:lstStyle/>
          <a:p>
            <a:fld id="{41C19E84-432F-4B13-8A59-CF116900378E}" type="slidenum">
              <a:rPr lang="en-US" smtClean="0"/>
              <a:t>7</a:t>
            </a:fld>
            <a:endParaRPr lang="en-US"/>
          </a:p>
        </p:txBody>
      </p:sp>
    </p:spTree>
    <p:extLst>
      <p:ext uri="{BB962C8B-B14F-4D97-AF65-F5344CB8AC3E}">
        <p14:creationId xmlns:p14="http://schemas.microsoft.com/office/powerpoint/2010/main" val="64468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64876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89190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i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11148" y="-287382"/>
            <a:ext cx="24999948" cy="1429076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989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9180576" y="-287382"/>
            <a:ext cx="15508224" cy="1429076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0163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i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0450286" y="4433831"/>
            <a:ext cx="13927364" cy="7600736"/>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12845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ll Imag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9E471EB-E3E5-B344-95CA-872A21933A59}"/>
              </a:ext>
            </a:extLst>
          </p:cNvPr>
          <p:cNvSpPr>
            <a:spLocks noGrp="1"/>
          </p:cNvSpPr>
          <p:nvPr>
            <p:ph type="pic" sz="quarter" idx="14"/>
          </p:nvPr>
        </p:nvSpPr>
        <p:spPr>
          <a:xfrm>
            <a:off x="-311148" y="-287382"/>
            <a:ext cx="24999948" cy="14290764"/>
          </a:xfrm>
          <a:prstGeom prst="rect">
            <a:avLst/>
          </a:prstGeom>
          <a:solidFill>
            <a:schemeClr val="bg1">
              <a:lumMod val="95000"/>
            </a:schemeClr>
          </a:solidFill>
        </p:spPr>
        <p:txBody>
          <a:bodyPr>
            <a:normAutofit/>
          </a:bodyPr>
          <a:lstStyle>
            <a:lvl1pPr>
              <a:defRPr sz="2101"/>
            </a:lvl1pPr>
          </a:lstStyle>
          <a:p>
            <a:endParaRPr lang="en-US"/>
          </a:p>
        </p:txBody>
      </p:sp>
      <p:sp>
        <p:nvSpPr>
          <p:cNvPr id="5" name="Picture Placeholder 8">
            <a:extLst>
              <a:ext uri="{FF2B5EF4-FFF2-40B4-BE49-F238E27FC236}">
                <a16:creationId xmlns:a16="http://schemas.microsoft.com/office/drawing/2014/main" id="{480E9A5E-FB75-8841-9ADB-438F538ED4C1}"/>
              </a:ext>
            </a:extLst>
          </p:cNvPr>
          <p:cNvSpPr>
            <a:spLocks noGrp="1"/>
          </p:cNvSpPr>
          <p:nvPr>
            <p:ph type="pic" sz="quarter" idx="15"/>
          </p:nvPr>
        </p:nvSpPr>
        <p:spPr>
          <a:xfrm>
            <a:off x="15368955" y="3345373"/>
            <a:ext cx="7025253" cy="7025237"/>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29640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ill Im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273945A8-7991-E348-91D2-77B38381752D}"/>
              </a:ext>
            </a:extLst>
          </p:cNvPr>
          <p:cNvSpPr>
            <a:spLocks noGrp="1"/>
          </p:cNvSpPr>
          <p:nvPr>
            <p:ph type="pic" sz="quarter" idx="15"/>
          </p:nvPr>
        </p:nvSpPr>
        <p:spPr>
          <a:xfrm>
            <a:off x="3695302" y="4190527"/>
            <a:ext cx="7687565" cy="4824071"/>
          </a:xfrm>
          <a:prstGeom prst="rect">
            <a:avLst/>
          </a:prstGeom>
          <a:solidFill>
            <a:schemeClr val="bg1">
              <a:lumMod val="95000"/>
            </a:schemeClr>
          </a:solidFill>
        </p:spPr>
        <p:txBody>
          <a:bodyPr>
            <a:normAutofit/>
          </a:bodyPr>
          <a:lstStyle>
            <a:lvl1pPr>
              <a:defRPr sz="2101"/>
            </a:lvl1pPr>
          </a:lstStyle>
          <a:p>
            <a:endParaRPr lang="en-US"/>
          </a:p>
        </p:txBody>
      </p:sp>
      <p:sp>
        <p:nvSpPr>
          <p:cNvPr id="4" name="Picture Placeholder 8">
            <a:extLst>
              <a:ext uri="{FF2B5EF4-FFF2-40B4-BE49-F238E27FC236}">
                <a16:creationId xmlns:a16="http://schemas.microsoft.com/office/drawing/2014/main" id="{19E471EB-E3E5-B344-95CA-872A21933A59}"/>
              </a:ext>
            </a:extLst>
          </p:cNvPr>
          <p:cNvSpPr>
            <a:spLocks noGrp="1"/>
          </p:cNvSpPr>
          <p:nvPr>
            <p:ph type="pic" sz="quarter" idx="14"/>
          </p:nvPr>
        </p:nvSpPr>
        <p:spPr>
          <a:xfrm>
            <a:off x="-5572329" y="2987129"/>
            <a:ext cx="11155717" cy="700039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55179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1675963" y="3651251"/>
            <a:ext cx="21025721" cy="8604918"/>
          </a:xfrm>
        </p:spPr>
        <p:txBody>
          <a:bodyPr/>
          <a:lstStyle>
            <a:lvl1pPr marL="0" indent="0">
              <a:buNone/>
              <a:defRPr b="1">
                <a:latin typeface="Calibri" panose="020F0502020204030204" pitchFamily="34" charset="0"/>
                <a:cs typeface="Calibri" panose="020F0502020204030204" pitchFamily="34" charset="0"/>
              </a:defRPr>
            </a:lvl1pPr>
            <a:lvl2pPr marL="1371326" indent="-457109">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3199760" indent="-457109">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98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5123" y="3016802"/>
            <a:ext cx="22130359" cy="918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501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buFontTx/>
              <a:buNone/>
              <a:defRPr sz="2399">
                <a:solidFill>
                  <a:schemeClr val="tx1">
                    <a:tint val="75000"/>
                  </a:schemeClr>
                </a:solidFill>
              </a:defRPr>
            </a:lvl1pPr>
          </a:lstStyle>
          <a:p>
            <a:fld id="{C764DE79-268F-4C1A-8933-263129D2AF90}" type="datetimeFigureOut">
              <a:rPr lang="en-US" smtClean="0"/>
              <a:pPr/>
              <a:t>1/5/22</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buFontTx/>
              <a:buNone/>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buFontTx/>
              <a:buNone/>
              <a:defRPr sz="2399">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83" r:id="rId2"/>
    <p:sldLayoutId id="2147483984" r:id="rId3"/>
    <p:sldLayoutId id="2147483985" r:id="rId4"/>
    <p:sldLayoutId id="2147483986" r:id="rId5"/>
    <p:sldLayoutId id="2147483987" r:id="rId6"/>
    <p:sldLayoutId id="2147483988" r:id="rId7"/>
    <p:sldLayoutId id="2147483990" r:id="rId8"/>
  </p:sldLayoutIdLst>
  <p:hf hdr="0" ftr="0" dt="0"/>
  <p:txStyles>
    <p:titleStyle>
      <a:lvl1pPr algn="l" defTabSz="1828343" rtl="0" eaLnBrk="1" latinLnBrk="0" hangingPunct="1">
        <a:lnSpc>
          <a:spcPct val="90000"/>
        </a:lnSpc>
        <a:spcBef>
          <a:spcPct val="0"/>
        </a:spcBef>
        <a:buFontTx/>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Tx/>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Tx/>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Tx/>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Tx/>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Tx/>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docs.google.com/forms/d/e/1FAIpQLScvbu6gaNSDZALtYCacnGB6jMJ1WazCvVnT4l3kWFiA-soiCw/viewform" TargetMode="External"/><Relationship Id="rId3" Type="http://schemas.openxmlformats.org/officeDocument/2006/relationships/image" Target="../media/image4.png"/><Relationship Id="rId7" Type="http://schemas.openxmlformats.org/officeDocument/2006/relationships/hyperlink" Target="https://www.nbpts.org/wp-content/uploads/National-Board-Certification-in-Texas-version-2-4.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txnb.org/join-us.html" TargetMode="External"/><Relationship Id="rId5" Type="http://schemas.openxmlformats.org/officeDocument/2006/relationships/hyperlink" Target="https://www.nbpts.org/log-in/"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hyperlink" Target="https://www.nbpts.org/wp-content/uploads/National-Board-Certification-in-Texas-version-2-4.pdf" TargetMode="External"/><Relationship Id="rId3" Type="http://schemas.openxmlformats.org/officeDocument/2006/relationships/image" Target="../media/image4.png"/><Relationship Id="rId7" Type="http://schemas.openxmlformats.org/officeDocument/2006/relationships/hyperlink" Target="https://www.nbpts.org/standards-five-core-proposition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accomplishedteacher.org/wp-content/uploads/2016/12/NBPTS-What-Teachers-Should-Know-and-Be-Able-to-Do-.pdf" TargetMode="External"/><Relationship Id="rId5" Type="http://schemas.openxmlformats.org/officeDocument/2006/relationships/hyperlink" Target="http://www.nbpts.org/" TargetMode="External"/><Relationship Id="rId10" Type="http://schemas.openxmlformats.org/officeDocument/2006/relationships/hyperlink" Target="https://www.txnb.org/candidate-support.html" TargetMode="External"/><Relationship Id="rId4" Type="http://schemas.openxmlformats.org/officeDocument/2006/relationships/image" Target="../media/image17.png"/><Relationship Id="rId9" Type="http://schemas.openxmlformats.org/officeDocument/2006/relationships/hyperlink" Target="https://www.nbpts.org/Tex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tiatexas.org/tia-resources/technical-assistance-providers/" TargetMode="External"/><Relationship Id="rId3" Type="http://schemas.openxmlformats.org/officeDocument/2006/relationships/image" Target="../media/image4.png"/><Relationship Id="rId7" Type="http://schemas.openxmlformats.org/officeDocument/2006/relationships/hyperlink" Target="https://www.nbpts.org/Texa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docs.google.com/forms/d/e/1FAIpQLScvbu6gaNSDZALtYCacnGB6jMJ1WazCvVnT4l3kWFiA-soiCw/viewform" TargetMode="External"/><Relationship Id="rId5" Type="http://schemas.openxmlformats.org/officeDocument/2006/relationships/hyperlink" Target="https://www.nbpts.org/nbct-search/"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nbpts.org/wp-content/uploads/TX-PLF-Flyer.pdf" TargetMode="External"/><Relationship Id="rId3" Type="http://schemas.openxmlformats.org/officeDocument/2006/relationships/image" Target="../media/image4.png"/><Relationship Id="rId7" Type="http://schemas.openxmlformats.org/officeDocument/2006/relationships/hyperlink" Target="https://survey.clicktools.com/app/survey/response.jsp"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docs.google.com/forms/d/e/1FAIpQLSei2yzvg_WByojYXM0fMSv2j2W6F3LxzgkkchEHDmyVla1G4Q/viewform" TargetMode="External"/><Relationship Id="rId11" Type="http://schemas.openxmlformats.org/officeDocument/2006/relationships/hyperlink" Target="http://www.nbpts.org/" TargetMode="External"/><Relationship Id="rId5" Type="http://schemas.openxmlformats.org/officeDocument/2006/relationships/hyperlink" Target="https://docs.google.com/document/d/12QnyIPhcg7e1Oq5AliiPu3HVN1i8im3Pky7cQsNPSHk/edit" TargetMode="External"/><Relationship Id="rId10" Type="http://schemas.openxmlformats.org/officeDocument/2006/relationships/hyperlink" Target="https://www.nbpts.org/nbct-search/" TargetMode="External"/><Relationship Id="rId4" Type="http://schemas.openxmlformats.org/officeDocument/2006/relationships/hyperlink" Target="https://drive.google.com/file/d/1HzntatCHDE-Knd9MJN724MRr-cGsx1fm/view" TargetMode="External"/><Relationship Id="rId9" Type="http://schemas.openxmlformats.org/officeDocument/2006/relationships/hyperlink" Target="https://www.nbpts.org/Texa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FE510E7-FA04-EF45-81D2-FF4176ECCA3F}"/>
              </a:ext>
              <a:ext uri="{C183D7F6-B498-43B3-948B-1728B52AA6E4}">
                <adec:decorative xmlns:adec="http://schemas.microsoft.com/office/drawing/2017/decorative" val="1"/>
              </a:ext>
            </a:extLst>
          </p:cNvPr>
          <p:cNvSpPr/>
          <p:nvPr/>
        </p:nvSpPr>
        <p:spPr>
          <a:xfrm>
            <a:off x="-25394" y="0"/>
            <a:ext cx="24377651" cy="13716001"/>
          </a:xfrm>
          <a:prstGeom prst="rect">
            <a:avLst/>
          </a:prstGeom>
          <a:gradFill>
            <a:gsLst>
              <a:gs pos="22000">
                <a:srgbClr val="00B050"/>
              </a:gs>
              <a:gs pos="64000">
                <a:srgbClr val="0070C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descr="stacey hicks">
            <a:extLst>
              <a:ext uri="{FF2B5EF4-FFF2-40B4-BE49-F238E27FC236}">
                <a16:creationId xmlns:a16="http://schemas.microsoft.com/office/drawing/2014/main" id="{6B7EC98C-732B-FC48-81F7-63985B0EC73A}"/>
              </a:ext>
            </a:extLst>
          </p:cNvPr>
          <p:cNvGrpSpPr/>
          <p:nvPr/>
        </p:nvGrpSpPr>
        <p:grpSpPr>
          <a:xfrm flipH="1">
            <a:off x="12945540" y="9063599"/>
            <a:ext cx="10852122" cy="1636407"/>
            <a:chOff x="424721" y="8509376"/>
            <a:chExt cx="10852122" cy="1636407"/>
          </a:xfrm>
        </p:grpSpPr>
        <p:sp>
          <p:nvSpPr>
            <p:cNvPr id="18" name="TextBox 17">
              <a:extLst>
                <a:ext uri="{FF2B5EF4-FFF2-40B4-BE49-F238E27FC236}">
                  <a16:creationId xmlns:a16="http://schemas.microsoft.com/office/drawing/2014/main" id="{074DA1A1-3B42-D84F-AA85-4E3833E16D26}"/>
                </a:ext>
              </a:extLst>
            </p:cNvPr>
            <p:cNvSpPr txBox="1"/>
            <p:nvPr/>
          </p:nvSpPr>
          <p:spPr>
            <a:xfrm>
              <a:off x="2401289" y="8509376"/>
              <a:ext cx="8875554" cy="1015663"/>
            </a:xfrm>
            <a:prstGeom prst="rect">
              <a:avLst/>
            </a:prstGeom>
            <a:noFill/>
          </p:spPr>
          <p:txBody>
            <a:bodyPr wrap="square" rtlCol="0">
              <a:spAutoFit/>
            </a:bodyPr>
            <a:lstStyle/>
            <a:p>
              <a:pPr algn="r"/>
              <a:r>
                <a:rPr lang="en-US" sz="6000" b="1" spc="600" dirty="0">
                  <a:solidFill>
                    <a:schemeClr val="bg1"/>
                  </a:solidFill>
                  <a:latin typeface="Arial" panose="020B0604020202020204" pitchFamily="34" charset="0"/>
                  <a:ea typeface="Lato Medium" panose="020F0502020204030203" pitchFamily="34" charset="0"/>
                  <a:cs typeface="Arial" panose="020B0604020202020204" pitchFamily="34" charset="0"/>
                </a:rPr>
                <a:t>Stacey Hicks, NBCT</a:t>
              </a:r>
            </a:p>
          </p:txBody>
        </p:sp>
        <p:sp>
          <p:nvSpPr>
            <p:cNvPr id="19" name="TextBox 18">
              <a:extLst>
                <a:ext uri="{FF2B5EF4-FFF2-40B4-BE49-F238E27FC236}">
                  <a16:creationId xmlns:a16="http://schemas.microsoft.com/office/drawing/2014/main" id="{C577AC95-DD96-BF48-9134-33C4887CE5B3}"/>
                </a:ext>
              </a:extLst>
            </p:cNvPr>
            <p:cNvSpPr txBox="1"/>
            <p:nvPr/>
          </p:nvSpPr>
          <p:spPr>
            <a:xfrm>
              <a:off x="424721" y="9622563"/>
              <a:ext cx="10630301" cy="523220"/>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Director, Outreach and Partnerships, NBPTS</a:t>
              </a:r>
            </a:p>
          </p:txBody>
        </p:sp>
      </p:grpSp>
      <p:grpSp>
        <p:nvGrpSpPr>
          <p:cNvPr id="2" name="Group 1" descr="title">
            <a:extLst>
              <a:ext uri="{FF2B5EF4-FFF2-40B4-BE49-F238E27FC236}">
                <a16:creationId xmlns:a16="http://schemas.microsoft.com/office/drawing/2014/main" id="{4B5A42F5-4F0D-C549-A9AE-845A9DBB51BF}"/>
              </a:ext>
            </a:extLst>
          </p:cNvPr>
          <p:cNvGrpSpPr/>
          <p:nvPr/>
        </p:nvGrpSpPr>
        <p:grpSpPr>
          <a:xfrm>
            <a:off x="579988" y="1485834"/>
            <a:ext cx="19509918" cy="6183916"/>
            <a:chOff x="2822824" y="-81941"/>
            <a:chExt cx="9581818" cy="4399310"/>
          </a:xfrm>
        </p:grpSpPr>
        <p:sp>
          <p:nvSpPr>
            <p:cNvPr id="16" name="TextBox 15">
              <a:extLst>
                <a:ext uri="{FF2B5EF4-FFF2-40B4-BE49-F238E27FC236}">
                  <a16:creationId xmlns:a16="http://schemas.microsoft.com/office/drawing/2014/main" id="{2FBF5798-436D-4644-A267-75E2CFB07743}"/>
                </a:ext>
              </a:extLst>
            </p:cNvPr>
            <p:cNvSpPr txBox="1"/>
            <p:nvPr/>
          </p:nvSpPr>
          <p:spPr>
            <a:xfrm>
              <a:off x="3085441" y="-81941"/>
              <a:ext cx="9319201" cy="3678458"/>
            </a:xfrm>
            <a:prstGeom prst="rect">
              <a:avLst/>
            </a:prstGeom>
            <a:noFill/>
          </p:spPr>
          <p:txBody>
            <a:bodyPr wrap="square" rtlCol="0">
              <a:spAutoFit/>
            </a:bodyPr>
            <a:lstStyle/>
            <a:p>
              <a:r>
                <a:rPr lang="en-US" sz="11000" b="1" dirty="0">
                  <a:solidFill>
                    <a:schemeClr val="bg1"/>
                  </a:solidFill>
                  <a:latin typeface="Montserrat SemiBold" pitchFamily="2" charset="77"/>
                  <a:ea typeface="Roboto Medium" panose="02000000000000000000" pitchFamily="2" charset="0"/>
                  <a:cs typeface="Poppins Medium" pitchFamily="2" charset="77"/>
                </a:rPr>
                <a:t>Understanding and Planning for </a:t>
              </a:r>
            </a:p>
            <a:p>
              <a:r>
                <a:rPr lang="en-US" sz="11000" b="1" dirty="0">
                  <a:solidFill>
                    <a:schemeClr val="bg1"/>
                  </a:solidFill>
                  <a:latin typeface="Montserrat SemiBold" pitchFamily="2" charset="77"/>
                  <a:ea typeface="Roboto Medium" panose="02000000000000000000" pitchFamily="2" charset="0"/>
                  <a:cs typeface="Poppins Medium" pitchFamily="2" charset="77"/>
                </a:rPr>
                <a:t>National Board Certification </a:t>
              </a:r>
              <a:r>
                <a:rPr lang="en-US" sz="11000" b="1">
                  <a:solidFill>
                    <a:schemeClr val="bg1"/>
                  </a:solidFill>
                  <a:latin typeface="Montserrat SemiBold" pitchFamily="2" charset="77"/>
                  <a:ea typeface="Roboto Medium" panose="02000000000000000000" pitchFamily="2" charset="0"/>
                  <a:cs typeface="Poppins Medium" pitchFamily="2" charset="77"/>
                </a:rPr>
                <a:t>(NBPTS)</a:t>
              </a:r>
              <a:endParaRPr lang="en-US" sz="11000" b="1" dirty="0">
                <a:solidFill>
                  <a:schemeClr val="bg1"/>
                </a:solidFill>
                <a:latin typeface="Montserrat SemiBold" pitchFamily="2" charset="77"/>
                <a:ea typeface="Roboto Medium" panose="02000000000000000000" pitchFamily="2" charset="0"/>
                <a:cs typeface="Poppins Medium" pitchFamily="2" charset="77"/>
              </a:endParaRPr>
            </a:p>
          </p:txBody>
        </p:sp>
        <p:cxnSp>
          <p:nvCxnSpPr>
            <p:cNvPr id="22" name="Straight Connector 21">
              <a:extLst>
                <a:ext uri="{FF2B5EF4-FFF2-40B4-BE49-F238E27FC236}">
                  <a16:creationId xmlns:a16="http://schemas.microsoft.com/office/drawing/2014/main" id="{492E0836-504E-6644-A02F-C45834C43D55}"/>
                </a:ext>
              </a:extLst>
            </p:cNvPr>
            <p:cNvCxnSpPr>
              <a:cxnSpLocks/>
            </p:cNvCxnSpPr>
            <p:nvPr/>
          </p:nvCxnSpPr>
          <p:spPr>
            <a:xfrm>
              <a:off x="2822824" y="-81941"/>
              <a:ext cx="0" cy="439931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56ADFB9A-57C3-DE46-99B9-0B0EAB24793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988" y="9345335"/>
            <a:ext cx="7772400" cy="3810000"/>
          </a:xfrm>
          <a:prstGeom prst="rect">
            <a:avLst/>
          </a:prstGeom>
        </p:spPr>
      </p:pic>
      <p:grpSp>
        <p:nvGrpSpPr>
          <p:cNvPr id="13" name="Group 12" descr="sarah pinsky">
            <a:extLst>
              <a:ext uri="{FF2B5EF4-FFF2-40B4-BE49-F238E27FC236}">
                <a16:creationId xmlns:a16="http://schemas.microsoft.com/office/drawing/2014/main" id="{E9B8D042-297F-204D-94BA-659BDF46D654}"/>
              </a:ext>
            </a:extLst>
          </p:cNvPr>
          <p:cNvGrpSpPr/>
          <p:nvPr/>
        </p:nvGrpSpPr>
        <p:grpSpPr>
          <a:xfrm flipH="1">
            <a:off x="13081882" y="11172870"/>
            <a:ext cx="11295768" cy="1617102"/>
            <a:chOff x="-18925" y="8509376"/>
            <a:chExt cx="11295768" cy="1617102"/>
          </a:xfrm>
        </p:grpSpPr>
        <p:sp>
          <p:nvSpPr>
            <p:cNvPr id="14" name="TextBox 13">
              <a:extLst>
                <a:ext uri="{FF2B5EF4-FFF2-40B4-BE49-F238E27FC236}">
                  <a16:creationId xmlns:a16="http://schemas.microsoft.com/office/drawing/2014/main" id="{B78F30C1-1B92-F94C-89AC-77A4D32E516C}"/>
                </a:ext>
              </a:extLst>
            </p:cNvPr>
            <p:cNvSpPr txBox="1"/>
            <p:nvPr/>
          </p:nvSpPr>
          <p:spPr>
            <a:xfrm>
              <a:off x="2401289" y="8509376"/>
              <a:ext cx="8875554" cy="1015663"/>
            </a:xfrm>
            <a:prstGeom prst="rect">
              <a:avLst/>
            </a:prstGeom>
            <a:noFill/>
          </p:spPr>
          <p:txBody>
            <a:bodyPr wrap="square" rtlCol="0">
              <a:spAutoFit/>
            </a:bodyPr>
            <a:lstStyle/>
            <a:p>
              <a:r>
                <a:rPr lang="en-US" sz="6000" b="1" spc="600" dirty="0">
                  <a:solidFill>
                    <a:schemeClr val="bg1"/>
                  </a:solidFill>
                  <a:latin typeface="Arial" panose="020B0604020202020204" pitchFamily="34" charset="0"/>
                  <a:ea typeface="Lato Medium" panose="020F0502020204030203" pitchFamily="34" charset="0"/>
                  <a:cs typeface="Arial" panose="020B0604020202020204" pitchFamily="34" charset="0"/>
                </a:rPr>
                <a:t>Sarah Pinsky</a:t>
              </a:r>
            </a:p>
          </p:txBody>
        </p:sp>
        <p:sp>
          <p:nvSpPr>
            <p:cNvPr id="15" name="TextBox 14">
              <a:extLst>
                <a:ext uri="{FF2B5EF4-FFF2-40B4-BE49-F238E27FC236}">
                  <a16:creationId xmlns:a16="http://schemas.microsoft.com/office/drawing/2014/main" id="{53E5B32F-F87E-C74F-B053-ECA7EA49C8EA}"/>
                </a:ext>
              </a:extLst>
            </p:cNvPr>
            <p:cNvSpPr txBox="1"/>
            <p:nvPr/>
          </p:nvSpPr>
          <p:spPr>
            <a:xfrm>
              <a:off x="-18925" y="9550936"/>
              <a:ext cx="11073947" cy="575542"/>
            </a:xfrm>
            <a:prstGeom prst="rect">
              <a:avLst/>
            </a:prstGeom>
            <a:noFill/>
          </p:spPr>
          <p:txBody>
            <a:bodyPr wrap="square" rtlCol="0">
              <a:no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Director, Policy, NBPTS</a:t>
              </a:r>
            </a:p>
          </p:txBody>
        </p:sp>
      </p:grpSp>
      <p:sp>
        <p:nvSpPr>
          <p:cNvPr id="3" name="Title 2">
            <a:extLst>
              <a:ext uri="{FF2B5EF4-FFF2-40B4-BE49-F238E27FC236}">
                <a16:creationId xmlns:a16="http://schemas.microsoft.com/office/drawing/2014/main" id="{B85A2896-96BA-C045-8FF8-65B9F8DBA36B}"/>
              </a:ext>
            </a:extLst>
          </p:cNvPr>
          <p:cNvSpPr>
            <a:spLocks noGrp="1"/>
          </p:cNvSpPr>
          <p:nvPr>
            <p:ph type="title" idx="4294967295"/>
          </p:nvPr>
        </p:nvSpPr>
        <p:spPr>
          <a:xfrm>
            <a:off x="1675963" y="-2887558"/>
            <a:ext cx="21025723" cy="2651126"/>
          </a:xfrm>
        </p:spPr>
        <p:txBody>
          <a:bodyPr/>
          <a:lstStyle/>
          <a:p>
            <a:r>
              <a:rPr lang="en-US" dirty="0"/>
              <a:t>Title</a:t>
            </a:r>
          </a:p>
        </p:txBody>
      </p:sp>
    </p:spTree>
    <p:extLst>
      <p:ext uri="{BB962C8B-B14F-4D97-AF65-F5344CB8AC3E}">
        <p14:creationId xmlns:p14="http://schemas.microsoft.com/office/powerpoint/2010/main" val="365145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5E0683B-25AE-214F-A1B8-4FB2F4DA764C}"/>
              </a:ext>
            </a:extLst>
          </p:cNvPr>
          <p:cNvSpPr txBox="1"/>
          <p:nvPr/>
        </p:nvSpPr>
        <p:spPr>
          <a:xfrm>
            <a:off x="1867932" y="1789652"/>
            <a:ext cx="3985781" cy="923330"/>
          </a:xfrm>
          <a:prstGeom prst="rect">
            <a:avLst/>
          </a:prstGeom>
          <a:noFill/>
        </p:spPr>
        <p:txBody>
          <a:bodyPr wrap="square" rtlCol="0">
            <a:sp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Key Points </a:t>
            </a:r>
          </a:p>
        </p:txBody>
      </p:sp>
      <p:grpSp>
        <p:nvGrpSpPr>
          <p:cNvPr id="29" name="Group 28">
            <a:extLst>
              <a:ext uri="{FF2B5EF4-FFF2-40B4-BE49-F238E27FC236}">
                <a16:creationId xmlns:a16="http://schemas.microsoft.com/office/drawing/2014/main" id="{28EAEBBA-5E91-1245-A02E-61FAFAF0B5E2}"/>
              </a:ext>
              <a:ext uri="{C183D7F6-B498-43B3-948B-1728B52AA6E4}">
                <adec:decorative xmlns:adec="http://schemas.microsoft.com/office/drawing/2017/decorative" val="1"/>
              </a:ext>
            </a:extLst>
          </p:cNvPr>
          <p:cNvGrpSpPr/>
          <p:nvPr/>
        </p:nvGrpSpPr>
        <p:grpSpPr>
          <a:xfrm>
            <a:off x="13211461" y="8662420"/>
            <a:ext cx="7729376" cy="279602"/>
            <a:chOff x="1592826" y="5644055"/>
            <a:chExt cx="4260816" cy="343790"/>
          </a:xfrm>
        </p:grpSpPr>
        <p:sp>
          <p:nvSpPr>
            <p:cNvPr id="32" name="Rounded Rectangle 31">
              <a:extLst>
                <a:ext uri="{FF2B5EF4-FFF2-40B4-BE49-F238E27FC236}">
                  <a16:creationId xmlns:a16="http://schemas.microsoft.com/office/drawing/2014/main" id="{DEA95751-8865-2844-A442-E9D1C04B9B31}"/>
                </a:ext>
              </a:extLst>
            </p:cNvPr>
            <p:cNvSpPr/>
            <p:nvPr/>
          </p:nvSpPr>
          <p:spPr>
            <a:xfrm>
              <a:off x="1592826" y="5644055"/>
              <a:ext cx="4260816" cy="343790"/>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32">
              <a:extLst>
                <a:ext uri="{FF2B5EF4-FFF2-40B4-BE49-F238E27FC236}">
                  <a16:creationId xmlns:a16="http://schemas.microsoft.com/office/drawing/2014/main" id="{B05A7F00-A994-9B4A-87BD-7BDEE5891EF0}"/>
                </a:ext>
              </a:extLst>
            </p:cNvPr>
            <p:cNvSpPr/>
            <p:nvPr/>
          </p:nvSpPr>
          <p:spPr>
            <a:xfrm>
              <a:off x="1592826" y="5644055"/>
              <a:ext cx="1808185" cy="34379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4" name="Picture 23">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137120" y="11565519"/>
            <a:ext cx="3779520" cy="1964667"/>
          </a:xfrm>
          <a:prstGeom prst="rect">
            <a:avLst/>
          </a:prstGeom>
        </p:spPr>
      </p:pic>
      <p:cxnSp>
        <p:nvCxnSpPr>
          <p:cNvPr id="17" name="Straight Connector 16">
            <a:extLst>
              <a:ext uri="{FF2B5EF4-FFF2-40B4-BE49-F238E27FC236}">
                <a16:creationId xmlns:a16="http://schemas.microsoft.com/office/drawing/2014/main" id="{83347027-181B-0C49-A93A-111FDBC0B24D}"/>
              </a:ext>
              <a:ext uri="{C183D7F6-B498-43B3-948B-1728B52AA6E4}">
                <adec:decorative xmlns:adec="http://schemas.microsoft.com/office/drawing/2017/decorative" val="1"/>
              </a:ext>
            </a:extLst>
          </p:cNvPr>
          <p:cNvCxnSpPr>
            <a:cxnSpLocks/>
          </p:cNvCxnSpPr>
          <p:nvPr/>
        </p:nvCxnSpPr>
        <p:spPr>
          <a:xfrm>
            <a:off x="1601954" y="1772874"/>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05657A6E-EFEA-C54B-BE4E-578B3AC65D58}"/>
              </a:ext>
              <a:ext uri="{C183D7F6-B498-43B3-948B-1728B52AA6E4}">
                <adec:decorative xmlns:adec="http://schemas.microsoft.com/office/drawing/2017/decorative" val="1"/>
              </a:ext>
            </a:extLst>
          </p:cNvPr>
          <p:cNvSpPr/>
          <p:nvPr/>
        </p:nvSpPr>
        <p:spPr>
          <a:xfrm>
            <a:off x="13260270" y="6234554"/>
            <a:ext cx="5478577" cy="2796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056B122-8AD5-7840-8FD2-6F526CF6A4B9}"/>
              </a:ext>
            </a:extLst>
          </p:cNvPr>
          <p:cNvSpPr txBox="1"/>
          <p:nvPr/>
        </p:nvSpPr>
        <p:spPr>
          <a:xfrm>
            <a:off x="13211461" y="4212459"/>
            <a:ext cx="9515425" cy="1964512"/>
          </a:xfrm>
          <a:prstGeom prst="rect">
            <a:avLst/>
          </a:prstGeom>
          <a:noFill/>
        </p:spPr>
        <p:txBody>
          <a:bodyPr wrap="square" rtlCol="0">
            <a:spAutoFit/>
          </a:bodyPr>
          <a:lstStyle/>
          <a:p>
            <a:pPr>
              <a:lnSpc>
                <a:spcPct val="150000"/>
              </a:lnSpc>
            </a:pPr>
            <a:r>
              <a:rPr lang="en-US" sz="2800" dirty="0">
                <a:latin typeface="Lato Light" panose="020F0502020204030203" pitchFamily="34" charset="0"/>
                <a:ea typeface="Lato Light" panose="020F0502020204030203" pitchFamily="34" charset="0"/>
                <a:cs typeface="Lato Light" panose="020F0502020204030203" pitchFamily="34" charset="0"/>
              </a:rPr>
              <a:t>The TEA website will allow the public to conduct a map search of possible TIA funding per campus, based on a teacher’s designation. </a:t>
            </a:r>
          </a:p>
        </p:txBody>
      </p:sp>
      <p:sp>
        <p:nvSpPr>
          <p:cNvPr id="21" name="TextBox 20">
            <a:extLst>
              <a:ext uri="{FF2B5EF4-FFF2-40B4-BE49-F238E27FC236}">
                <a16:creationId xmlns:a16="http://schemas.microsoft.com/office/drawing/2014/main" id="{161BBD6E-219D-304D-8771-2FBA7AC82108}"/>
              </a:ext>
            </a:extLst>
          </p:cNvPr>
          <p:cNvSpPr txBox="1"/>
          <p:nvPr/>
        </p:nvSpPr>
        <p:spPr>
          <a:xfrm>
            <a:off x="13161667" y="7301220"/>
            <a:ext cx="9515424" cy="1318181"/>
          </a:xfrm>
          <a:prstGeom prst="rect">
            <a:avLst/>
          </a:prstGeom>
          <a:noFill/>
        </p:spPr>
        <p:txBody>
          <a:bodyPr wrap="square" rtlCol="0">
            <a:noAutofit/>
          </a:bodyPr>
          <a:lstStyle/>
          <a:p>
            <a:pPr>
              <a:lnSpc>
                <a:spcPct val="150000"/>
              </a:lnSpc>
            </a:pPr>
            <a:r>
              <a:rPr lang="en-US" sz="2800" dirty="0">
                <a:latin typeface="Lato Light" panose="020F0502020204030203" pitchFamily="34" charset="0"/>
                <a:ea typeface="Lato Light" panose="020F0502020204030203" pitchFamily="34" charset="0"/>
                <a:cs typeface="Lato Light" panose="020F0502020204030203" pitchFamily="34" charset="0"/>
              </a:rPr>
              <a:t>This will also include a downloadable list of yearly funding available per campus. </a:t>
            </a:r>
          </a:p>
        </p:txBody>
      </p:sp>
      <p:pic>
        <p:nvPicPr>
          <p:cNvPr id="4" name="Picture Placeholder 3" descr="chart">
            <a:extLst>
              <a:ext uri="{FF2B5EF4-FFF2-40B4-BE49-F238E27FC236}">
                <a16:creationId xmlns:a16="http://schemas.microsoft.com/office/drawing/2014/main" id="{2B8EB067-7B4D-B24E-A5E0-AC64ADDACDAA}"/>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730" t="5427" r="2670" b="7207"/>
          <a:stretch/>
        </p:blipFill>
        <p:spPr>
          <a:xfrm>
            <a:off x="837024" y="3447628"/>
            <a:ext cx="11914505" cy="7293972"/>
          </a:xfrm>
        </p:spPr>
      </p:pic>
      <p:sp>
        <p:nvSpPr>
          <p:cNvPr id="3" name="Rectangle 2">
            <a:extLst>
              <a:ext uri="{FF2B5EF4-FFF2-40B4-BE49-F238E27FC236}">
                <a16:creationId xmlns:a16="http://schemas.microsoft.com/office/drawing/2014/main" id="{9952E679-D355-9643-8DB7-E016FA0D9BE1}"/>
              </a:ext>
              <a:ext uri="{C183D7F6-B498-43B3-948B-1728B52AA6E4}">
                <adec:decorative xmlns:adec="http://schemas.microsoft.com/office/drawing/2017/decorative" val="1"/>
              </a:ext>
            </a:extLst>
          </p:cNvPr>
          <p:cNvSpPr/>
          <p:nvPr/>
        </p:nvSpPr>
        <p:spPr>
          <a:xfrm>
            <a:off x="9108830" y="10679112"/>
            <a:ext cx="4923692" cy="752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A92B3-8DFC-7A45-B3C1-21939D677B33}"/>
              </a:ext>
            </a:extLst>
          </p:cNvPr>
          <p:cNvSpPr>
            <a:spLocks noGrp="1"/>
          </p:cNvSpPr>
          <p:nvPr>
            <p:ph type="title" idx="4294967295"/>
          </p:nvPr>
        </p:nvSpPr>
        <p:spPr>
          <a:xfrm>
            <a:off x="1749973" y="-157762"/>
            <a:ext cx="21025723" cy="2651126"/>
          </a:xfrm>
        </p:spPr>
        <p:txBody>
          <a:bodyPr/>
          <a:lstStyle/>
          <a:p>
            <a:r>
              <a:rPr lang="en-US" dirty="0">
                <a:solidFill>
                  <a:schemeClr val="bg1"/>
                </a:solidFill>
              </a:rPr>
              <a:t>Key Points</a:t>
            </a:r>
          </a:p>
        </p:txBody>
      </p:sp>
    </p:spTree>
    <p:extLst>
      <p:ext uri="{BB962C8B-B14F-4D97-AF65-F5344CB8AC3E}">
        <p14:creationId xmlns:p14="http://schemas.microsoft.com/office/powerpoint/2010/main" val="248604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5E0683B-25AE-214F-A1B8-4FB2F4DA764C}"/>
              </a:ext>
            </a:extLst>
          </p:cNvPr>
          <p:cNvSpPr txBox="1"/>
          <p:nvPr/>
        </p:nvSpPr>
        <p:spPr>
          <a:xfrm>
            <a:off x="1849461" y="1806598"/>
            <a:ext cx="11509395" cy="923330"/>
          </a:xfrm>
          <a:prstGeom prst="rect">
            <a:avLst/>
          </a:prstGeom>
          <a:noFill/>
        </p:spPr>
        <p:txBody>
          <a:bodyPr wrap="square" rtlCol="0">
            <a:sp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Two Pathways to Designation</a:t>
            </a:r>
          </a:p>
        </p:txBody>
      </p:sp>
      <p:grpSp>
        <p:nvGrpSpPr>
          <p:cNvPr id="26" name="Group 25" descr="recognition designation proess of NBCT's">
            <a:extLst>
              <a:ext uri="{FF2B5EF4-FFF2-40B4-BE49-F238E27FC236}">
                <a16:creationId xmlns:a16="http://schemas.microsoft.com/office/drawing/2014/main" id="{56350DD2-652B-B149-85CC-22EA876ACBC0}"/>
              </a:ext>
            </a:extLst>
          </p:cNvPr>
          <p:cNvGrpSpPr/>
          <p:nvPr/>
        </p:nvGrpSpPr>
        <p:grpSpPr>
          <a:xfrm>
            <a:off x="13260271" y="4815322"/>
            <a:ext cx="10656369" cy="1754499"/>
            <a:chOff x="1808382" y="9362425"/>
            <a:chExt cx="8428154" cy="1318181"/>
          </a:xfrm>
        </p:grpSpPr>
        <p:sp>
          <p:nvSpPr>
            <p:cNvPr id="53" name="Rounded Rectangle 52">
              <a:extLst>
                <a:ext uri="{FF2B5EF4-FFF2-40B4-BE49-F238E27FC236}">
                  <a16:creationId xmlns:a16="http://schemas.microsoft.com/office/drawing/2014/main" id="{1346C979-29EA-254C-8ED1-EAA58A59D59E}"/>
                </a:ext>
              </a:extLst>
            </p:cNvPr>
            <p:cNvSpPr/>
            <p:nvPr/>
          </p:nvSpPr>
          <p:spPr>
            <a:xfrm>
              <a:off x="1886358" y="9931193"/>
              <a:ext cx="7729376" cy="279601"/>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CB8658D2-0719-D14E-AA52-81C87378B54A}"/>
                </a:ext>
              </a:extLst>
            </p:cNvPr>
            <p:cNvSpPr txBox="1"/>
            <p:nvPr/>
          </p:nvSpPr>
          <p:spPr>
            <a:xfrm>
              <a:off x="1808382" y="9362425"/>
              <a:ext cx="8428154" cy="1318181"/>
            </a:xfrm>
            <a:prstGeom prst="rect">
              <a:avLst/>
            </a:prstGeom>
            <a:noFill/>
          </p:spPr>
          <p:txBody>
            <a:bodyPr wrap="square" rtlCol="0">
              <a:noAutofit/>
            </a:bodyPr>
            <a:lstStyle/>
            <a:p>
              <a:pPr>
                <a:lnSpc>
                  <a:spcPct val="150000"/>
                </a:lnSpc>
              </a:pPr>
              <a:r>
                <a:rPr lang="en-US" sz="2800" dirty="0">
                  <a:latin typeface="Lato Light" panose="020F0502020204030203" pitchFamily="34" charset="0"/>
                  <a:ea typeface="Lato Light" panose="020F0502020204030203" pitchFamily="34" charset="0"/>
                  <a:cs typeface="Lato Light" panose="020F0502020204030203" pitchFamily="34" charset="0"/>
                </a:rPr>
                <a:t>The Recognized designation process of NBCTs is fairly automatic,  generating between $3K-$9K per NBCT at their campus </a:t>
              </a:r>
            </a:p>
          </p:txBody>
        </p:sp>
      </p:grpSp>
      <p:grpSp>
        <p:nvGrpSpPr>
          <p:cNvPr id="28" name="Group 27" descr="content placeholder">
            <a:extLst>
              <a:ext uri="{FF2B5EF4-FFF2-40B4-BE49-F238E27FC236}">
                <a16:creationId xmlns:a16="http://schemas.microsoft.com/office/drawing/2014/main" id="{77AF76DF-4636-C34E-9BB1-E0D0B984DBEE}"/>
              </a:ext>
            </a:extLst>
          </p:cNvPr>
          <p:cNvGrpSpPr/>
          <p:nvPr/>
        </p:nvGrpSpPr>
        <p:grpSpPr>
          <a:xfrm>
            <a:off x="13260271" y="7384530"/>
            <a:ext cx="9125596" cy="1964512"/>
            <a:chOff x="1808382" y="9305800"/>
            <a:chExt cx="9125596" cy="1964512"/>
          </a:xfrm>
        </p:grpSpPr>
        <p:sp>
          <p:nvSpPr>
            <p:cNvPr id="32" name="Rounded Rectangle 31">
              <a:extLst>
                <a:ext uri="{FF2B5EF4-FFF2-40B4-BE49-F238E27FC236}">
                  <a16:creationId xmlns:a16="http://schemas.microsoft.com/office/drawing/2014/main" id="{DEA95751-8865-2844-A442-E9D1C04B9B31}"/>
                </a:ext>
              </a:extLst>
            </p:cNvPr>
            <p:cNvSpPr/>
            <p:nvPr/>
          </p:nvSpPr>
          <p:spPr>
            <a:xfrm>
              <a:off x="1886358" y="9931199"/>
              <a:ext cx="7729376" cy="279602"/>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F7B23B30-BA10-2D40-B637-91A79BB3DA78}"/>
                </a:ext>
              </a:extLst>
            </p:cNvPr>
            <p:cNvSpPr txBox="1"/>
            <p:nvPr/>
          </p:nvSpPr>
          <p:spPr>
            <a:xfrm>
              <a:off x="1808382" y="9305800"/>
              <a:ext cx="9125596" cy="1964512"/>
            </a:xfrm>
            <a:prstGeom prst="rect">
              <a:avLst/>
            </a:prstGeom>
            <a:noFill/>
          </p:spPr>
          <p:txBody>
            <a:bodyPr wrap="square" rtlCol="0">
              <a:spAutoFit/>
            </a:bodyPr>
            <a:lstStyle/>
            <a:p>
              <a:pPr>
                <a:lnSpc>
                  <a:spcPct val="150000"/>
                </a:lnSpc>
              </a:pPr>
              <a:r>
                <a:rPr lang="en-US" sz="2800" dirty="0">
                  <a:latin typeface="Lato Light" panose="020F0502020204030203" pitchFamily="34" charset="0"/>
                  <a:ea typeface="Lato Light" panose="020F0502020204030203" pitchFamily="34" charset="0"/>
                  <a:cs typeface="Lato Light" panose="020F0502020204030203" pitchFamily="34" charset="0"/>
                </a:rPr>
                <a:t>NBCTs with a Recognized designation may also qualify for a designation according to their local designation system, with the highest designation taking precedence</a:t>
              </a:r>
              <a:endParaRPr lang="en-US" sz="2800" dirty="0">
                <a:solidFill>
                  <a:schemeClr val="tx1">
                    <a:lumMod val="75000"/>
                  </a:schemeClr>
                </a:solidFill>
              </a:endParaRPr>
            </a:p>
          </p:txBody>
        </p:sp>
      </p:grpSp>
      <p:pic>
        <p:nvPicPr>
          <p:cNvPr id="24" name="Picture 23">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137120" y="11565519"/>
            <a:ext cx="3779520" cy="1964667"/>
          </a:xfrm>
          <a:prstGeom prst="rect">
            <a:avLst/>
          </a:prstGeom>
        </p:spPr>
      </p:pic>
      <p:pic>
        <p:nvPicPr>
          <p:cNvPr id="6" name="Picture Placeholder 5" descr="diagram">
            <a:extLst>
              <a:ext uri="{FF2B5EF4-FFF2-40B4-BE49-F238E27FC236}">
                <a16:creationId xmlns:a16="http://schemas.microsoft.com/office/drawing/2014/main" id="{C3FB485D-C0EC-2C49-9497-04D49A9553E5}"/>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864" t="3997" r="831" b="912"/>
          <a:stretch/>
        </p:blipFill>
        <p:spPr>
          <a:xfrm>
            <a:off x="664251" y="3938171"/>
            <a:ext cx="12498593" cy="6969760"/>
          </a:xfrm>
        </p:spPr>
      </p:pic>
      <p:cxnSp>
        <p:nvCxnSpPr>
          <p:cNvPr id="17" name="Straight Connector 16">
            <a:extLst>
              <a:ext uri="{FF2B5EF4-FFF2-40B4-BE49-F238E27FC236}">
                <a16:creationId xmlns:a16="http://schemas.microsoft.com/office/drawing/2014/main" id="{510A2ADE-5FDB-AF42-B27D-F56A27A647DB}"/>
              </a:ext>
              <a:ext uri="{C183D7F6-B498-43B3-948B-1728B52AA6E4}">
                <adec:decorative xmlns:adec="http://schemas.microsoft.com/office/drawing/2017/decorative" val="1"/>
              </a:ext>
            </a:extLst>
          </p:cNvPr>
          <p:cNvCxnSpPr>
            <a:cxnSpLocks/>
          </p:cNvCxnSpPr>
          <p:nvPr/>
        </p:nvCxnSpPr>
        <p:spPr>
          <a:xfrm>
            <a:off x="1601954" y="1772874"/>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C046F491-AC80-064A-A384-3B6C0EFF8F53}"/>
              </a:ext>
              <a:ext uri="{C183D7F6-B498-43B3-948B-1728B52AA6E4}">
                <adec:decorative xmlns:adec="http://schemas.microsoft.com/office/drawing/2017/decorative" val="1"/>
              </a:ext>
            </a:extLst>
          </p:cNvPr>
          <p:cNvSpPr/>
          <p:nvPr/>
        </p:nvSpPr>
        <p:spPr>
          <a:xfrm>
            <a:off x="13260270" y="6234554"/>
            <a:ext cx="5478577" cy="2796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18">
            <a:extLst>
              <a:ext uri="{FF2B5EF4-FFF2-40B4-BE49-F238E27FC236}">
                <a16:creationId xmlns:a16="http://schemas.microsoft.com/office/drawing/2014/main" id="{0A46DABD-55CB-414F-A3D1-2033B5205BD7}"/>
              </a:ext>
              <a:ext uri="{C183D7F6-B498-43B3-948B-1728B52AA6E4}">
                <adec:decorative xmlns:adec="http://schemas.microsoft.com/office/drawing/2017/decorative" val="1"/>
              </a:ext>
            </a:extLst>
          </p:cNvPr>
          <p:cNvSpPr/>
          <p:nvPr/>
        </p:nvSpPr>
        <p:spPr>
          <a:xfrm>
            <a:off x="13211461" y="9462520"/>
            <a:ext cx="3280156" cy="2796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AD741D9-F25C-7544-BF01-9B5063F152C4}"/>
              </a:ext>
            </a:extLst>
          </p:cNvPr>
          <p:cNvSpPr>
            <a:spLocks noGrp="1"/>
          </p:cNvSpPr>
          <p:nvPr>
            <p:ph type="title" idx="4294967295"/>
          </p:nvPr>
        </p:nvSpPr>
        <p:spPr>
          <a:xfrm>
            <a:off x="1502466" y="-228581"/>
            <a:ext cx="21025723" cy="2651126"/>
          </a:xfrm>
        </p:spPr>
        <p:txBody>
          <a:bodyPr/>
          <a:lstStyle/>
          <a:p>
            <a:r>
              <a:rPr lang="en-US" dirty="0">
                <a:solidFill>
                  <a:schemeClr val="bg1"/>
                </a:solidFill>
              </a:rPr>
              <a:t>Two Pathways to Designation</a:t>
            </a:r>
          </a:p>
        </p:txBody>
      </p:sp>
    </p:spTree>
    <p:extLst>
      <p:ext uri="{BB962C8B-B14F-4D97-AF65-F5344CB8AC3E}">
        <p14:creationId xmlns:p14="http://schemas.microsoft.com/office/powerpoint/2010/main" val="1181917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8F5855E4-0854-4D0E-9D92-212CD01E47B8}"/>
              </a:ext>
            </a:extLst>
          </p:cNvPr>
          <p:cNvSpPr>
            <a:spLocks noGrp="1"/>
          </p:cNvSpPr>
          <p:nvPr>
            <p:ph type="title"/>
          </p:nvPr>
        </p:nvSpPr>
        <p:spPr>
          <a:xfrm>
            <a:off x="1736263" y="1595679"/>
            <a:ext cx="20506200" cy="1727198"/>
          </a:xfrm>
        </p:spPr>
        <p:txBody>
          <a:bodyPr>
            <a:norm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Board Certification: Recognized Designation Eligibility </a:t>
            </a:r>
            <a:endParaRPr lang="en-US" sz="5400" b="1" dirty="0">
              <a:solidFill>
                <a:schemeClr val="tx2"/>
              </a:solidFill>
              <a:latin typeface="+mn-lt"/>
            </a:endParaRPr>
          </a:p>
        </p:txBody>
      </p:sp>
      <p:sp>
        <p:nvSpPr>
          <p:cNvPr id="4" name="Slide Number Placeholder 3">
            <a:extLst>
              <a:ext uri="{FF2B5EF4-FFF2-40B4-BE49-F238E27FC236}">
                <a16:creationId xmlns:a16="http://schemas.microsoft.com/office/drawing/2014/main" id="{81ABE268-9437-4B70-829A-699A5F1ACE8F}"/>
              </a:ext>
            </a:extLst>
          </p:cNvPr>
          <p:cNvSpPr>
            <a:spLocks noGrp="1"/>
          </p:cNvSpPr>
          <p:nvPr>
            <p:ph type="sldNum" sz="quarter" idx="12"/>
          </p:nvPr>
        </p:nvSpPr>
        <p:spPr/>
        <p:txBody>
          <a:bodyPr/>
          <a:lstStyle/>
          <a:p>
            <a:fld id="{0088AB57-2DBE-44A3-AE96-942C49E954BF}" type="slidenum">
              <a:rPr lang="en-US" smtClean="0"/>
              <a:t>12</a:t>
            </a:fld>
            <a:endParaRPr lang="en-US" dirty="0"/>
          </a:p>
        </p:txBody>
      </p:sp>
      <p:pic>
        <p:nvPicPr>
          <p:cNvPr id="2" name="Picture 1" descr="National Board logo">
            <a:extLst>
              <a:ext uri="{FF2B5EF4-FFF2-40B4-BE49-F238E27FC236}">
                <a16:creationId xmlns:a16="http://schemas.microsoft.com/office/drawing/2014/main" id="{AF6E1471-90D3-4510-8756-CC7DFB3858D6}"/>
              </a:ext>
            </a:extLst>
          </p:cNvPr>
          <p:cNvPicPr>
            <a:picLocks noChangeAspect="1"/>
          </p:cNvPicPr>
          <p:nvPr/>
        </p:nvPicPr>
        <p:blipFill>
          <a:blip r:embed="rId3"/>
          <a:stretch>
            <a:fillRect/>
          </a:stretch>
        </p:blipFill>
        <p:spPr>
          <a:xfrm>
            <a:off x="1563518" y="8809149"/>
            <a:ext cx="9153250" cy="2004883"/>
          </a:xfrm>
          <a:prstGeom prst="rect">
            <a:avLst/>
          </a:prstGeom>
          <a:ln w="9525">
            <a:solidFill>
              <a:schemeClr val="tx1"/>
            </a:solidFill>
          </a:ln>
        </p:spPr>
      </p:pic>
      <p:grpSp>
        <p:nvGrpSpPr>
          <p:cNvPr id="6" name="Group 5" descr="recognized designation">
            <a:extLst>
              <a:ext uri="{FF2B5EF4-FFF2-40B4-BE49-F238E27FC236}">
                <a16:creationId xmlns:a16="http://schemas.microsoft.com/office/drawing/2014/main" id="{2DBF2C27-21AC-4772-ACD7-168F76578319}"/>
              </a:ext>
            </a:extLst>
          </p:cNvPr>
          <p:cNvGrpSpPr/>
          <p:nvPr/>
        </p:nvGrpSpPr>
        <p:grpSpPr>
          <a:xfrm>
            <a:off x="1471928" y="4177614"/>
            <a:ext cx="9237918" cy="4523704"/>
            <a:chOff x="3219450" y="1533694"/>
            <a:chExt cx="5391150" cy="2108098"/>
          </a:xfrm>
        </p:grpSpPr>
        <p:sp>
          <p:nvSpPr>
            <p:cNvPr id="5" name="Rectangle 4">
              <a:extLst>
                <a:ext uri="{FF2B5EF4-FFF2-40B4-BE49-F238E27FC236}">
                  <a16:creationId xmlns:a16="http://schemas.microsoft.com/office/drawing/2014/main" id="{1EB8FE8A-4638-4055-B045-598A94670EEF}"/>
                </a:ext>
              </a:extLst>
            </p:cNvPr>
            <p:cNvSpPr/>
            <p:nvPr/>
          </p:nvSpPr>
          <p:spPr>
            <a:xfrm>
              <a:off x="3219450" y="1533694"/>
              <a:ext cx="5391150" cy="20683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A296B63D-6985-4BA2-8FB8-1DE37420A5BF}"/>
                </a:ext>
              </a:extLst>
            </p:cNvPr>
            <p:cNvPicPr>
              <a:picLocks noChangeAspect="1"/>
            </p:cNvPicPr>
            <p:nvPr/>
          </p:nvPicPr>
          <p:blipFill>
            <a:blip r:embed="rId4">
              <a:duotone>
                <a:schemeClr val="accent3">
                  <a:shade val="45000"/>
                  <a:satMod val="135000"/>
                </a:schemeClr>
                <a:prstClr val="white"/>
              </a:duotone>
            </a:blip>
            <a:stretch>
              <a:fillRect/>
            </a:stretch>
          </p:blipFill>
          <p:spPr>
            <a:xfrm>
              <a:off x="5105522" y="1700473"/>
              <a:ext cx="1698761" cy="1242688"/>
            </a:xfrm>
            <a:prstGeom prst="rect">
              <a:avLst/>
            </a:prstGeom>
          </p:spPr>
        </p:pic>
        <p:sp>
          <p:nvSpPr>
            <p:cNvPr id="46" name="Text Placeholder 2">
              <a:extLst>
                <a:ext uri="{FF2B5EF4-FFF2-40B4-BE49-F238E27FC236}">
                  <a16:creationId xmlns:a16="http://schemas.microsoft.com/office/drawing/2014/main" id="{46B6B559-A675-455F-9929-FE9217AE35D4}"/>
                </a:ext>
              </a:extLst>
            </p:cNvPr>
            <p:cNvSpPr txBox="1">
              <a:spLocks/>
            </p:cNvSpPr>
            <p:nvPr/>
          </p:nvSpPr>
          <p:spPr>
            <a:xfrm>
              <a:off x="3483766" y="2778193"/>
              <a:ext cx="4942272" cy="86359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b="1" dirty="0">
                  <a:solidFill>
                    <a:srgbClr val="77B150"/>
                  </a:solidFill>
                  <a:latin typeface="Lato"/>
                  <a:cs typeface="Calibri" charset="0"/>
                </a:rPr>
                <a:t>Recognized Designation</a:t>
              </a:r>
              <a:endParaRPr lang="en-US" b="1" dirty="0">
                <a:solidFill>
                  <a:srgbClr val="0D6CB9"/>
                </a:solidFill>
                <a:latin typeface="Lato"/>
              </a:endParaRPr>
            </a:p>
            <a:p>
              <a:pPr marL="0" indent="0" algn="ctr">
                <a:lnSpc>
                  <a:spcPct val="150000"/>
                </a:lnSpc>
                <a:spcBef>
                  <a:spcPts val="0"/>
                </a:spcBef>
                <a:buNone/>
              </a:pPr>
              <a:endParaRPr lang="en-US" dirty="0">
                <a:solidFill>
                  <a:srgbClr val="0D6CB9"/>
                </a:solidFill>
                <a:latin typeface="Lato"/>
              </a:endParaRPr>
            </a:p>
            <a:p>
              <a:pPr marL="0" indent="0" algn="ctr">
                <a:lnSpc>
                  <a:spcPct val="150000"/>
                </a:lnSpc>
                <a:spcBef>
                  <a:spcPts val="0"/>
                </a:spcBef>
                <a:buNone/>
              </a:pPr>
              <a:endParaRPr lang="en-US" b="1" dirty="0">
                <a:solidFill>
                  <a:srgbClr val="0D6CB9"/>
                </a:solidFill>
                <a:latin typeface="Lato"/>
              </a:endParaRPr>
            </a:p>
          </p:txBody>
        </p:sp>
      </p:grpSp>
      <p:sp>
        <p:nvSpPr>
          <p:cNvPr id="3" name="TextBox 2">
            <a:extLst>
              <a:ext uri="{FF2B5EF4-FFF2-40B4-BE49-F238E27FC236}">
                <a16:creationId xmlns:a16="http://schemas.microsoft.com/office/drawing/2014/main" id="{1971A1A5-65E5-4F00-849C-9D9FFDD88227}"/>
              </a:ext>
            </a:extLst>
          </p:cNvPr>
          <p:cNvSpPr txBox="1"/>
          <p:nvPr/>
        </p:nvSpPr>
        <p:spPr>
          <a:xfrm>
            <a:off x="11746922" y="5346867"/>
            <a:ext cx="10279958" cy="4062614"/>
          </a:xfrm>
          <a:prstGeom prst="rect">
            <a:avLst/>
          </a:prstGeom>
          <a:noFill/>
        </p:spPr>
        <p:txBody>
          <a:bodyPr wrap="square" lIns="182843" tIns="91422" rIns="182843" bIns="91422" rtlCol="0">
            <a:spAutoFit/>
          </a:bodyPr>
          <a:lstStyle/>
          <a:p>
            <a:r>
              <a:rPr lang="en-US" sz="2800" dirty="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Teachers with a National Board Certification are eligible to earn a Recognized designation if they meet the following eligibility requirements:  </a:t>
            </a:r>
          </a:p>
          <a:p>
            <a:pPr marL="685800" indent="-685800">
              <a:buFont typeface="Arial" panose="020B0604020202020204" pitchFamily="34" charset="0"/>
              <a:buChar char="•"/>
            </a:pPr>
            <a:r>
              <a:rPr lang="en-US" sz="2800" dirty="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Working as a teacher (reported as a 087 Role ID in Winter Class Roster)</a:t>
            </a:r>
          </a:p>
          <a:p>
            <a:pPr marL="685800" indent="-685800">
              <a:buFont typeface="Arial" panose="020B0604020202020204" pitchFamily="34" charset="0"/>
              <a:buChar char="•"/>
            </a:pPr>
            <a:r>
              <a:rPr lang="en-US" sz="2800" dirty="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Valid National Board certificate</a:t>
            </a:r>
          </a:p>
          <a:p>
            <a:pPr marL="685800" indent="-685800">
              <a:buFont typeface="Arial" panose="020B0604020202020204" pitchFamily="34" charset="0"/>
              <a:buChar char="•"/>
            </a:pPr>
            <a:r>
              <a:rPr lang="en-US" sz="2800" dirty="0">
                <a:solidFill>
                  <a:schemeClr val="bg2">
                    <a:lumMod val="50000"/>
                  </a:schemeClr>
                </a:solidFill>
                <a:latin typeface="Lato Light" panose="020F0502020204030203" pitchFamily="34" charset="0"/>
              </a:rPr>
              <a:t>NBCT directory listing reflects Texas employment</a:t>
            </a:r>
            <a:endParaRPr lang="en-US" sz="2800" dirty="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endParaRPr>
          </a:p>
          <a:p>
            <a:pPr marL="685800" indent="-685800">
              <a:buFont typeface="Arial" panose="020B0604020202020204" pitchFamily="34" charset="0"/>
              <a:buChar char="•"/>
            </a:pPr>
            <a:r>
              <a:rPr lang="en-US" sz="2800" dirty="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Recognized designation valid until  July following the NB certificate expiration</a:t>
            </a:r>
          </a:p>
        </p:txBody>
      </p:sp>
      <p:pic>
        <p:nvPicPr>
          <p:cNvPr id="10" name="Picture 9">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26297" b="33535"/>
          <a:stretch/>
        </p:blipFill>
        <p:spPr>
          <a:xfrm>
            <a:off x="20137120" y="11565519"/>
            <a:ext cx="3779520" cy="1964667"/>
          </a:xfrm>
          <a:prstGeom prst="rect">
            <a:avLst/>
          </a:prstGeom>
        </p:spPr>
      </p:pic>
      <p:cxnSp>
        <p:nvCxnSpPr>
          <p:cNvPr id="11" name="Straight Connector 10">
            <a:extLst>
              <a:ext uri="{FF2B5EF4-FFF2-40B4-BE49-F238E27FC236}">
                <a16:creationId xmlns:a16="http://schemas.microsoft.com/office/drawing/2014/main" id="{F6568237-FC52-4A47-A954-48A69763B540}"/>
              </a:ext>
              <a:ext uri="{C183D7F6-B498-43B3-948B-1728B52AA6E4}">
                <adec:decorative xmlns:adec="http://schemas.microsoft.com/office/drawing/2017/decorative" val="1"/>
              </a:ext>
            </a:extLst>
          </p:cNvPr>
          <p:cNvCxnSpPr>
            <a:cxnSpLocks/>
          </p:cNvCxnSpPr>
          <p:nvPr/>
        </p:nvCxnSpPr>
        <p:spPr>
          <a:xfrm>
            <a:off x="1601954" y="1772874"/>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4B84D65-7EF2-1443-B741-B28BB07BC7D7}"/>
              </a:ext>
              <a:ext uri="{C183D7F6-B498-43B3-948B-1728B52AA6E4}">
                <adec:decorative xmlns:adec="http://schemas.microsoft.com/office/drawing/2017/decorative" val="1"/>
              </a:ext>
            </a:extLst>
          </p:cNvPr>
          <p:cNvSpPr/>
          <p:nvPr/>
        </p:nvSpPr>
        <p:spPr>
          <a:xfrm>
            <a:off x="11989363" y="9636065"/>
            <a:ext cx="5478577" cy="2796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4218616"/>
      </p:ext>
    </p:extLst>
  </p:cSld>
  <p:clrMapOvr>
    <a:masterClrMapping/>
  </p:clrMapOvr>
  <mc:AlternateContent xmlns:mc="http://schemas.openxmlformats.org/markup-compatibility/2006" xmlns:p14="http://schemas.microsoft.com/office/powerpoint/2010/main">
    <mc:Choice Requires="p14">
      <p:transition spd="slow" p14:dur="2000" advTm="20610"/>
    </mc:Choice>
    <mc:Fallback xmlns="">
      <p:transition spd="slow" advTm="206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F8B-1712-41E7-A1DB-340B98F317BF}"/>
              </a:ext>
            </a:extLst>
          </p:cNvPr>
          <p:cNvSpPr>
            <a:spLocks noGrp="1"/>
          </p:cNvSpPr>
          <p:nvPr>
            <p:ph type="title"/>
          </p:nvPr>
        </p:nvSpPr>
        <p:spPr>
          <a:xfrm>
            <a:off x="1675960" y="1682496"/>
            <a:ext cx="21025723" cy="1400498"/>
          </a:xfrm>
        </p:spPr>
        <p:txBody>
          <a:bodyPr>
            <a:norm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Allotment Eligibility  </a:t>
            </a:r>
            <a:endParaRPr lang="en-US" sz="5400" b="1" dirty="0">
              <a:solidFill>
                <a:srgbClr val="363E48"/>
              </a:solidFill>
            </a:endParaRPr>
          </a:p>
        </p:txBody>
      </p:sp>
      <p:sp>
        <p:nvSpPr>
          <p:cNvPr id="3" name="Slide Number Placeholder 2">
            <a:extLst>
              <a:ext uri="{FF2B5EF4-FFF2-40B4-BE49-F238E27FC236}">
                <a16:creationId xmlns:a16="http://schemas.microsoft.com/office/drawing/2014/main" id="{FC844447-4FCF-4686-8622-DC7CF6A786CB}"/>
              </a:ext>
            </a:extLst>
          </p:cNvPr>
          <p:cNvSpPr>
            <a:spLocks noGrp="1"/>
          </p:cNvSpPr>
          <p:nvPr>
            <p:ph type="sldNum" sz="quarter" idx="12"/>
          </p:nvPr>
        </p:nvSpPr>
        <p:spPr/>
        <p:txBody>
          <a:bodyPr/>
          <a:lstStyle/>
          <a:p>
            <a:fld id="{0088AB57-2DBE-44A3-AE96-942C49E954BF}" type="slidenum">
              <a:rPr lang="en-US" smtClean="0"/>
              <a:t>13</a:t>
            </a:fld>
            <a:endParaRPr lang="en-US"/>
          </a:p>
        </p:txBody>
      </p:sp>
      <p:sp>
        <p:nvSpPr>
          <p:cNvPr id="4" name="Content Placeholder 3">
            <a:extLst>
              <a:ext uri="{FF2B5EF4-FFF2-40B4-BE49-F238E27FC236}">
                <a16:creationId xmlns:a16="http://schemas.microsoft.com/office/drawing/2014/main" id="{D671F7DA-92F7-4A63-8406-905BBA9FEEC5}"/>
              </a:ext>
            </a:extLst>
          </p:cNvPr>
          <p:cNvSpPr>
            <a:spLocks noGrp="1"/>
          </p:cNvSpPr>
          <p:nvPr>
            <p:ph idx="13"/>
          </p:nvPr>
        </p:nvSpPr>
        <p:spPr>
          <a:xfrm>
            <a:off x="1675961" y="2934598"/>
            <a:ext cx="21340881" cy="8960105"/>
          </a:xfrm>
        </p:spPr>
        <p:txBody>
          <a:bodyPr vert="horz" lIns="182843" tIns="91422" rIns="182843" bIns="91422" rtlCol="0" anchor="t">
            <a:normAutofit fontScale="92500" lnSpcReduction="10000"/>
          </a:bodyPr>
          <a:lstStyle/>
          <a:p>
            <a:pPr marL="685663" indent="-685663">
              <a:lnSpc>
                <a:spcPct val="150000"/>
              </a:lnSpc>
              <a:spcAft>
                <a:spcPts val="2400"/>
              </a:spcAft>
              <a:buFont typeface="Arial" panose="020B0604020202020204" pitchFamily="34" charset="0"/>
              <a:buChar char="•"/>
            </a:pPr>
            <a:r>
              <a:rPr lang="en-US" sz="4700" b="0" dirty="0">
                <a:solidFill>
                  <a:schemeClr val="tx2"/>
                </a:solidFill>
                <a:latin typeface="Montserrat SemiBold" pitchFamily="2" charset="77"/>
                <a:cs typeface="Calibri" charset="0"/>
              </a:rPr>
              <a:t>National Board teachers with a Recognized designation will generate allotment funding annually if they:</a:t>
            </a:r>
          </a:p>
          <a:p>
            <a:pPr marL="2056989" lvl="1" indent="-685663">
              <a:lnSpc>
                <a:spcPct val="150000"/>
              </a:lnSpc>
              <a:spcAft>
                <a:spcPts val="2400"/>
              </a:spcAft>
              <a:buFont typeface="Arial" panose="020B0604020202020204" pitchFamily="34" charset="0"/>
              <a:buChar char="•"/>
            </a:pPr>
            <a:r>
              <a:rPr lang="en-US" sz="4300" b="0" dirty="0">
                <a:solidFill>
                  <a:schemeClr val="tx2"/>
                </a:solidFill>
                <a:latin typeface="Montserrat SemiBold" pitchFamily="2" charset="77"/>
                <a:cs typeface="Calibri" charset="0"/>
              </a:rPr>
              <a:t>Are employed as a classroom teacher for at least 90 days at 4 or more hours per day</a:t>
            </a:r>
          </a:p>
          <a:p>
            <a:pPr marL="2514006" lvl="2" indent="-685663">
              <a:lnSpc>
                <a:spcPct val="150000"/>
              </a:lnSpc>
              <a:spcAft>
                <a:spcPts val="2400"/>
              </a:spcAft>
              <a:buFont typeface="Arial" panose="020B0604020202020204" pitchFamily="34" charset="0"/>
              <a:buChar char="•"/>
            </a:pPr>
            <a:r>
              <a:rPr lang="en-US" sz="3200" dirty="0">
                <a:solidFill>
                  <a:schemeClr val="tx2"/>
                </a:solidFill>
                <a:latin typeface="Montserrat SemiBold" pitchFamily="2" charset="77"/>
                <a:cs typeface="Calibri" charset="0"/>
              </a:rPr>
              <a:t>Reported as 087 Role ID in Winter Class Roster</a:t>
            </a:r>
          </a:p>
          <a:p>
            <a:pPr marL="2514006" lvl="2" indent="-685663">
              <a:lnSpc>
                <a:spcPct val="150000"/>
              </a:lnSpc>
              <a:spcAft>
                <a:spcPts val="2400"/>
              </a:spcAft>
              <a:buFont typeface="Arial" panose="020B0604020202020204" pitchFamily="34" charset="0"/>
              <a:buChar char="•"/>
            </a:pPr>
            <a:r>
              <a:rPr lang="en-US" sz="3200" dirty="0">
                <a:solidFill>
                  <a:schemeClr val="tx2"/>
                </a:solidFill>
                <a:latin typeface="Montserrat SemiBold" pitchFamily="2" charset="77"/>
                <a:cs typeface="Calibri" charset="0"/>
              </a:rPr>
              <a:t>Assistant teachers, reading specialists, interventionists, inclusion teachers are all eligible provided they are employed in a 087 PEIMS Role ID</a:t>
            </a:r>
          </a:p>
          <a:p>
            <a:pPr marL="2056989" lvl="1" indent="-685663">
              <a:lnSpc>
                <a:spcPct val="150000"/>
              </a:lnSpc>
              <a:spcAft>
                <a:spcPts val="2400"/>
              </a:spcAft>
              <a:buFont typeface="Arial" panose="020B0604020202020204" pitchFamily="34" charset="0"/>
              <a:buChar char="•"/>
            </a:pPr>
            <a:r>
              <a:rPr lang="en-US" sz="4300" dirty="0">
                <a:solidFill>
                  <a:schemeClr val="tx2"/>
                </a:solidFill>
                <a:latin typeface="Montserrat SemiBold" pitchFamily="2" charset="77"/>
                <a:cs typeface="Calibri" charset="0"/>
              </a:rPr>
              <a:t>Were or will be compensated for a creditable year of service </a:t>
            </a:r>
          </a:p>
          <a:p>
            <a:pPr marL="2514006" lvl="2" indent="-685663">
              <a:lnSpc>
                <a:spcPct val="150000"/>
              </a:lnSpc>
              <a:spcAft>
                <a:spcPts val="2400"/>
              </a:spcAft>
              <a:buFont typeface="Arial" panose="020B0604020202020204" pitchFamily="34" charset="0"/>
              <a:buChar char="•"/>
            </a:pPr>
            <a:endParaRPr lang="en-US" sz="3900" b="0" dirty="0">
              <a:solidFill>
                <a:schemeClr val="tx2"/>
              </a:solidFill>
              <a:latin typeface="Montserrat SemiBold" pitchFamily="2" charset="77"/>
              <a:cs typeface="Calibri" charset="0"/>
            </a:endParaRPr>
          </a:p>
          <a:p>
            <a:pPr marL="2514006" lvl="2" indent="-685663">
              <a:lnSpc>
                <a:spcPct val="150000"/>
              </a:lnSpc>
              <a:spcAft>
                <a:spcPts val="2400"/>
              </a:spcAft>
              <a:buFont typeface="Arial" panose="020B0604020202020204" pitchFamily="34" charset="0"/>
              <a:buChar char="•"/>
            </a:pPr>
            <a:endParaRPr lang="en-US" sz="4800" b="0" dirty="0">
              <a:solidFill>
                <a:schemeClr val="bg2">
                  <a:lumMod val="50000"/>
                </a:schemeClr>
              </a:solidFill>
              <a:latin typeface="+mj-lt"/>
              <a:cs typeface="Calibri" charset="0"/>
            </a:endParaRPr>
          </a:p>
          <a:p>
            <a:endParaRPr lang="en-US" sz="4800" b="0" dirty="0">
              <a:solidFill>
                <a:schemeClr val="bg2">
                  <a:lumMod val="50000"/>
                </a:schemeClr>
              </a:solidFill>
              <a:latin typeface="+mj-lt"/>
              <a:cs typeface="Calibri" charset="0"/>
            </a:endParaRPr>
          </a:p>
        </p:txBody>
      </p:sp>
      <p:pic>
        <p:nvPicPr>
          <p:cNvPr id="5" name="Picture 4">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137120" y="11565519"/>
            <a:ext cx="3779520" cy="1964667"/>
          </a:xfrm>
          <a:prstGeom prst="rect">
            <a:avLst/>
          </a:prstGeom>
        </p:spPr>
      </p:pic>
      <p:cxnSp>
        <p:nvCxnSpPr>
          <p:cNvPr id="7" name="Straight Connector 6">
            <a:extLst>
              <a:ext uri="{FF2B5EF4-FFF2-40B4-BE49-F238E27FC236}">
                <a16:creationId xmlns:a16="http://schemas.microsoft.com/office/drawing/2014/main" id="{704B16E1-2E72-F446-A46A-72050C786B32}"/>
              </a:ext>
              <a:ext uri="{C183D7F6-B498-43B3-948B-1728B52AA6E4}">
                <adec:decorative xmlns:adec="http://schemas.microsoft.com/office/drawing/2017/decorative" val="1"/>
              </a:ext>
            </a:extLst>
          </p:cNvPr>
          <p:cNvCxnSpPr>
            <a:cxnSpLocks/>
          </p:cNvCxnSpPr>
          <p:nvPr/>
        </p:nvCxnSpPr>
        <p:spPr>
          <a:xfrm>
            <a:off x="1601954" y="1772874"/>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E131D1-B35B-D049-BBCF-6EE9DC481DC9}"/>
              </a:ext>
              <a:ext uri="{C183D7F6-B498-43B3-948B-1728B52AA6E4}">
                <adec:decorative xmlns:adec="http://schemas.microsoft.com/office/drawing/2017/decorative" val="1"/>
              </a:ext>
            </a:extLst>
          </p:cNvPr>
          <p:cNvSpPr txBox="1"/>
          <p:nvPr/>
        </p:nvSpPr>
        <p:spPr>
          <a:xfrm>
            <a:off x="1601954" y="12523318"/>
            <a:ext cx="18164835" cy="954107"/>
          </a:xfrm>
          <a:prstGeom prst="rect">
            <a:avLst/>
          </a:prstGeom>
          <a:noFill/>
        </p:spPr>
        <p:txBody>
          <a:bodyPr wrap="square" rtlCol="0">
            <a:noAutofit/>
          </a:bodyPr>
          <a:lstStyle/>
          <a:p>
            <a:pPr>
              <a:spcAft>
                <a:spcPts val="2400"/>
              </a:spcAft>
            </a:pPr>
            <a:endParaRPr lang="en-US" sz="2800" b="1" dirty="0">
              <a:solidFill>
                <a:srgbClr val="1174BC"/>
              </a:solidFill>
              <a:latin typeface="Montserrat SemiBold" pitchFamily="2" charset="77"/>
              <a:cs typeface="Calibri" charset="0"/>
            </a:endParaRPr>
          </a:p>
        </p:txBody>
      </p:sp>
    </p:spTree>
    <p:extLst>
      <p:ext uri="{BB962C8B-B14F-4D97-AF65-F5344CB8AC3E}">
        <p14:creationId xmlns:p14="http://schemas.microsoft.com/office/powerpoint/2010/main" val="3336719413"/>
      </p:ext>
    </p:extLst>
  </p:cSld>
  <p:clrMapOvr>
    <a:masterClrMapping/>
  </p:clrMapOvr>
  <mc:AlternateContent xmlns:mc="http://schemas.openxmlformats.org/markup-compatibility/2006" xmlns:p14="http://schemas.microsoft.com/office/powerpoint/2010/main">
    <mc:Choice Requires="p14">
      <p:transition spd="slow" p14:dur="2000" advTm="43317"/>
    </mc:Choice>
    <mc:Fallback xmlns="">
      <p:transition spd="slow" advTm="4331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chart">
            <a:extLst>
              <a:ext uri="{FF2B5EF4-FFF2-40B4-BE49-F238E27FC236}">
                <a16:creationId xmlns:a16="http://schemas.microsoft.com/office/drawing/2014/main" id="{E817E328-1E6D-487A-811E-A0948EBC4423}"/>
              </a:ext>
            </a:extLst>
          </p:cNvPr>
          <p:cNvGrpSpPr/>
          <p:nvPr/>
        </p:nvGrpSpPr>
        <p:grpSpPr>
          <a:xfrm>
            <a:off x="3434181" y="1701539"/>
            <a:ext cx="17999173" cy="9732730"/>
            <a:chOff x="2267364" y="583912"/>
            <a:chExt cx="8328918" cy="5575206"/>
          </a:xfrm>
        </p:grpSpPr>
        <p:pic>
          <p:nvPicPr>
            <p:cNvPr id="30" name="Picture 29">
              <a:extLst>
                <a:ext uri="{FF2B5EF4-FFF2-40B4-BE49-F238E27FC236}">
                  <a16:creationId xmlns:a16="http://schemas.microsoft.com/office/drawing/2014/main" id="{DC597017-960F-47C0-8867-341348310537}"/>
                </a:ext>
              </a:extLst>
            </p:cNvPr>
            <p:cNvPicPr>
              <a:picLocks noChangeAspect="1"/>
            </p:cNvPicPr>
            <p:nvPr/>
          </p:nvPicPr>
          <p:blipFill>
            <a:blip r:embed="rId3">
              <a:duotone>
                <a:schemeClr val="accent3">
                  <a:shade val="45000"/>
                  <a:satMod val="135000"/>
                </a:schemeClr>
                <a:prstClr val="white"/>
              </a:duotone>
            </a:blip>
            <a:stretch>
              <a:fillRect/>
            </a:stretch>
          </p:blipFill>
          <p:spPr>
            <a:xfrm>
              <a:off x="3082661" y="3198560"/>
              <a:ext cx="1423699" cy="1423699"/>
            </a:xfrm>
            <a:prstGeom prst="rect">
              <a:avLst/>
            </a:prstGeom>
          </p:spPr>
        </p:pic>
        <p:grpSp>
          <p:nvGrpSpPr>
            <p:cNvPr id="2" name="Group 1">
              <a:extLst>
                <a:ext uri="{FF2B5EF4-FFF2-40B4-BE49-F238E27FC236}">
                  <a16:creationId xmlns:a16="http://schemas.microsoft.com/office/drawing/2014/main" id="{0A06EC32-EC91-4BC6-9C90-C501BA115E95}"/>
                </a:ext>
              </a:extLst>
            </p:cNvPr>
            <p:cNvGrpSpPr/>
            <p:nvPr/>
          </p:nvGrpSpPr>
          <p:grpSpPr>
            <a:xfrm>
              <a:off x="2267364" y="1790113"/>
              <a:ext cx="8328918" cy="4369005"/>
              <a:chOff x="1658638" y="1321748"/>
              <a:chExt cx="8476866" cy="4674821"/>
            </a:xfrm>
          </p:grpSpPr>
          <p:grpSp>
            <p:nvGrpSpPr>
              <p:cNvPr id="36" name="Group 35">
                <a:extLst>
                  <a:ext uri="{FF2B5EF4-FFF2-40B4-BE49-F238E27FC236}">
                    <a16:creationId xmlns:a16="http://schemas.microsoft.com/office/drawing/2014/main" id="{A27FC66F-1C92-41D3-95C0-174482191096}"/>
                  </a:ext>
                </a:extLst>
              </p:cNvPr>
              <p:cNvGrpSpPr/>
              <p:nvPr/>
            </p:nvGrpSpPr>
            <p:grpSpPr>
              <a:xfrm>
                <a:off x="1658638" y="4207037"/>
                <a:ext cx="2982673" cy="1789532"/>
                <a:chOff x="-187497" y="5463777"/>
                <a:chExt cx="1996101" cy="449294"/>
              </a:xfrm>
            </p:grpSpPr>
            <p:sp>
              <p:nvSpPr>
                <p:cNvPr id="53" name="L-Shape 52">
                  <a:extLst>
                    <a:ext uri="{FF2B5EF4-FFF2-40B4-BE49-F238E27FC236}">
                      <a16:creationId xmlns:a16="http://schemas.microsoft.com/office/drawing/2014/main" id="{806A256F-6A2C-4705-BD69-9D8E49A962F7}"/>
                    </a:ext>
                  </a:extLst>
                </p:cNvPr>
                <p:cNvSpPr/>
                <p:nvPr/>
              </p:nvSpPr>
              <p:spPr>
                <a:xfrm rot="5400000">
                  <a:off x="552706" y="4742925"/>
                  <a:ext cx="449294" cy="1890997"/>
                </a:xfrm>
                <a:prstGeom prst="corner">
                  <a:avLst>
                    <a:gd name="adj1" fmla="val 17708"/>
                    <a:gd name="adj2" fmla="val 18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2">
                  <a:extLst>
                    <a:ext uri="{FF2B5EF4-FFF2-40B4-BE49-F238E27FC236}">
                      <a16:creationId xmlns:a16="http://schemas.microsoft.com/office/drawing/2014/main" id="{E6701E44-827D-4456-AB03-CB4E931D5AFD}"/>
                    </a:ext>
                  </a:extLst>
                </p:cNvPr>
                <p:cNvSpPr txBox="1">
                  <a:spLocks/>
                </p:cNvSpPr>
                <p:nvPr/>
              </p:nvSpPr>
              <p:spPr>
                <a:xfrm>
                  <a:off x="-17228" y="5577657"/>
                  <a:ext cx="1825832" cy="29017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a:solidFill>
                        <a:srgbClr val="77B150"/>
                      </a:solidFill>
                      <a:latin typeface="Lato"/>
                      <a:cs typeface="Calibri" charset="0"/>
                    </a:rPr>
                    <a:t>Recognized</a:t>
                  </a:r>
                </a:p>
                <a:p>
                  <a:pPr marL="0" indent="0" algn="ctr">
                    <a:lnSpc>
                      <a:spcPct val="100000"/>
                    </a:lnSpc>
                    <a:spcBef>
                      <a:spcPts val="0"/>
                    </a:spcBef>
                    <a:buNone/>
                  </a:pPr>
                  <a:r>
                    <a:rPr lang="en-US" sz="4000">
                      <a:solidFill>
                        <a:srgbClr val="77B150"/>
                      </a:solidFill>
                      <a:latin typeface="Lato"/>
                      <a:cs typeface="Calibri" charset="0"/>
                    </a:rPr>
                    <a:t>$3-9K</a:t>
                  </a:r>
                </a:p>
              </p:txBody>
            </p:sp>
            <p:sp>
              <p:nvSpPr>
                <p:cNvPr id="57" name="L-Shape 56">
                  <a:extLst>
                    <a:ext uri="{FF2B5EF4-FFF2-40B4-BE49-F238E27FC236}">
                      <a16:creationId xmlns:a16="http://schemas.microsoft.com/office/drawing/2014/main" id="{34784560-D8D3-4CED-B039-DE66B59758A2}"/>
                    </a:ext>
                  </a:extLst>
                </p:cNvPr>
                <p:cNvSpPr/>
                <p:nvPr/>
              </p:nvSpPr>
              <p:spPr>
                <a:xfrm rot="5400000">
                  <a:off x="533355" y="4742925"/>
                  <a:ext cx="449294" cy="1890997"/>
                </a:xfrm>
                <a:prstGeom prst="corner">
                  <a:avLst>
                    <a:gd name="adj1" fmla="val 17708"/>
                    <a:gd name="adj2" fmla="val 187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BF326EC-0DE1-4421-BE7F-472CDE088DE2}"/>
                  </a:ext>
                </a:extLst>
              </p:cNvPr>
              <p:cNvGrpSpPr/>
              <p:nvPr/>
            </p:nvGrpSpPr>
            <p:grpSpPr>
              <a:xfrm>
                <a:off x="4484260" y="2760878"/>
                <a:ext cx="2825622" cy="2171556"/>
                <a:chOff x="-168146" y="5463777"/>
                <a:chExt cx="1890997" cy="545208"/>
              </a:xfrm>
            </p:grpSpPr>
            <p:sp>
              <p:nvSpPr>
                <p:cNvPr id="17" name="L-Shape 16">
                  <a:extLst>
                    <a:ext uri="{FF2B5EF4-FFF2-40B4-BE49-F238E27FC236}">
                      <a16:creationId xmlns:a16="http://schemas.microsoft.com/office/drawing/2014/main" id="{F0F1DA50-F239-48C4-AF3C-5CC5BE33F4F7}"/>
                    </a:ext>
                  </a:extLst>
                </p:cNvPr>
                <p:cNvSpPr/>
                <p:nvPr/>
              </p:nvSpPr>
              <p:spPr>
                <a:xfrm rot="5400000">
                  <a:off x="552706" y="4742925"/>
                  <a:ext cx="449294" cy="1890997"/>
                </a:xfrm>
                <a:prstGeom prst="corner">
                  <a:avLst>
                    <a:gd name="adj1" fmla="val 17708"/>
                    <a:gd name="adj2" fmla="val 18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73B238BE-C7C7-4DC1-929C-D511587DF0D3}"/>
                    </a:ext>
                  </a:extLst>
                </p:cNvPr>
                <p:cNvSpPr txBox="1">
                  <a:spLocks/>
                </p:cNvSpPr>
                <p:nvPr/>
              </p:nvSpPr>
              <p:spPr>
                <a:xfrm>
                  <a:off x="33884" y="5559691"/>
                  <a:ext cx="1634415" cy="44929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a:solidFill>
                        <a:srgbClr val="70AD47"/>
                      </a:solidFill>
                      <a:latin typeface="Lato"/>
                      <a:cs typeface="Calibri" charset="0"/>
                    </a:rPr>
                    <a:t>Exemplary</a:t>
                  </a:r>
                </a:p>
                <a:p>
                  <a:pPr marL="0" indent="0" algn="ctr">
                    <a:lnSpc>
                      <a:spcPct val="100000"/>
                    </a:lnSpc>
                    <a:spcBef>
                      <a:spcPts val="0"/>
                    </a:spcBef>
                    <a:buNone/>
                  </a:pPr>
                  <a:r>
                    <a:rPr lang="en-US" sz="4000">
                      <a:solidFill>
                        <a:srgbClr val="70AD47"/>
                      </a:solidFill>
                      <a:latin typeface="Lato"/>
                      <a:cs typeface="Calibri" charset="0"/>
                    </a:rPr>
                    <a:t>$6-18K</a:t>
                  </a:r>
                  <a:endParaRPr lang="en-US" sz="4000">
                    <a:solidFill>
                      <a:srgbClr val="70AD47"/>
                    </a:solidFill>
                    <a:latin typeface="Lato"/>
                  </a:endParaRPr>
                </a:p>
                <a:p>
                  <a:pPr marL="0" indent="0" algn="ctr">
                    <a:lnSpc>
                      <a:spcPct val="100000"/>
                    </a:lnSpc>
                    <a:spcBef>
                      <a:spcPts val="0"/>
                    </a:spcBef>
                    <a:buNone/>
                  </a:pPr>
                  <a:endParaRPr lang="en-US" sz="4000">
                    <a:solidFill>
                      <a:srgbClr val="0D6CB9"/>
                    </a:solidFill>
                    <a:latin typeface="Lato"/>
                  </a:endParaRPr>
                </a:p>
                <a:p>
                  <a:pPr marL="0" indent="0" algn="ctr">
                    <a:lnSpc>
                      <a:spcPct val="100000"/>
                    </a:lnSpc>
                    <a:spcBef>
                      <a:spcPts val="0"/>
                    </a:spcBef>
                    <a:buNone/>
                  </a:pPr>
                  <a:endParaRPr lang="en-US" sz="4000" b="1">
                    <a:solidFill>
                      <a:srgbClr val="0D6CB9"/>
                    </a:solidFill>
                    <a:latin typeface="Lato"/>
                  </a:endParaRPr>
                </a:p>
                <a:p>
                  <a:pPr marL="0" indent="0" algn="ctr">
                    <a:lnSpc>
                      <a:spcPct val="100000"/>
                    </a:lnSpc>
                    <a:spcBef>
                      <a:spcPts val="0"/>
                    </a:spcBef>
                    <a:buNone/>
                  </a:pPr>
                  <a:endParaRPr lang="en-US" sz="4000">
                    <a:solidFill>
                      <a:srgbClr val="0D6CB9"/>
                    </a:solidFill>
                    <a:latin typeface="Lato"/>
                  </a:endParaRPr>
                </a:p>
              </p:txBody>
            </p:sp>
            <p:sp>
              <p:nvSpPr>
                <p:cNvPr id="19" name="L-Shape 18">
                  <a:extLst>
                    <a:ext uri="{FF2B5EF4-FFF2-40B4-BE49-F238E27FC236}">
                      <a16:creationId xmlns:a16="http://schemas.microsoft.com/office/drawing/2014/main" id="{6B0EC6AF-B45A-4522-B057-660045CA806B}"/>
                    </a:ext>
                  </a:extLst>
                </p:cNvPr>
                <p:cNvSpPr/>
                <p:nvPr/>
              </p:nvSpPr>
              <p:spPr>
                <a:xfrm rot="5400000">
                  <a:off x="552706" y="4742926"/>
                  <a:ext cx="449294" cy="1890997"/>
                </a:xfrm>
                <a:prstGeom prst="corner">
                  <a:avLst>
                    <a:gd name="adj1" fmla="val 17708"/>
                    <a:gd name="adj2" fmla="val 187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F9759EA-D915-4B67-B9C2-C7563E935736}"/>
                  </a:ext>
                </a:extLst>
              </p:cNvPr>
              <p:cNvGrpSpPr/>
              <p:nvPr/>
            </p:nvGrpSpPr>
            <p:grpSpPr>
              <a:xfrm>
                <a:off x="7309882" y="1321748"/>
                <a:ext cx="2825622" cy="2168135"/>
                <a:chOff x="-168146" y="5463777"/>
                <a:chExt cx="1890997" cy="544349"/>
              </a:xfrm>
            </p:grpSpPr>
            <p:sp>
              <p:nvSpPr>
                <p:cNvPr id="21" name="L-Shape 20">
                  <a:extLst>
                    <a:ext uri="{FF2B5EF4-FFF2-40B4-BE49-F238E27FC236}">
                      <a16:creationId xmlns:a16="http://schemas.microsoft.com/office/drawing/2014/main" id="{CF05D4BF-2C16-4B5C-97BC-22B8B425B52F}"/>
                    </a:ext>
                  </a:extLst>
                </p:cNvPr>
                <p:cNvSpPr/>
                <p:nvPr/>
              </p:nvSpPr>
              <p:spPr>
                <a:xfrm rot="5400000">
                  <a:off x="552706" y="4742925"/>
                  <a:ext cx="449294" cy="1890997"/>
                </a:xfrm>
                <a:prstGeom prst="corner">
                  <a:avLst>
                    <a:gd name="adj1" fmla="val 17708"/>
                    <a:gd name="adj2" fmla="val 18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DD89F887-6515-4CC1-8652-0E6352294469}"/>
                    </a:ext>
                  </a:extLst>
                </p:cNvPr>
                <p:cNvSpPr txBox="1">
                  <a:spLocks/>
                </p:cNvSpPr>
                <p:nvPr/>
              </p:nvSpPr>
              <p:spPr>
                <a:xfrm>
                  <a:off x="-20668" y="5558832"/>
                  <a:ext cx="1634415" cy="44929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dirty="0">
                      <a:solidFill>
                        <a:srgbClr val="70AD47"/>
                      </a:solidFill>
                      <a:latin typeface="Lato"/>
                      <a:cs typeface="Calibri" charset="0"/>
                    </a:rPr>
                    <a:t>Master</a:t>
                  </a:r>
                </a:p>
                <a:p>
                  <a:pPr marL="0" indent="0" algn="ctr">
                    <a:lnSpc>
                      <a:spcPct val="100000"/>
                    </a:lnSpc>
                    <a:spcBef>
                      <a:spcPts val="0"/>
                    </a:spcBef>
                    <a:buNone/>
                  </a:pPr>
                  <a:r>
                    <a:rPr lang="en-US" sz="4000" dirty="0">
                      <a:solidFill>
                        <a:srgbClr val="77B150"/>
                      </a:solidFill>
                      <a:latin typeface="Lato"/>
                      <a:cs typeface="Calibri" charset="0"/>
                    </a:rPr>
                    <a:t>$12-32K</a:t>
                  </a:r>
                </a:p>
                <a:p>
                  <a:pPr marL="0" indent="0" algn="ctr">
                    <a:spcBef>
                      <a:spcPts val="0"/>
                    </a:spcBef>
                    <a:buNone/>
                  </a:pPr>
                  <a:endParaRPr lang="en-US" sz="4000" dirty="0">
                    <a:solidFill>
                      <a:srgbClr val="0D6CB9"/>
                    </a:solidFill>
                    <a:latin typeface="Lato"/>
                  </a:endParaRPr>
                </a:p>
                <a:p>
                  <a:pPr marL="0" indent="0" algn="ctr">
                    <a:spcBef>
                      <a:spcPts val="0"/>
                    </a:spcBef>
                    <a:buNone/>
                  </a:pPr>
                  <a:endParaRPr lang="en-US" sz="4000" dirty="0">
                    <a:solidFill>
                      <a:srgbClr val="0D6CB9"/>
                    </a:solidFill>
                    <a:latin typeface="Lato"/>
                  </a:endParaRPr>
                </a:p>
                <a:p>
                  <a:pPr marL="0" indent="0" algn="ctr">
                    <a:spcBef>
                      <a:spcPts val="0"/>
                    </a:spcBef>
                    <a:buNone/>
                  </a:pPr>
                  <a:endParaRPr lang="en-US" sz="4000" b="1" dirty="0">
                    <a:solidFill>
                      <a:srgbClr val="0D6CB9"/>
                    </a:solidFill>
                    <a:latin typeface="Lato"/>
                  </a:endParaRPr>
                </a:p>
                <a:p>
                  <a:pPr marL="0" indent="0" algn="ctr">
                    <a:spcBef>
                      <a:spcPts val="0"/>
                    </a:spcBef>
                    <a:buNone/>
                  </a:pPr>
                  <a:endParaRPr lang="en-US" sz="4000" dirty="0">
                    <a:solidFill>
                      <a:srgbClr val="0D6CB9"/>
                    </a:solidFill>
                    <a:latin typeface="Lato"/>
                  </a:endParaRPr>
                </a:p>
                <a:p>
                  <a:pPr marL="0" indent="0" algn="ctr">
                    <a:spcBef>
                      <a:spcPts val="0"/>
                    </a:spcBef>
                    <a:buNone/>
                  </a:pPr>
                  <a:endParaRPr lang="en-US" sz="4000" b="1" dirty="0">
                    <a:solidFill>
                      <a:srgbClr val="0D6CB9"/>
                    </a:solidFill>
                    <a:latin typeface="Lato"/>
                  </a:endParaRPr>
                </a:p>
              </p:txBody>
            </p:sp>
            <p:sp>
              <p:nvSpPr>
                <p:cNvPr id="23" name="L-Shape 22">
                  <a:extLst>
                    <a:ext uri="{FF2B5EF4-FFF2-40B4-BE49-F238E27FC236}">
                      <a16:creationId xmlns:a16="http://schemas.microsoft.com/office/drawing/2014/main" id="{59D11A04-FF86-4E85-B7E0-DCCB02ACB82F}"/>
                    </a:ext>
                  </a:extLst>
                </p:cNvPr>
                <p:cNvSpPr/>
                <p:nvPr/>
              </p:nvSpPr>
              <p:spPr>
                <a:xfrm rot="5400000">
                  <a:off x="552706" y="4742927"/>
                  <a:ext cx="449294" cy="1890997"/>
                </a:xfrm>
                <a:prstGeom prst="corner">
                  <a:avLst>
                    <a:gd name="adj1" fmla="val 17708"/>
                    <a:gd name="adj2" fmla="val 187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5" name="Picture 24">
              <a:extLst>
                <a:ext uri="{FF2B5EF4-FFF2-40B4-BE49-F238E27FC236}">
                  <a16:creationId xmlns:a16="http://schemas.microsoft.com/office/drawing/2014/main" id="{4868BD2E-DAA1-4914-8970-2CB74A8BCAA7}"/>
                </a:ext>
              </a:extLst>
            </p:cNvPr>
            <p:cNvPicPr>
              <a:picLocks noChangeAspect="1"/>
            </p:cNvPicPr>
            <p:nvPr/>
          </p:nvPicPr>
          <p:blipFill>
            <a:blip r:embed="rId3">
              <a:grayscl/>
            </a:blip>
            <a:stretch>
              <a:fillRect/>
            </a:stretch>
          </p:blipFill>
          <p:spPr>
            <a:xfrm>
              <a:off x="5719973" y="1809269"/>
              <a:ext cx="1423699" cy="1423699"/>
            </a:xfrm>
            <a:prstGeom prst="rect">
              <a:avLst/>
            </a:prstGeom>
          </p:spPr>
        </p:pic>
        <p:pic>
          <p:nvPicPr>
            <p:cNvPr id="27" name="Picture 26">
              <a:extLst>
                <a:ext uri="{FF2B5EF4-FFF2-40B4-BE49-F238E27FC236}">
                  <a16:creationId xmlns:a16="http://schemas.microsoft.com/office/drawing/2014/main" id="{214E500B-E7A2-4206-AD35-0B2FDC0F3B19}"/>
                </a:ext>
              </a:extLst>
            </p:cNvPr>
            <p:cNvPicPr>
              <a:picLocks noChangeAspect="1"/>
            </p:cNvPicPr>
            <p:nvPr/>
          </p:nvPicPr>
          <p:blipFill>
            <a:blip r:embed="rId3">
              <a:biLevel thresh="50000"/>
            </a:blip>
            <a:stretch>
              <a:fillRect/>
            </a:stretch>
          </p:blipFill>
          <p:spPr>
            <a:xfrm>
              <a:off x="8496279" y="583912"/>
              <a:ext cx="1423699" cy="1423699"/>
            </a:xfrm>
            <a:prstGeom prst="rect">
              <a:avLst/>
            </a:prstGeom>
          </p:spPr>
        </p:pic>
      </p:grpSp>
      <p:sp>
        <p:nvSpPr>
          <p:cNvPr id="33" name="Title 1">
            <a:extLst>
              <a:ext uri="{FF2B5EF4-FFF2-40B4-BE49-F238E27FC236}">
                <a16:creationId xmlns:a16="http://schemas.microsoft.com/office/drawing/2014/main" id="{8F5855E4-0854-4D0E-9D92-212CD01E47B8}"/>
              </a:ext>
            </a:extLst>
          </p:cNvPr>
          <p:cNvSpPr>
            <a:spLocks noGrp="1"/>
          </p:cNvSpPr>
          <p:nvPr>
            <p:ph type="title"/>
          </p:nvPr>
        </p:nvSpPr>
        <p:spPr>
          <a:xfrm>
            <a:off x="1804470" y="1490192"/>
            <a:ext cx="9381942" cy="1727198"/>
          </a:xfrm>
        </p:spPr>
        <p:txBody>
          <a:bodyPr>
            <a:norm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Teacher Designation Levels</a:t>
            </a:r>
            <a:endParaRPr lang="en-US" sz="5400" b="1" dirty="0">
              <a:solidFill>
                <a:srgbClr val="363E48"/>
              </a:solidFill>
              <a:latin typeface="+mn-lt"/>
            </a:endParaRPr>
          </a:p>
        </p:txBody>
      </p:sp>
      <p:sp>
        <p:nvSpPr>
          <p:cNvPr id="5" name="Rectangle 4" descr="Recognized">
            <a:extLst>
              <a:ext uri="{FF2B5EF4-FFF2-40B4-BE49-F238E27FC236}">
                <a16:creationId xmlns:a16="http://schemas.microsoft.com/office/drawing/2014/main" id="{71529687-8478-476F-84CB-5E59A88AE578}"/>
              </a:ext>
            </a:extLst>
          </p:cNvPr>
          <p:cNvSpPr/>
          <p:nvPr/>
        </p:nvSpPr>
        <p:spPr>
          <a:xfrm>
            <a:off x="4075179" y="9074840"/>
            <a:ext cx="5826638" cy="221512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4" name="Slide Number Placeholder 3">
            <a:extLst>
              <a:ext uri="{FF2B5EF4-FFF2-40B4-BE49-F238E27FC236}">
                <a16:creationId xmlns:a16="http://schemas.microsoft.com/office/drawing/2014/main" id="{C073A1A3-263E-4CE1-AA48-C5DDC4165C99}"/>
              </a:ext>
            </a:extLst>
          </p:cNvPr>
          <p:cNvSpPr>
            <a:spLocks noGrp="1"/>
          </p:cNvSpPr>
          <p:nvPr>
            <p:ph type="sldNum" sz="quarter" idx="12"/>
          </p:nvPr>
        </p:nvSpPr>
        <p:spPr/>
        <p:txBody>
          <a:bodyPr/>
          <a:lstStyle/>
          <a:p>
            <a:fld id="{0088AB57-2DBE-44A3-AE96-942C49E954BF}" type="slidenum">
              <a:rPr lang="en-US" smtClean="0"/>
              <a:t>14</a:t>
            </a:fld>
            <a:endParaRPr lang="en-US"/>
          </a:p>
        </p:txBody>
      </p:sp>
      <p:sp>
        <p:nvSpPr>
          <p:cNvPr id="9" name="Scroll: Horizontal 8">
            <a:extLst>
              <a:ext uri="{FF2B5EF4-FFF2-40B4-BE49-F238E27FC236}">
                <a16:creationId xmlns:a16="http://schemas.microsoft.com/office/drawing/2014/main" id="{DE1F9356-4965-4A12-A3A5-414728030095}"/>
              </a:ext>
            </a:extLst>
          </p:cNvPr>
          <p:cNvSpPr/>
          <p:nvPr/>
        </p:nvSpPr>
        <p:spPr>
          <a:xfrm>
            <a:off x="3364180" y="11175616"/>
            <a:ext cx="6823279" cy="1630496"/>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r>
              <a:rPr lang="en-US">
                <a:solidFill>
                  <a:srgbClr val="3A6FCE"/>
                </a:solidFill>
              </a:rPr>
              <a:t>Automatic for eligible NBCTs</a:t>
            </a:r>
          </a:p>
          <a:p>
            <a:pPr algn="ctr"/>
            <a:r>
              <a:rPr lang="en-US">
                <a:solidFill>
                  <a:srgbClr val="3A6FCE"/>
                </a:solidFill>
              </a:rPr>
              <a:t>Expires with NB certificate</a:t>
            </a:r>
          </a:p>
        </p:txBody>
      </p:sp>
      <p:sp>
        <p:nvSpPr>
          <p:cNvPr id="26" name="Scroll: Horizontal 25">
            <a:extLst>
              <a:ext uri="{FF2B5EF4-FFF2-40B4-BE49-F238E27FC236}">
                <a16:creationId xmlns:a16="http://schemas.microsoft.com/office/drawing/2014/main" id="{237C6B0B-D8DF-45CE-9024-23DFCE9AABD2}"/>
              </a:ext>
            </a:extLst>
          </p:cNvPr>
          <p:cNvSpPr/>
          <p:nvPr/>
        </p:nvSpPr>
        <p:spPr>
          <a:xfrm>
            <a:off x="10187458" y="8389882"/>
            <a:ext cx="11675415" cy="1630496"/>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r>
              <a:rPr lang="en-US">
                <a:solidFill>
                  <a:srgbClr val="3A6FCE"/>
                </a:solidFill>
              </a:rPr>
              <a:t>Through a local designation system</a:t>
            </a:r>
          </a:p>
          <a:p>
            <a:pPr algn="ctr"/>
            <a:r>
              <a:rPr lang="en-US">
                <a:solidFill>
                  <a:srgbClr val="3A6FCE"/>
                </a:solidFill>
              </a:rPr>
              <a:t>Expires after five years</a:t>
            </a:r>
          </a:p>
        </p:txBody>
      </p:sp>
      <p:pic>
        <p:nvPicPr>
          <p:cNvPr id="24" name="Picture 23">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26297" b="33535"/>
          <a:stretch/>
        </p:blipFill>
        <p:spPr>
          <a:xfrm>
            <a:off x="20137120" y="11565519"/>
            <a:ext cx="3779520" cy="1964667"/>
          </a:xfrm>
          <a:prstGeom prst="rect">
            <a:avLst/>
          </a:prstGeom>
        </p:spPr>
      </p:pic>
      <p:cxnSp>
        <p:nvCxnSpPr>
          <p:cNvPr id="28" name="Straight Connector 27">
            <a:extLst>
              <a:ext uri="{FF2B5EF4-FFF2-40B4-BE49-F238E27FC236}">
                <a16:creationId xmlns:a16="http://schemas.microsoft.com/office/drawing/2014/main" id="{BB812149-F774-E742-A087-DA4F90A9623E}"/>
              </a:ext>
              <a:ext uri="{C183D7F6-B498-43B3-948B-1728B52AA6E4}">
                <adec:decorative xmlns:adec="http://schemas.microsoft.com/office/drawing/2017/decorative" val="1"/>
              </a:ext>
            </a:extLst>
          </p:cNvPr>
          <p:cNvCxnSpPr>
            <a:cxnSpLocks/>
          </p:cNvCxnSpPr>
          <p:nvPr/>
        </p:nvCxnSpPr>
        <p:spPr>
          <a:xfrm>
            <a:off x="1601954" y="1772874"/>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096"/>
      </p:ext>
    </p:extLst>
  </p:cSld>
  <p:clrMapOvr>
    <a:masterClrMapping/>
  </p:clrMapOvr>
  <mc:AlternateContent xmlns:mc="http://schemas.openxmlformats.org/markup-compatibility/2006" xmlns:p14="http://schemas.microsoft.com/office/powerpoint/2010/main">
    <mc:Choice Requires="p14">
      <p:transition spd="slow" p14:dur="2000" advTm="49945"/>
    </mc:Choice>
    <mc:Fallback xmlns="">
      <p:transition spd="slow" advTm="4994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131AB9-1518-441B-9D20-FE087644CDB4}"/>
              </a:ext>
            </a:extLst>
          </p:cNvPr>
          <p:cNvSpPr>
            <a:spLocks noGrp="1"/>
          </p:cNvSpPr>
          <p:nvPr>
            <p:ph type="body" sz="quarter" idx="13"/>
          </p:nvPr>
        </p:nvSpPr>
        <p:spPr>
          <a:xfrm>
            <a:off x="1811431" y="3098584"/>
            <a:ext cx="20895106" cy="10399906"/>
          </a:xfrm>
        </p:spPr>
        <p:txBody>
          <a:bodyPr>
            <a:normAutofit/>
          </a:bodyPr>
          <a:lstStyle/>
          <a:p>
            <a:r>
              <a:rPr lang="en-US" sz="4000" b="1" u="sng" dirty="0">
                <a:solidFill>
                  <a:schemeClr val="tx2"/>
                </a:solidFill>
                <a:latin typeface="Montserrat SemiBold" pitchFamily="2" charset="77"/>
                <a:ea typeface="Roboto Medium" panose="02000000000000000000" pitchFamily="2" charset="0"/>
                <a:cs typeface="Poppins Medium" pitchFamily="2" charset="77"/>
              </a:rPr>
              <a:t>Timeline</a:t>
            </a:r>
            <a:endParaRPr lang="en-US" sz="3200" dirty="0">
              <a:solidFill>
                <a:schemeClr val="tx2"/>
              </a:solidFill>
              <a:latin typeface="Montserrat SemiBold" pitchFamily="2" charset="77"/>
              <a:ea typeface="Roboto Medium" panose="02000000000000000000" pitchFamily="2" charset="0"/>
              <a:cs typeface="Poppins Medium" pitchFamily="2" charset="77"/>
            </a:endParaRPr>
          </a:p>
          <a:p>
            <a:pPr marL="571500" indent="-571500">
              <a:buFont typeface="Arial" panose="020B0604020202020204" pitchFamily="34" charset="0"/>
              <a:buChar char="•"/>
            </a:pPr>
            <a:r>
              <a:rPr lang="en-US" sz="4000" dirty="0">
                <a:solidFill>
                  <a:schemeClr val="tx2"/>
                </a:solidFill>
                <a:latin typeface="Montserrat SemiBold" pitchFamily="2" charset="77"/>
                <a:ea typeface="Roboto Medium" panose="02000000000000000000" pitchFamily="2" charset="0"/>
                <a:cs typeface="Poppins Medium" pitchFamily="2" charset="77"/>
              </a:rPr>
              <a:t>NBCTs working as teachers will earn a Recognized designation </a:t>
            </a:r>
            <a:r>
              <a:rPr lang="en-US" sz="4000" b="1" dirty="0">
                <a:solidFill>
                  <a:srgbClr val="1174BC"/>
                </a:solidFill>
                <a:latin typeface="Montserrat SemiBold" pitchFamily="2" charset="77"/>
                <a:ea typeface="Roboto Medium" panose="02000000000000000000" pitchFamily="2" charset="0"/>
                <a:cs typeface="Poppins Medium" pitchFamily="2" charset="77"/>
              </a:rPr>
              <a:t>beginning 2020-2021</a:t>
            </a:r>
          </a:p>
          <a:p>
            <a:pPr marL="571500" indent="-571500">
              <a:buFont typeface="Arial" panose="020B0604020202020204" pitchFamily="34" charset="0"/>
              <a:buChar char="•"/>
            </a:pPr>
            <a:r>
              <a:rPr lang="en-US" sz="4000" dirty="0">
                <a:solidFill>
                  <a:schemeClr val="tx2"/>
                </a:solidFill>
                <a:latin typeface="Montserrat SemiBold" pitchFamily="2" charset="77"/>
                <a:ea typeface="Roboto Medium" panose="02000000000000000000" pitchFamily="2" charset="0"/>
                <a:cs typeface="Poppins Medium" pitchFamily="2" charset="77"/>
              </a:rPr>
              <a:t>Automatic; TEA will annually process new designations for newly certified NBCTs and NBCTs moving to Texas from out of state  and update expiry dates for NBCTs who successfully renewed or maintained certification</a:t>
            </a:r>
          </a:p>
          <a:p>
            <a:pPr marL="571500" indent="-571500">
              <a:buFont typeface="Arial" panose="020B0604020202020204" pitchFamily="34" charset="0"/>
              <a:buChar char="•"/>
            </a:pPr>
            <a:r>
              <a:rPr lang="en-US" sz="4000" dirty="0">
                <a:solidFill>
                  <a:schemeClr val="tx2"/>
                </a:solidFill>
                <a:latin typeface="Montserrat SemiBold" pitchFamily="2" charset="77"/>
                <a:ea typeface="Roboto Medium" panose="02000000000000000000" pitchFamily="2" charset="0"/>
                <a:cs typeface="Poppins Medium" pitchFamily="2" charset="77"/>
              </a:rPr>
              <a:t>Districts notified of designations and allotment funds in April/May</a:t>
            </a:r>
          </a:p>
          <a:p>
            <a:pPr marL="571500" indent="-571500">
              <a:buFont typeface="Arial" panose="020B0604020202020204" pitchFamily="34" charset="0"/>
              <a:buChar char="•"/>
            </a:pPr>
            <a:r>
              <a:rPr lang="en-US" sz="4000" dirty="0">
                <a:solidFill>
                  <a:schemeClr val="tx2"/>
                </a:solidFill>
                <a:latin typeface="Montserrat SemiBold" pitchFamily="2" charset="77"/>
                <a:ea typeface="Roboto Medium" panose="02000000000000000000" pitchFamily="2" charset="0"/>
                <a:cs typeface="Poppins Medium" pitchFamily="2" charset="77"/>
              </a:rPr>
              <a:t>NBCTs who move/have moved to Texas must have an updated NBCT directory listing by January 31 to earn a designation for that school year. Designations will not be issued retroactively. </a:t>
            </a:r>
          </a:p>
          <a:p>
            <a:endParaRPr lang="en-US" sz="3200" dirty="0">
              <a:solidFill>
                <a:schemeClr val="tx2"/>
              </a:solidFill>
              <a:latin typeface="Montserrat SemiBold" pitchFamily="2" charset="77"/>
              <a:ea typeface="Roboto Medium" panose="02000000000000000000" pitchFamily="2" charset="0"/>
              <a:cs typeface="Poppins Medium" pitchFamily="2" charset="77"/>
            </a:endParaRPr>
          </a:p>
          <a:p>
            <a:r>
              <a:rPr lang="en-US" sz="4000" dirty="0">
                <a:solidFill>
                  <a:schemeClr val="tx2"/>
                </a:solidFill>
                <a:latin typeface="Montserrat SemiBold" pitchFamily="2" charset="77"/>
                <a:ea typeface="Roboto Medium" panose="02000000000000000000" pitchFamily="2" charset="0"/>
                <a:cs typeface="Poppins Medium" pitchFamily="2" charset="77"/>
              </a:rPr>
              <a:t>Teacher Compensation Considerations</a:t>
            </a:r>
          </a:p>
          <a:p>
            <a:pPr marL="571500" indent="-571500">
              <a:buFont typeface="Arial" panose="020B0604020202020204" pitchFamily="34" charset="0"/>
              <a:buChar char="•"/>
            </a:pPr>
            <a:r>
              <a:rPr lang="en-US" sz="4000" dirty="0">
                <a:solidFill>
                  <a:schemeClr val="tx2"/>
                </a:solidFill>
                <a:latin typeface="Montserrat SemiBold" pitchFamily="2" charset="77"/>
                <a:ea typeface="Roboto Medium" panose="02000000000000000000" pitchFamily="2" charset="0"/>
                <a:cs typeface="Poppins Medium" pitchFamily="2" charset="77"/>
              </a:rPr>
              <a:t>Districts must use at least </a:t>
            </a:r>
            <a:r>
              <a:rPr lang="en-US" sz="4000" b="1" dirty="0">
                <a:solidFill>
                  <a:srgbClr val="1174BC"/>
                </a:solidFill>
                <a:latin typeface="Montserrat SemiBold" pitchFamily="2" charset="77"/>
                <a:ea typeface="Roboto Medium" panose="02000000000000000000" pitchFamily="2" charset="0"/>
                <a:cs typeface="Poppins Medium" pitchFamily="2" charset="77"/>
              </a:rPr>
              <a:t>90%</a:t>
            </a:r>
            <a:r>
              <a:rPr lang="en-US" sz="4000" b="1" dirty="0">
                <a:solidFill>
                  <a:schemeClr val="tx2"/>
                </a:solidFill>
                <a:latin typeface="Montserrat SemiBold" pitchFamily="2" charset="77"/>
                <a:ea typeface="Roboto Medium" panose="02000000000000000000" pitchFamily="2" charset="0"/>
                <a:cs typeface="Poppins Medium" pitchFamily="2" charset="77"/>
              </a:rPr>
              <a:t> </a:t>
            </a:r>
            <a:r>
              <a:rPr lang="en-US" sz="4000" dirty="0">
                <a:solidFill>
                  <a:schemeClr val="tx2"/>
                </a:solidFill>
                <a:latin typeface="Montserrat SemiBold" pitchFamily="2" charset="77"/>
                <a:ea typeface="Roboto Medium" panose="02000000000000000000" pitchFamily="2" charset="0"/>
                <a:cs typeface="Poppins Medium" pitchFamily="2" charset="77"/>
              </a:rPr>
              <a:t>of the TIA fund on </a:t>
            </a:r>
            <a:r>
              <a:rPr lang="en-US" sz="4000" b="1" dirty="0">
                <a:solidFill>
                  <a:srgbClr val="1174BC"/>
                </a:solidFill>
                <a:latin typeface="Montserrat SemiBold" pitchFamily="2" charset="77"/>
                <a:ea typeface="Roboto Medium" panose="02000000000000000000" pitchFamily="2" charset="0"/>
                <a:cs typeface="Poppins Medium" pitchFamily="2" charset="77"/>
              </a:rPr>
              <a:t>teacher compensation on the campus </a:t>
            </a:r>
            <a:r>
              <a:rPr lang="en-US" sz="4000" dirty="0">
                <a:solidFill>
                  <a:schemeClr val="tx2"/>
                </a:solidFill>
                <a:latin typeface="Montserrat SemiBold" pitchFamily="2" charset="77"/>
                <a:ea typeface="Roboto Medium" panose="02000000000000000000" pitchFamily="2" charset="0"/>
                <a:cs typeface="Poppins Medium" pitchFamily="2" charset="77"/>
              </a:rPr>
              <a:t>where the designated teacher works</a:t>
            </a:r>
          </a:p>
          <a:p>
            <a:pPr marL="571500" indent="-571500">
              <a:buFont typeface="Arial" panose="020B0604020202020204" pitchFamily="34" charset="0"/>
              <a:buChar char="•"/>
            </a:pPr>
            <a:r>
              <a:rPr lang="en-US" sz="4000" dirty="0">
                <a:solidFill>
                  <a:schemeClr val="tx2"/>
                </a:solidFill>
                <a:latin typeface="Montserrat SemiBold" pitchFamily="2" charset="77"/>
                <a:ea typeface="Roboto Medium" panose="02000000000000000000" pitchFamily="2" charset="0"/>
                <a:cs typeface="Poppins Medium" pitchFamily="2" charset="77"/>
              </a:rPr>
              <a:t>Districts will need to shape </a:t>
            </a:r>
            <a:r>
              <a:rPr lang="en-US" sz="4000" b="1" dirty="0">
                <a:solidFill>
                  <a:srgbClr val="1174BC"/>
                </a:solidFill>
                <a:latin typeface="Montserrat SemiBold" pitchFamily="2" charset="77"/>
                <a:ea typeface="Roboto Medium" panose="02000000000000000000" pitchFamily="2" charset="0"/>
                <a:cs typeface="Poppins Medium" pitchFamily="2" charset="77"/>
              </a:rPr>
              <a:t>a local plan </a:t>
            </a:r>
            <a:r>
              <a:rPr lang="en-US" sz="4000" dirty="0">
                <a:solidFill>
                  <a:schemeClr val="tx2"/>
                </a:solidFill>
                <a:latin typeface="Montserrat SemiBold" pitchFamily="2" charset="77"/>
                <a:ea typeface="Roboto Medium" panose="02000000000000000000" pitchFamily="2" charset="0"/>
                <a:cs typeface="Poppins Medium" pitchFamily="2" charset="77"/>
              </a:rPr>
              <a:t>for how to use these funds </a:t>
            </a:r>
          </a:p>
          <a:p>
            <a:endParaRPr lang="en-US" sz="4000" b="1" u="sng" dirty="0">
              <a:solidFill>
                <a:schemeClr val="bg2">
                  <a:lumMod val="25000"/>
                </a:schemeClr>
              </a:solidFill>
            </a:endParaRPr>
          </a:p>
          <a:p>
            <a:endParaRPr lang="en-US" sz="4000" dirty="0">
              <a:solidFill>
                <a:schemeClr val="bg2">
                  <a:lumMod val="25000"/>
                </a:schemeClr>
              </a:solidFill>
            </a:endParaRPr>
          </a:p>
        </p:txBody>
      </p:sp>
      <p:sp>
        <p:nvSpPr>
          <p:cNvPr id="2" name="Title 1">
            <a:extLst>
              <a:ext uri="{FF2B5EF4-FFF2-40B4-BE49-F238E27FC236}">
                <a16:creationId xmlns:a16="http://schemas.microsoft.com/office/drawing/2014/main" id="{A1B89A3D-20F8-4564-B6C7-5EED4F219E17}"/>
              </a:ext>
            </a:extLst>
          </p:cNvPr>
          <p:cNvSpPr>
            <a:spLocks noGrp="1"/>
          </p:cNvSpPr>
          <p:nvPr>
            <p:ph type="title"/>
          </p:nvPr>
        </p:nvSpPr>
        <p:spPr>
          <a:xfrm>
            <a:off x="1811431" y="1664250"/>
            <a:ext cx="21578041" cy="1464675"/>
          </a:xfrm>
        </p:spPr>
        <p:txBody>
          <a:bodyPr>
            <a:norm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Funding for Eligible NBCTs </a:t>
            </a:r>
            <a:r>
              <a:rPr lang="en-US" sz="5400" b="1" dirty="0">
                <a:solidFill>
                  <a:srgbClr val="363E48"/>
                </a:solidFill>
              </a:rPr>
              <a:t> </a:t>
            </a:r>
          </a:p>
        </p:txBody>
      </p:sp>
      <p:sp>
        <p:nvSpPr>
          <p:cNvPr id="3" name="Slide Number Placeholder 2">
            <a:extLst>
              <a:ext uri="{FF2B5EF4-FFF2-40B4-BE49-F238E27FC236}">
                <a16:creationId xmlns:a16="http://schemas.microsoft.com/office/drawing/2014/main" id="{4668DB22-6197-470E-BC6E-DB42E650AE25}"/>
              </a:ext>
            </a:extLst>
          </p:cNvPr>
          <p:cNvSpPr>
            <a:spLocks noGrp="1"/>
          </p:cNvSpPr>
          <p:nvPr>
            <p:ph type="sldNum" sz="quarter" idx="4294967295"/>
          </p:nvPr>
        </p:nvSpPr>
        <p:spPr>
          <a:xfrm>
            <a:off x="18892679" y="13058777"/>
            <a:ext cx="5484971" cy="384174"/>
          </a:xfrm>
        </p:spPr>
        <p:txBody>
          <a:bodyPr/>
          <a:lstStyle/>
          <a:p>
            <a:fld id="{0088AB57-2DBE-44A3-AE96-942C49E954BF}" type="slidenum">
              <a:rPr lang="en-US" smtClean="0"/>
              <a:t>15</a:t>
            </a:fld>
            <a:endParaRPr lang="en-US"/>
          </a:p>
        </p:txBody>
      </p:sp>
      <p:pic>
        <p:nvPicPr>
          <p:cNvPr id="8" name="Picture 7">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002827" y="498313"/>
            <a:ext cx="3779520" cy="1964667"/>
          </a:xfrm>
          <a:prstGeom prst="rect">
            <a:avLst/>
          </a:prstGeom>
        </p:spPr>
      </p:pic>
      <p:cxnSp>
        <p:nvCxnSpPr>
          <p:cNvPr id="6" name="Straight Connector 5">
            <a:extLst>
              <a:ext uri="{FF2B5EF4-FFF2-40B4-BE49-F238E27FC236}">
                <a16:creationId xmlns:a16="http://schemas.microsoft.com/office/drawing/2014/main" id="{53B213B2-E86B-8144-818D-955C90ED5AEA}"/>
              </a:ext>
              <a:ext uri="{C183D7F6-B498-43B3-948B-1728B52AA6E4}">
                <adec:decorative xmlns:adec="http://schemas.microsoft.com/office/drawing/2017/decorative" val="1"/>
              </a:ext>
            </a:extLst>
          </p:cNvPr>
          <p:cNvCxnSpPr>
            <a:cxnSpLocks/>
          </p:cNvCxnSpPr>
          <p:nvPr/>
        </p:nvCxnSpPr>
        <p:spPr>
          <a:xfrm>
            <a:off x="1601954" y="1772874"/>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56301"/>
      </p:ext>
    </p:extLst>
  </p:cSld>
  <p:clrMapOvr>
    <a:masterClrMapping/>
  </p:clrMapOvr>
  <mc:AlternateContent xmlns:mc="http://schemas.openxmlformats.org/markup-compatibility/2006" xmlns:p14="http://schemas.microsoft.com/office/powerpoint/2010/main">
    <mc:Choice Requires="p14">
      <p:transition spd="slow" p14:dur="2000" advTm="52891"/>
    </mc:Choice>
    <mc:Fallback xmlns="">
      <p:transition spd="slow" advTm="5289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F8B-1712-41E7-A1DB-340B98F317BF}"/>
              </a:ext>
            </a:extLst>
          </p:cNvPr>
          <p:cNvSpPr>
            <a:spLocks noGrp="1"/>
          </p:cNvSpPr>
          <p:nvPr>
            <p:ph type="title"/>
          </p:nvPr>
        </p:nvSpPr>
        <p:spPr>
          <a:xfrm>
            <a:off x="1781467" y="982247"/>
            <a:ext cx="21025723" cy="1400498"/>
          </a:xfrm>
        </p:spPr>
        <p:txBody>
          <a:bodyPr>
            <a:norm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National Board Fee Reimbursements </a:t>
            </a:r>
            <a:endParaRPr lang="en-US" sz="5400" b="1" dirty="0">
              <a:solidFill>
                <a:srgbClr val="363E48"/>
              </a:solidFill>
            </a:endParaRPr>
          </a:p>
        </p:txBody>
      </p:sp>
      <p:sp>
        <p:nvSpPr>
          <p:cNvPr id="3" name="Slide Number Placeholder 2">
            <a:extLst>
              <a:ext uri="{FF2B5EF4-FFF2-40B4-BE49-F238E27FC236}">
                <a16:creationId xmlns:a16="http://schemas.microsoft.com/office/drawing/2014/main" id="{FC844447-4FCF-4686-8622-DC7CF6A786CB}"/>
              </a:ext>
            </a:extLst>
          </p:cNvPr>
          <p:cNvSpPr>
            <a:spLocks noGrp="1"/>
          </p:cNvSpPr>
          <p:nvPr>
            <p:ph type="sldNum" sz="quarter" idx="12"/>
          </p:nvPr>
        </p:nvSpPr>
        <p:spPr/>
        <p:txBody>
          <a:bodyPr/>
          <a:lstStyle/>
          <a:p>
            <a:fld id="{0088AB57-2DBE-44A3-AE96-942C49E954BF}" type="slidenum">
              <a:rPr lang="en-US" smtClean="0"/>
              <a:t>16</a:t>
            </a:fld>
            <a:endParaRPr lang="en-US"/>
          </a:p>
        </p:txBody>
      </p:sp>
      <p:sp>
        <p:nvSpPr>
          <p:cNvPr id="4" name="Content Placeholder 3">
            <a:extLst>
              <a:ext uri="{FF2B5EF4-FFF2-40B4-BE49-F238E27FC236}">
                <a16:creationId xmlns:a16="http://schemas.microsoft.com/office/drawing/2014/main" id="{D671F7DA-92F7-4A63-8406-905BBA9FEEC5}"/>
              </a:ext>
            </a:extLst>
          </p:cNvPr>
          <p:cNvSpPr>
            <a:spLocks noGrp="1"/>
          </p:cNvSpPr>
          <p:nvPr>
            <p:ph idx="13"/>
          </p:nvPr>
        </p:nvSpPr>
        <p:spPr>
          <a:xfrm>
            <a:off x="1178561" y="2934598"/>
            <a:ext cx="21838282" cy="9318362"/>
          </a:xfrm>
        </p:spPr>
        <p:txBody>
          <a:bodyPr vert="horz" lIns="182843" tIns="91422" rIns="182843" bIns="91422" rtlCol="0" anchor="t">
            <a:normAutofit fontScale="62500" lnSpcReduction="20000"/>
          </a:bodyPr>
          <a:lstStyle/>
          <a:p>
            <a:pPr marL="685663" indent="-685663">
              <a:lnSpc>
                <a:spcPct val="150000"/>
              </a:lnSpc>
              <a:spcAft>
                <a:spcPts val="2400"/>
              </a:spcAft>
              <a:buFont typeface="Arial" panose="020B0604020202020204" pitchFamily="34" charset="0"/>
              <a:buChar char="•"/>
            </a:pPr>
            <a:r>
              <a:rPr lang="en-US" sz="5100" b="0" dirty="0">
                <a:solidFill>
                  <a:schemeClr val="tx2"/>
                </a:solidFill>
                <a:latin typeface="Montserrat SemiBold" pitchFamily="2" charset="77"/>
                <a:cs typeface="Calibri" charset="0"/>
              </a:rPr>
              <a:t>With documentation, districts may request up to $1900 for initial certification, $1250 for renewal, $495 for maintenance of certification </a:t>
            </a:r>
          </a:p>
          <a:p>
            <a:pPr marL="685663" indent="-685663">
              <a:lnSpc>
                <a:spcPct val="150000"/>
              </a:lnSpc>
              <a:spcAft>
                <a:spcPts val="2400"/>
              </a:spcAft>
              <a:buFont typeface="Arial" panose="020B0604020202020204" pitchFamily="34" charset="0"/>
              <a:buChar char="•"/>
            </a:pPr>
            <a:r>
              <a:rPr lang="en-US" sz="5100" b="0" dirty="0">
                <a:solidFill>
                  <a:schemeClr val="tx2"/>
                </a:solidFill>
                <a:latin typeface="Montserrat SemiBold" pitchFamily="2" charset="77"/>
                <a:cs typeface="Calibri" charset="0"/>
              </a:rPr>
              <a:t>Districts may request reimbursement of fees paid directly to National Board if they were a third-party payer or fees paid out of pocket by the NBCT</a:t>
            </a:r>
          </a:p>
          <a:p>
            <a:pPr marL="685663" indent="-685663">
              <a:lnSpc>
                <a:spcPct val="150000"/>
              </a:lnSpc>
              <a:spcAft>
                <a:spcPts val="2400"/>
              </a:spcAft>
              <a:buFont typeface="Arial" panose="020B0604020202020204" pitchFamily="34" charset="0"/>
              <a:buChar char="•"/>
            </a:pPr>
            <a:r>
              <a:rPr lang="en-US" sz="5100" b="0" dirty="0">
                <a:solidFill>
                  <a:schemeClr val="tx2"/>
                </a:solidFill>
                <a:latin typeface="Montserrat SemiBold" pitchFamily="2" charset="77"/>
                <a:cs typeface="Calibri" charset="0"/>
              </a:rPr>
              <a:t>Districts must </a:t>
            </a:r>
            <a:r>
              <a:rPr lang="en-US" sz="5100" dirty="0">
                <a:solidFill>
                  <a:srgbClr val="1174BC"/>
                </a:solidFill>
                <a:latin typeface="Montserrat SemiBold" pitchFamily="2" charset="77"/>
                <a:cs typeface="Calibri" charset="0"/>
              </a:rPr>
              <a:t>reimburse the NBCT prior </a:t>
            </a:r>
            <a:r>
              <a:rPr lang="en-US" sz="5100" b="0" dirty="0">
                <a:solidFill>
                  <a:schemeClr val="tx2"/>
                </a:solidFill>
                <a:latin typeface="Montserrat SemiBold" pitchFamily="2" charset="77"/>
                <a:cs typeface="Calibri" charset="0"/>
              </a:rPr>
              <a:t>to submitting a reimbursement request through TIA</a:t>
            </a:r>
          </a:p>
          <a:p>
            <a:pPr marL="685663" indent="-685663">
              <a:lnSpc>
                <a:spcPct val="150000"/>
              </a:lnSpc>
              <a:spcAft>
                <a:spcPts val="2400"/>
              </a:spcAft>
              <a:buFont typeface="Arial" panose="020B0604020202020204" pitchFamily="34" charset="0"/>
              <a:buChar char="•"/>
            </a:pPr>
            <a:r>
              <a:rPr lang="en-US" sz="5100" b="0" dirty="0">
                <a:solidFill>
                  <a:schemeClr val="tx2"/>
                </a:solidFill>
                <a:latin typeface="Montserrat SemiBold" pitchFamily="2" charset="77"/>
                <a:cs typeface="Calibri" charset="0"/>
              </a:rPr>
              <a:t>To be eligible for fee reimbursement, the NBCT teacher must: </a:t>
            </a:r>
          </a:p>
          <a:p>
            <a:pPr marL="2056989" lvl="1" indent="-685663">
              <a:lnSpc>
                <a:spcPct val="150000"/>
              </a:lnSpc>
              <a:spcAft>
                <a:spcPts val="2400"/>
              </a:spcAft>
              <a:buFont typeface="Arial" panose="020B0604020202020204" pitchFamily="34" charset="0"/>
              <a:buChar char="•"/>
            </a:pPr>
            <a:r>
              <a:rPr lang="en-US" sz="5100" dirty="0">
                <a:solidFill>
                  <a:schemeClr val="tx2"/>
                </a:solidFill>
                <a:latin typeface="Montserrat SemiBold" pitchFamily="2" charset="77"/>
                <a:cs typeface="Calibri" charset="0"/>
              </a:rPr>
              <a:t>Have earned NB Certification or renewal in 2019 or later</a:t>
            </a:r>
          </a:p>
          <a:p>
            <a:pPr marL="2056989" lvl="1" indent="-685663">
              <a:lnSpc>
                <a:spcPct val="150000"/>
              </a:lnSpc>
              <a:spcAft>
                <a:spcPts val="2400"/>
              </a:spcAft>
              <a:buFont typeface="Arial" panose="020B0604020202020204" pitchFamily="34" charset="0"/>
              <a:buChar char="•"/>
            </a:pPr>
            <a:r>
              <a:rPr lang="en-US" sz="5100" dirty="0">
                <a:solidFill>
                  <a:schemeClr val="tx2"/>
                </a:solidFill>
                <a:latin typeface="Montserrat SemiBold" pitchFamily="2" charset="77"/>
                <a:cs typeface="Calibri" charset="0"/>
              </a:rPr>
              <a:t>Have documentation of fees paid out of pocket to the National Board</a:t>
            </a:r>
          </a:p>
          <a:p>
            <a:pPr marL="685663" indent="-685663">
              <a:lnSpc>
                <a:spcPct val="150000"/>
              </a:lnSpc>
              <a:spcAft>
                <a:spcPts val="2400"/>
              </a:spcAft>
              <a:buFont typeface="Arial" panose="020B0604020202020204" pitchFamily="34" charset="0"/>
              <a:buChar char="•"/>
            </a:pPr>
            <a:r>
              <a:rPr lang="en-US" sz="5100" b="0" dirty="0">
                <a:solidFill>
                  <a:schemeClr val="tx2"/>
                </a:solidFill>
                <a:latin typeface="Montserrat SemiBold" pitchFamily="2" charset="77"/>
                <a:cs typeface="Calibri" charset="0"/>
              </a:rPr>
              <a:t>Fees paid by grants or third parties other than the district are not eligible</a:t>
            </a:r>
          </a:p>
          <a:p>
            <a:endParaRPr lang="en-US" sz="4800" b="0" dirty="0">
              <a:solidFill>
                <a:schemeClr val="bg2">
                  <a:lumMod val="50000"/>
                </a:schemeClr>
              </a:solidFill>
              <a:latin typeface="+mj-lt"/>
              <a:cs typeface="Calibri" charset="0"/>
            </a:endParaRPr>
          </a:p>
          <a:p>
            <a:endParaRPr lang="en-US" sz="4800" b="0" dirty="0">
              <a:solidFill>
                <a:schemeClr val="bg2">
                  <a:lumMod val="50000"/>
                </a:schemeClr>
              </a:solidFill>
              <a:latin typeface="+mj-lt"/>
              <a:cs typeface="Calibri" charset="0"/>
            </a:endParaRPr>
          </a:p>
          <a:p>
            <a:endParaRPr lang="en-US" sz="4800" b="0" dirty="0">
              <a:solidFill>
                <a:schemeClr val="bg2">
                  <a:lumMod val="50000"/>
                </a:schemeClr>
              </a:solidFill>
              <a:latin typeface="+mj-lt"/>
              <a:cs typeface="Calibri" charset="0"/>
            </a:endParaRPr>
          </a:p>
        </p:txBody>
      </p:sp>
      <p:pic>
        <p:nvPicPr>
          <p:cNvPr id="5" name="Picture 4">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137120" y="11565519"/>
            <a:ext cx="3779520" cy="1964667"/>
          </a:xfrm>
          <a:prstGeom prst="rect">
            <a:avLst/>
          </a:prstGeom>
        </p:spPr>
      </p:pic>
      <p:cxnSp>
        <p:nvCxnSpPr>
          <p:cNvPr id="7" name="Straight Connector 6">
            <a:extLst>
              <a:ext uri="{FF2B5EF4-FFF2-40B4-BE49-F238E27FC236}">
                <a16:creationId xmlns:a16="http://schemas.microsoft.com/office/drawing/2014/main" id="{704B16E1-2E72-F446-A46A-72050C786B32}"/>
              </a:ext>
              <a:ext uri="{C183D7F6-B498-43B3-948B-1728B52AA6E4}">
                <adec:decorative xmlns:adec="http://schemas.microsoft.com/office/drawing/2017/decorative" val="1"/>
              </a:ext>
            </a:extLst>
          </p:cNvPr>
          <p:cNvCxnSpPr>
            <a:cxnSpLocks/>
          </p:cNvCxnSpPr>
          <p:nvPr/>
        </p:nvCxnSpPr>
        <p:spPr>
          <a:xfrm>
            <a:off x="1601954" y="1185397"/>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487578"/>
      </p:ext>
    </p:extLst>
  </p:cSld>
  <p:clrMapOvr>
    <a:masterClrMapping/>
  </p:clrMapOvr>
  <mc:AlternateContent xmlns:mc="http://schemas.openxmlformats.org/markup-compatibility/2006" xmlns:p14="http://schemas.microsoft.com/office/powerpoint/2010/main">
    <mc:Choice Requires="p14">
      <p:transition spd="slow" p14:dur="2000" advTm="43317"/>
    </mc:Choice>
    <mc:Fallback xmlns="">
      <p:transition spd="slow" advTm="4331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FA29EC-A135-DD4A-A394-3F700336A8D8}"/>
              </a:ext>
            </a:extLst>
          </p:cNvPr>
          <p:cNvSpPr>
            <a:spLocks noGrp="1"/>
          </p:cNvSpPr>
          <p:nvPr>
            <p:ph type="title" idx="4294967295"/>
          </p:nvPr>
        </p:nvSpPr>
        <p:spPr/>
        <p:txBody>
          <a:bodyPr/>
          <a:lstStyle/>
          <a:p>
            <a:r>
              <a:rPr lang="en-US" dirty="0"/>
              <a:t>How Do I Get Started?</a:t>
            </a:r>
          </a:p>
        </p:txBody>
      </p:sp>
      <p:sp>
        <p:nvSpPr>
          <p:cNvPr id="2" name="Picture Placeholder 1">
            <a:extLst>
              <a:ext uri="{FF2B5EF4-FFF2-40B4-BE49-F238E27FC236}">
                <a16:creationId xmlns:a16="http://schemas.microsoft.com/office/drawing/2014/main" id="{904B1611-B91A-8948-96E8-531B0270F37D}"/>
              </a:ext>
              <a:ext uri="{C183D7F6-B498-43B3-948B-1728B52AA6E4}">
                <adec:decorative xmlns:adec="http://schemas.microsoft.com/office/drawing/2017/decorative" val="1"/>
              </a:ext>
            </a:extLst>
          </p:cNvPr>
          <p:cNvSpPr>
            <a:spLocks noGrp="1"/>
          </p:cNvSpPr>
          <p:nvPr>
            <p:ph type="pic" sz="quarter" idx="14"/>
          </p:nvPr>
        </p:nvSpPr>
        <p:spPr/>
      </p:sp>
      <p:sp>
        <p:nvSpPr>
          <p:cNvPr id="6" name="Rectangle 5">
            <a:extLst>
              <a:ext uri="{FF2B5EF4-FFF2-40B4-BE49-F238E27FC236}">
                <a16:creationId xmlns:a16="http://schemas.microsoft.com/office/drawing/2014/main" id="{9A6D25B6-BC46-1843-9767-1D1EB1503295}"/>
              </a:ext>
              <a:ext uri="{C183D7F6-B498-43B3-948B-1728B52AA6E4}">
                <adec:decorative xmlns:adec="http://schemas.microsoft.com/office/drawing/2017/decorative" val="1"/>
              </a:ext>
            </a:extLst>
          </p:cNvPr>
          <p:cNvSpPr/>
          <p:nvPr/>
        </p:nvSpPr>
        <p:spPr>
          <a:xfrm>
            <a:off x="-311148" y="-287382"/>
            <a:ext cx="24999948" cy="14290763"/>
          </a:xfrm>
          <a:prstGeom prst="rect">
            <a:avLst/>
          </a:prstGeom>
          <a:gradFill>
            <a:gsLst>
              <a:gs pos="22000">
                <a:srgbClr val="00B0F0"/>
              </a:gs>
              <a:gs pos="77000">
                <a:srgbClr val="0070C0">
                  <a:lumMod val="68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How do I Get Started?">
            <a:extLst>
              <a:ext uri="{FF2B5EF4-FFF2-40B4-BE49-F238E27FC236}">
                <a16:creationId xmlns:a16="http://schemas.microsoft.com/office/drawing/2014/main" id="{A0C80BA1-2C6F-0844-919D-021B008D0F88}"/>
              </a:ext>
            </a:extLst>
          </p:cNvPr>
          <p:cNvGrpSpPr/>
          <p:nvPr/>
        </p:nvGrpSpPr>
        <p:grpSpPr>
          <a:xfrm>
            <a:off x="4553460" y="5053453"/>
            <a:ext cx="15270730" cy="3361399"/>
            <a:chOff x="4550186" y="5382637"/>
            <a:chExt cx="15270730" cy="3361399"/>
          </a:xfrm>
        </p:grpSpPr>
        <p:sp>
          <p:nvSpPr>
            <p:cNvPr id="20" name="TextBox 19">
              <a:extLst>
                <a:ext uri="{FF2B5EF4-FFF2-40B4-BE49-F238E27FC236}">
                  <a16:creationId xmlns:a16="http://schemas.microsoft.com/office/drawing/2014/main" id="{A1E9306D-94C4-7842-99F0-28587C8E6304}"/>
                </a:ext>
              </a:extLst>
            </p:cNvPr>
            <p:cNvSpPr txBox="1"/>
            <p:nvPr/>
          </p:nvSpPr>
          <p:spPr>
            <a:xfrm>
              <a:off x="4550186" y="5581378"/>
              <a:ext cx="15270730" cy="1631216"/>
            </a:xfrm>
            <a:prstGeom prst="rect">
              <a:avLst/>
            </a:prstGeom>
            <a:noFill/>
          </p:spPr>
          <p:txBody>
            <a:bodyPr wrap="square" rtlCol="0">
              <a:spAutoFit/>
            </a:bodyPr>
            <a:lstStyle/>
            <a:p>
              <a:pPr algn="ctr"/>
              <a:r>
                <a:rPr lang="en-US" sz="10000" b="1" dirty="0">
                  <a:solidFill>
                    <a:schemeClr val="bg1"/>
                  </a:solidFill>
                  <a:latin typeface="Montserrat SemiBold" pitchFamily="2" charset="77"/>
                  <a:ea typeface="Roboto" panose="02000000000000000000" pitchFamily="2" charset="0"/>
                  <a:cs typeface="Poppins Medium" pitchFamily="2" charset="77"/>
                </a:rPr>
                <a:t>How do I Get Started?</a:t>
              </a:r>
            </a:p>
          </p:txBody>
        </p:sp>
        <p:sp>
          <p:nvSpPr>
            <p:cNvPr id="11" name="TextBox 10">
              <a:extLst>
                <a:ext uri="{FF2B5EF4-FFF2-40B4-BE49-F238E27FC236}">
                  <a16:creationId xmlns:a16="http://schemas.microsoft.com/office/drawing/2014/main" id="{BBD3207B-A9B4-4942-ACE1-A136433FE403}"/>
                </a:ext>
              </a:extLst>
            </p:cNvPr>
            <p:cNvSpPr txBox="1"/>
            <p:nvPr/>
          </p:nvSpPr>
          <p:spPr>
            <a:xfrm>
              <a:off x="7844931" y="8220816"/>
              <a:ext cx="9485912" cy="523220"/>
            </a:xfrm>
            <a:prstGeom prst="rect">
              <a:avLst/>
            </a:prstGeom>
            <a:noFill/>
          </p:spPr>
          <p:txBody>
            <a:bodyPr wrap="square" rtlCol="0">
              <a:spAutoFit/>
            </a:bodyPr>
            <a:lstStyle/>
            <a:p>
              <a:pPr algn="ct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Learn about HB3, TIA, and the mechanics of funding</a:t>
              </a:r>
            </a:p>
          </p:txBody>
        </p:sp>
        <p:cxnSp>
          <p:nvCxnSpPr>
            <p:cNvPr id="36" name="Straight Connector 35">
              <a:extLst>
                <a:ext uri="{FF2B5EF4-FFF2-40B4-BE49-F238E27FC236}">
                  <a16:creationId xmlns:a16="http://schemas.microsoft.com/office/drawing/2014/main" id="{693BCC88-3C34-B448-826C-FCDD92E37792}"/>
                </a:ext>
              </a:extLst>
            </p:cNvPr>
            <p:cNvCxnSpPr>
              <a:cxnSpLocks/>
            </p:cNvCxnSpPr>
            <p:nvPr/>
          </p:nvCxnSpPr>
          <p:spPr>
            <a:xfrm>
              <a:off x="5678297" y="5382637"/>
              <a:ext cx="0" cy="246407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64AE9211-D5B0-DD4C-B4F0-2693502245A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19143" y="11630118"/>
            <a:ext cx="3617590" cy="1773328"/>
          </a:xfrm>
          <a:prstGeom prst="rect">
            <a:avLst/>
          </a:prstGeom>
        </p:spPr>
      </p:pic>
    </p:spTree>
    <p:extLst>
      <p:ext uri="{BB962C8B-B14F-4D97-AF65-F5344CB8AC3E}">
        <p14:creationId xmlns:p14="http://schemas.microsoft.com/office/powerpoint/2010/main" val="34154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Are you a National Board Certified Teacher?">
            <a:extLst>
              <a:ext uri="{FF2B5EF4-FFF2-40B4-BE49-F238E27FC236}">
                <a16:creationId xmlns:a16="http://schemas.microsoft.com/office/drawing/2014/main" id="{987F8654-0F44-3049-AEFE-9A3ECDC0D3E4}"/>
              </a:ext>
            </a:extLst>
          </p:cNvPr>
          <p:cNvGrpSpPr/>
          <p:nvPr/>
        </p:nvGrpSpPr>
        <p:grpSpPr>
          <a:xfrm>
            <a:off x="1601954" y="1976076"/>
            <a:ext cx="13142746" cy="1829016"/>
            <a:chOff x="1601954" y="1561356"/>
            <a:chExt cx="8456052" cy="1829016"/>
          </a:xfrm>
        </p:grpSpPr>
        <p:sp>
          <p:nvSpPr>
            <p:cNvPr id="35" name="TextBox 34">
              <a:extLst>
                <a:ext uri="{FF2B5EF4-FFF2-40B4-BE49-F238E27FC236}">
                  <a16:creationId xmlns:a16="http://schemas.microsoft.com/office/drawing/2014/main" id="{4F7650D5-029A-C643-AFC4-60A569A39E3A}"/>
                </a:ext>
              </a:extLst>
            </p:cNvPr>
            <p:cNvSpPr txBox="1"/>
            <p:nvPr/>
          </p:nvSpPr>
          <p:spPr>
            <a:xfrm>
              <a:off x="1808577" y="1636046"/>
              <a:ext cx="8249429" cy="1754326"/>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Are you a National Board Certified Teacher?  </a:t>
              </a:r>
            </a:p>
          </p:txBody>
        </p:sp>
        <p:cxnSp>
          <p:nvCxnSpPr>
            <p:cNvPr id="37" name="Straight Connector 36">
              <a:extLst>
                <a:ext uri="{FF2B5EF4-FFF2-40B4-BE49-F238E27FC236}">
                  <a16:creationId xmlns:a16="http://schemas.microsoft.com/office/drawing/2014/main" id="{77418CA6-03B7-454E-B8DE-A8589B5D35DE}"/>
                </a:ext>
              </a:extLst>
            </p:cNvPr>
            <p:cNvCxnSpPr>
              <a:cxnSpLocks/>
            </p:cNvCxnSpPr>
            <p:nvPr/>
          </p:nvCxnSpPr>
          <p:spPr>
            <a:xfrm>
              <a:off x="1601954" y="1561356"/>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C15836B-BF5D-8F4D-8A96-6DCD818FC0E7}"/>
              </a:ext>
              <a:ext uri="{C183D7F6-B498-43B3-948B-1728B52AA6E4}">
                <adec:decorative xmlns:adec="http://schemas.microsoft.com/office/drawing/2017/decorative" val="1"/>
              </a:ext>
            </a:extLst>
          </p:cNvPr>
          <p:cNvGrpSpPr/>
          <p:nvPr/>
        </p:nvGrpSpPr>
        <p:grpSpPr>
          <a:xfrm>
            <a:off x="2082287" y="7799427"/>
            <a:ext cx="544462" cy="544460"/>
            <a:chOff x="9166226" y="3952875"/>
            <a:chExt cx="360363" cy="360363"/>
          </a:xfrm>
          <a:solidFill>
            <a:schemeClr val="bg1"/>
          </a:solidFill>
        </p:grpSpPr>
        <p:sp>
          <p:nvSpPr>
            <p:cNvPr id="25" name="Freeform 24">
              <a:extLst>
                <a:ext uri="{FF2B5EF4-FFF2-40B4-BE49-F238E27FC236}">
                  <a16:creationId xmlns:a16="http://schemas.microsoft.com/office/drawing/2014/main" id="{C817C3A1-F3DC-3745-B7D6-D183274CCF02}"/>
                </a:ext>
              </a:extLst>
            </p:cNvPr>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a:extLst>
                <a:ext uri="{FF2B5EF4-FFF2-40B4-BE49-F238E27FC236}">
                  <a16:creationId xmlns:a16="http://schemas.microsoft.com/office/drawing/2014/main" id="{D9E928F8-2828-F642-90D5-119D7FAA44C7}"/>
                </a:ext>
              </a:extLst>
            </p:cNvPr>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4" name="Group 33">
            <a:extLst>
              <a:ext uri="{FF2B5EF4-FFF2-40B4-BE49-F238E27FC236}">
                <a16:creationId xmlns:a16="http://schemas.microsoft.com/office/drawing/2014/main" id="{ABB4813E-FF0A-4A42-8E11-FDAED5E6F0A3}"/>
              </a:ext>
              <a:ext uri="{C183D7F6-B498-43B3-948B-1728B52AA6E4}">
                <adec:decorative xmlns:adec="http://schemas.microsoft.com/office/drawing/2017/decorative" val="1"/>
              </a:ext>
            </a:extLst>
          </p:cNvPr>
          <p:cNvGrpSpPr/>
          <p:nvPr/>
        </p:nvGrpSpPr>
        <p:grpSpPr>
          <a:xfrm>
            <a:off x="2035054" y="10504169"/>
            <a:ext cx="561774" cy="537026"/>
            <a:chOff x="4833935" y="3983047"/>
            <a:chExt cx="360361" cy="344489"/>
          </a:xfrm>
          <a:solidFill>
            <a:schemeClr val="bg1"/>
          </a:solidFill>
        </p:grpSpPr>
        <p:sp>
          <p:nvSpPr>
            <p:cNvPr id="38" name="Freeform 37">
              <a:extLst>
                <a:ext uri="{FF2B5EF4-FFF2-40B4-BE49-F238E27FC236}">
                  <a16:creationId xmlns:a16="http://schemas.microsoft.com/office/drawing/2014/main" id="{A3380B6A-6E41-9341-9055-0D7A10F29112}"/>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a:extLst>
                <a:ext uri="{FF2B5EF4-FFF2-40B4-BE49-F238E27FC236}">
                  <a16:creationId xmlns:a16="http://schemas.microsoft.com/office/drawing/2014/main" id="{3272225F-BF39-9042-966A-F47E02222B2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a:extLst>
                <a:ext uri="{FF2B5EF4-FFF2-40B4-BE49-F238E27FC236}">
                  <a16:creationId xmlns:a16="http://schemas.microsoft.com/office/drawing/2014/main" id="{13565CCE-3ABF-074A-9EE5-D10A55FDE501}"/>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a:extLst>
                <a:ext uri="{FF2B5EF4-FFF2-40B4-BE49-F238E27FC236}">
                  <a16:creationId xmlns:a16="http://schemas.microsoft.com/office/drawing/2014/main" id="{DE85A1E5-1A12-964D-B0B4-416A7F1CD832}"/>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0" name="Picture 29">
            <a:extLst>
              <a:ext uri="{FF2B5EF4-FFF2-40B4-BE49-F238E27FC236}">
                <a16:creationId xmlns:a16="http://schemas.microsoft.com/office/drawing/2014/main" id="{74BE3718-2F46-5747-896F-0CB505BD2CC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218400" y="547764"/>
            <a:ext cx="3779520" cy="1964667"/>
          </a:xfrm>
          <a:prstGeom prst="rect">
            <a:avLst/>
          </a:prstGeom>
        </p:spPr>
      </p:pic>
      <p:pic>
        <p:nvPicPr>
          <p:cNvPr id="4" name="Picture Placeholder 3" descr="A person standing in front of a window">
            <a:extLst>
              <a:ext uri="{FF2B5EF4-FFF2-40B4-BE49-F238E27FC236}">
                <a16:creationId xmlns:a16="http://schemas.microsoft.com/office/drawing/2014/main" id="{30958CA9-6CA7-9E44-ABBC-C74D74C1723F}"/>
              </a:ext>
            </a:extLst>
          </p:cNvPr>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t="6096" b="6096"/>
          <a:stretch>
            <a:fillRect/>
          </a:stretch>
        </p:blipFill>
        <p:spPr>
          <a:xfrm>
            <a:off x="11628414" y="4433831"/>
            <a:ext cx="12819573" cy="6996169"/>
          </a:xfrm>
        </p:spPr>
      </p:pic>
      <p:sp>
        <p:nvSpPr>
          <p:cNvPr id="11" name="TextBox 10">
            <a:extLst>
              <a:ext uri="{FF2B5EF4-FFF2-40B4-BE49-F238E27FC236}">
                <a16:creationId xmlns:a16="http://schemas.microsoft.com/office/drawing/2014/main" id="{71DA5A10-B1EF-184B-B9F2-F92DB6FF99F6}"/>
              </a:ext>
            </a:extLst>
          </p:cNvPr>
          <p:cNvSpPr txBox="1"/>
          <p:nvPr/>
        </p:nvSpPr>
        <p:spPr>
          <a:xfrm>
            <a:off x="299022" y="4629150"/>
            <a:ext cx="11358051" cy="6740307"/>
          </a:xfrm>
          <a:prstGeom prst="rect">
            <a:avLst/>
          </a:prstGeom>
          <a:noFill/>
        </p:spPr>
        <p:txBody>
          <a:bodyPr wrap="square" rtlCol="0">
            <a:noAutofit/>
          </a:bodyPr>
          <a:lstStyle/>
          <a:p>
            <a:r>
              <a:rPr lang="en-US" dirty="0"/>
              <a:t>✅    </a:t>
            </a:r>
            <a:r>
              <a:rPr lang="en-US" dirty="0">
                <a:latin typeface="Montserrat SemiBold" pitchFamily="2" charset="77"/>
                <a:cs typeface="Calibri" charset="0"/>
              </a:rPr>
              <a:t>Update your profile in your </a:t>
            </a:r>
            <a:r>
              <a:rPr lang="en-US" dirty="0">
                <a:latin typeface="Montserrat SemiBold" pitchFamily="2" charset="77"/>
                <a:cs typeface="Calibri" charset="0"/>
                <a:hlinkClick r:id="rId5"/>
              </a:rPr>
              <a:t>National Board Account</a:t>
            </a:r>
            <a:endParaRPr lang="en-US" dirty="0"/>
          </a:p>
          <a:p>
            <a:br>
              <a:rPr lang="en-US" dirty="0"/>
            </a:br>
            <a:r>
              <a:rPr lang="en-US" dirty="0"/>
              <a:t>✅    </a:t>
            </a:r>
            <a:r>
              <a:rPr lang="en-US" dirty="0">
                <a:latin typeface="Montserrat SemiBold" pitchFamily="2" charset="77"/>
                <a:cs typeface="Calibri" charset="0"/>
              </a:rPr>
              <a:t>Join the </a:t>
            </a:r>
            <a:r>
              <a:rPr lang="en-US" dirty="0">
                <a:latin typeface="Montserrat SemiBold" pitchFamily="2" charset="77"/>
                <a:cs typeface="Calibri" charset="0"/>
                <a:hlinkClick r:id="rId6"/>
              </a:rPr>
              <a:t>Texas National Board Coalition for Teaching</a:t>
            </a:r>
            <a:endParaRPr lang="en-US" dirty="0"/>
          </a:p>
          <a:p>
            <a:br>
              <a:rPr lang="en-US" dirty="0"/>
            </a:br>
            <a:r>
              <a:rPr lang="en-US" dirty="0"/>
              <a:t>✅    </a:t>
            </a:r>
            <a:r>
              <a:rPr lang="en-US" dirty="0">
                <a:latin typeface="Montserrat SemiBold" pitchFamily="2" charset="77"/>
                <a:cs typeface="Calibri" charset="0"/>
                <a:hlinkClick r:id="rId7"/>
              </a:rPr>
              <a:t>Send this flyer </a:t>
            </a:r>
            <a:r>
              <a:rPr lang="en-US" dirty="0">
                <a:latin typeface="Montserrat SemiBold" pitchFamily="2" charset="77"/>
                <a:cs typeface="Calibri" charset="0"/>
              </a:rPr>
              <a:t>to your district leadership</a:t>
            </a:r>
            <a:endParaRPr lang="en-US" dirty="0"/>
          </a:p>
          <a:p>
            <a:br>
              <a:rPr lang="en-US" dirty="0"/>
            </a:br>
            <a:r>
              <a:rPr lang="en-US" dirty="0"/>
              <a:t>✅    </a:t>
            </a:r>
            <a:r>
              <a:rPr lang="en-US" dirty="0">
                <a:latin typeface="Montserrat SemiBold" pitchFamily="2" charset="77"/>
                <a:cs typeface="Calibri" charset="0"/>
              </a:rPr>
              <a:t>Sign up for the virtual  </a:t>
            </a:r>
            <a:r>
              <a:rPr lang="en-US" dirty="0">
                <a:latin typeface="Montserrat SemiBold" pitchFamily="2" charset="77"/>
                <a:cs typeface="Calibri" charset="0"/>
                <a:hlinkClick r:id="rId8"/>
              </a:rPr>
              <a:t>PLF Course</a:t>
            </a:r>
            <a:endParaRPr lang="en-US" dirty="0"/>
          </a:p>
          <a:p>
            <a:br>
              <a:rPr lang="en-US" dirty="0"/>
            </a:br>
            <a:r>
              <a:rPr lang="en-US" dirty="0"/>
              <a:t>✅    </a:t>
            </a:r>
            <a:r>
              <a:rPr lang="en-US" dirty="0">
                <a:latin typeface="Montserrat SemiBold" pitchFamily="2" charset="77"/>
                <a:cs typeface="Calibri" charset="0"/>
              </a:rPr>
              <a:t>Provide input as part of stakeholder engagement in  </a:t>
            </a:r>
          </a:p>
          <a:p>
            <a:r>
              <a:rPr lang="en-US" dirty="0">
                <a:latin typeface="Montserrat SemiBold" pitchFamily="2" charset="77"/>
                <a:cs typeface="Calibri" charset="0"/>
              </a:rPr>
              <a:t>        your district’s spending plan</a:t>
            </a:r>
            <a:endParaRPr lang="en-US" dirty="0">
              <a:effectLst/>
            </a:endParaRPr>
          </a:p>
        </p:txBody>
      </p:sp>
      <p:sp>
        <p:nvSpPr>
          <p:cNvPr id="2" name="Title 1">
            <a:extLst>
              <a:ext uri="{FF2B5EF4-FFF2-40B4-BE49-F238E27FC236}">
                <a16:creationId xmlns:a16="http://schemas.microsoft.com/office/drawing/2014/main" id="{01D4AABB-D0FB-F241-B2C5-20DF7675932B}"/>
              </a:ext>
            </a:extLst>
          </p:cNvPr>
          <p:cNvSpPr>
            <a:spLocks noGrp="1"/>
          </p:cNvSpPr>
          <p:nvPr>
            <p:ph type="title" idx="4294967295"/>
          </p:nvPr>
        </p:nvSpPr>
        <p:spPr>
          <a:xfrm>
            <a:off x="397316" y="-184206"/>
            <a:ext cx="21025723" cy="2651126"/>
          </a:xfrm>
        </p:spPr>
        <p:txBody>
          <a:bodyPr/>
          <a:lstStyle/>
          <a:p>
            <a:r>
              <a:rPr lang="en-US" dirty="0">
                <a:solidFill>
                  <a:schemeClr val="bg1"/>
                </a:solidFill>
              </a:rPr>
              <a:t>Are you a National Board</a:t>
            </a:r>
            <a:r>
              <a:rPr lang="en-US" baseline="0" dirty="0">
                <a:solidFill>
                  <a:schemeClr val="bg1"/>
                </a:solidFill>
              </a:rPr>
              <a:t> Certified Teacher?</a:t>
            </a:r>
            <a:endParaRPr lang="en-US" dirty="0">
              <a:solidFill>
                <a:schemeClr val="bg1"/>
              </a:solidFill>
            </a:endParaRPr>
          </a:p>
        </p:txBody>
      </p:sp>
    </p:spTree>
    <p:extLst>
      <p:ext uri="{BB962C8B-B14F-4D97-AF65-F5344CB8AC3E}">
        <p14:creationId xmlns:p14="http://schemas.microsoft.com/office/powerpoint/2010/main" val="23538672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Are you a teacher interested in becoming certified?">
            <a:extLst>
              <a:ext uri="{FF2B5EF4-FFF2-40B4-BE49-F238E27FC236}">
                <a16:creationId xmlns:a16="http://schemas.microsoft.com/office/drawing/2014/main" id="{987F8654-0F44-3049-AEFE-9A3ECDC0D3E4}"/>
              </a:ext>
            </a:extLst>
          </p:cNvPr>
          <p:cNvGrpSpPr/>
          <p:nvPr/>
        </p:nvGrpSpPr>
        <p:grpSpPr>
          <a:xfrm>
            <a:off x="1601953" y="1874475"/>
            <a:ext cx="16943225" cy="1930617"/>
            <a:chOff x="1601954" y="1459755"/>
            <a:chExt cx="8430071" cy="1930617"/>
          </a:xfrm>
        </p:grpSpPr>
        <p:sp>
          <p:nvSpPr>
            <p:cNvPr id="35" name="TextBox 34">
              <a:extLst>
                <a:ext uri="{FF2B5EF4-FFF2-40B4-BE49-F238E27FC236}">
                  <a16:creationId xmlns:a16="http://schemas.microsoft.com/office/drawing/2014/main" id="{4F7650D5-029A-C643-AFC4-60A569A39E3A}"/>
                </a:ext>
              </a:extLst>
            </p:cNvPr>
            <p:cNvSpPr txBox="1"/>
            <p:nvPr/>
          </p:nvSpPr>
          <p:spPr>
            <a:xfrm>
              <a:off x="1782596" y="1636046"/>
              <a:ext cx="8249429" cy="1754326"/>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Are you a teacher interested in becoming certified? </a:t>
              </a:r>
            </a:p>
          </p:txBody>
        </p:sp>
        <p:cxnSp>
          <p:nvCxnSpPr>
            <p:cNvPr id="37" name="Straight Connector 36">
              <a:extLst>
                <a:ext uri="{FF2B5EF4-FFF2-40B4-BE49-F238E27FC236}">
                  <a16:creationId xmlns:a16="http://schemas.microsoft.com/office/drawing/2014/main" id="{77418CA6-03B7-454E-B8DE-A8589B5D35DE}"/>
                </a:ext>
              </a:extLst>
            </p:cNvPr>
            <p:cNvCxnSpPr>
              <a:cxnSpLocks/>
            </p:cNvCxnSpPr>
            <p:nvPr/>
          </p:nvCxnSpPr>
          <p:spPr>
            <a:xfrm>
              <a:off x="1601954" y="1459755"/>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C15836B-BF5D-8F4D-8A96-6DCD818FC0E7}"/>
              </a:ext>
              <a:ext uri="{C183D7F6-B498-43B3-948B-1728B52AA6E4}">
                <adec:decorative xmlns:adec="http://schemas.microsoft.com/office/drawing/2017/decorative" val="1"/>
              </a:ext>
            </a:extLst>
          </p:cNvPr>
          <p:cNvGrpSpPr/>
          <p:nvPr/>
        </p:nvGrpSpPr>
        <p:grpSpPr>
          <a:xfrm>
            <a:off x="2082287" y="7799427"/>
            <a:ext cx="544462" cy="544460"/>
            <a:chOff x="9166226" y="3952875"/>
            <a:chExt cx="360363" cy="360363"/>
          </a:xfrm>
          <a:solidFill>
            <a:schemeClr val="bg1"/>
          </a:solidFill>
        </p:grpSpPr>
        <p:sp>
          <p:nvSpPr>
            <p:cNvPr id="25" name="Freeform 24">
              <a:extLst>
                <a:ext uri="{FF2B5EF4-FFF2-40B4-BE49-F238E27FC236}">
                  <a16:creationId xmlns:a16="http://schemas.microsoft.com/office/drawing/2014/main" id="{C817C3A1-F3DC-3745-B7D6-D183274CCF02}"/>
                </a:ext>
              </a:extLst>
            </p:cNvPr>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a:extLst>
                <a:ext uri="{FF2B5EF4-FFF2-40B4-BE49-F238E27FC236}">
                  <a16:creationId xmlns:a16="http://schemas.microsoft.com/office/drawing/2014/main" id="{D9E928F8-2828-F642-90D5-119D7FAA44C7}"/>
                </a:ext>
              </a:extLst>
            </p:cNvPr>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4" name="Group 33">
            <a:extLst>
              <a:ext uri="{FF2B5EF4-FFF2-40B4-BE49-F238E27FC236}">
                <a16:creationId xmlns:a16="http://schemas.microsoft.com/office/drawing/2014/main" id="{ABB4813E-FF0A-4A42-8E11-FDAED5E6F0A3}"/>
              </a:ext>
              <a:ext uri="{C183D7F6-B498-43B3-948B-1728B52AA6E4}">
                <adec:decorative xmlns:adec="http://schemas.microsoft.com/office/drawing/2017/decorative" val="1"/>
              </a:ext>
            </a:extLst>
          </p:cNvPr>
          <p:cNvGrpSpPr/>
          <p:nvPr/>
        </p:nvGrpSpPr>
        <p:grpSpPr>
          <a:xfrm>
            <a:off x="2035054" y="10504169"/>
            <a:ext cx="561774" cy="537026"/>
            <a:chOff x="4833935" y="3983047"/>
            <a:chExt cx="360361" cy="344489"/>
          </a:xfrm>
          <a:solidFill>
            <a:schemeClr val="bg1"/>
          </a:solidFill>
        </p:grpSpPr>
        <p:sp>
          <p:nvSpPr>
            <p:cNvPr id="38" name="Freeform 37">
              <a:extLst>
                <a:ext uri="{FF2B5EF4-FFF2-40B4-BE49-F238E27FC236}">
                  <a16:creationId xmlns:a16="http://schemas.microsoft.com/office/drawing/2014/main" id="{A3380B6A-6E41-9341-9055-0D7A10F29112}"/>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a:extLst>
                <a:ext uri="{FF2B5EF4-FFF2-40B4-BE49-F238E27FC236}">
                  <a16:creationId xmlns:a16="http://schemas.microsoft.com/office/drawing/2014/main" id="{3272225F-BF39-9042-966A-F47E02222B2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a:extLst>
                <a:ext uri="{FF2B5EF4-FFF2-40B4-BE49-F238E27FC236}">
                  <a16:creationId xmlns:a16="http://schemas.microsoft.com/office/drawing/2014/main" id="{13565CCE-3ABF-074A-9EE5-D10A55FDE501}"/>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a:extLst>
                <a:ext uri="{FF2B5EF4-FFF2-40B4-BE49-F238E27FC236}">
                  <a16:creationId xmlns:a16="http://schemas.microsoft.com/office/drawing/2014/main" id="{DE85A1E5-1A12-964D-B0B4-416A7F1CD832}"/>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0" name="Picture 29">
            <a:extLst>
              <a:ext uri="{FF2B5EF4-FFF2-40B4-BE49-F238E27FC236}">
                <a16:creationId xmlns:a16="http://schemas.microsoft.com/office/drawing/2014/main" id="{74BE3718-2F46-5747-896F-0CB505BD2CC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218400" y="547764"/>
            <a:ext cx="3779520" cy="1964667"/>
          </a:xfrm>
          <a:prstGeom prst="rect">
            <a:avLst/>
          </a:prstGeom>
        </p:spPr>
      </p:pic>
      <p:pic>
        <p:nvPicPr>
          <p:cNvPr id="6" name="Picture Placeholder 5" descr="A group of people sitting at a table">
            <a:extLst>
              <a:ext uri="{FF2B5EF4-FFF2-40B4-BE49-F238E27FC236}">
                <a16:creationId xmlns:a16="http://schemas.microsoft.com/office/drawing/2014/main" id="{5DB50D4C-7020-8540-A58C-3ADC1E73DCA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441" b="6441"/>
          <a:stretch>
            <a:fillRect/>
          </a:stretch>
        </p:blipFill>
        <p:spPr>
          <a:xfrm>
            <a:off x="0" y="4494712"/>
            <a:ext cx="12590584" cy="7448414"/>
          </a:xfrm>
        </p:spPr>
      </p:pic>
      <p:sp>
        <p:nvSpPr>
          <p:cNvPr id="7" name="TextBox 6">
            <a:extLst>
              <a:ext uri="{FF2B5EF4-FFF2-40B4-BE49-F238E27FC236}">
                <a16:creationId xmlns:a16="http://schemas.microsoft.com/office/drawing/2014/main" id="{416F1F69-D5CA-C245-86E2-CBC104878365}"/>
              </a:ext>
            </a:extLst>
          </p:cNvPr>
          <p:cNvSpPr txBox="1"/>
          <p:nvPr/>
        </p:nvSpPr>
        <p:spPr>
          <a:xfrm>
            <a:off x="13082955" y="4483656"/>
            <a:ext cx="11191204" cy="7786747"/>
          </a:xfrm>
          <a:prstGeom prst="rect">
            <a:avLst/>
          </a:prstGeom>
          <a:noFill/>
        </p:spPr>
        <p:txBody>
          <a:bodyPr wrap="square" rtlCol="0">
            <a:spAutoFit/>
          </a:bodyPr>
          <a:lstStyle/>
          <a:p>
            <a:r>
              <a:rPr lang="en-US" dirty="0"/>
              <a:t>✅    </a:t>
            </a:r>
            <a:r>
              <a:rPr lang="en-US" dirty="0">
                <a:latin typeface="Montserrat SemiBold" pitchFamily="2" charset="77"/>
                <a:cs typeface="Calibri" charset="0"/>
              </a:rPr>
              <a:t>Visit </a:t>
            </a:r>
            <a:r>
              <a:rPr lang="en-US" dirty="0">
                <a:latin typeface="Montserrat SemiBold" pitchFamily="2" charset="77"/>
                <a:cs typeface="Calibri" charset="0"/>
                <a:hlinkClick r:id="rId5"/>
              </a:rPr>
              <a:t>www.nbpts.org</a:t>
            </a:r>
            <a:endParaRPr lang="en-US" dirty="0">
              <a:latin typeface="Montserrat SemiBold" pitchFamily="2" charset="77"/>
              <a:cs typeface="Calibri" charset="0"/>
            </a:endParaRPr>
          </a:p>
          <a:p>
            <a:br>
              <a:rPr lang="en-US" dirty="0"/>
            </a:br>
            <a:r>
              <a:rPr lang="en-US" dirty="0"/>
              <a:t>✅    </a:t>
            </a:r>
            <a:r>
              <a:rPr lang="en-US" dirty="0">
                <a:latin typeface="Montserrat SemiBold" pitchFamily="2" charset="77"/>
                <a:cs typeface="Calibri" charset="0"/>
              </a:rPr>
              <a:t>Read through the </a:t>
            </a:r>
            <a:r>
              <a:rPr lang="en-US" i="1" dirty="0">
                <a:latin typeface="Montserrat SemiBold" pitchFamily="2" charset="77"/>
                <a:cs typeface="Calibri" charset="0"/>
                <a:hlinkClick r:id="rId6"/>
              </a:rPr>
              <a:t>What Book </a:t>
            </a:r>
            <a:r>
              <a:rPr lang="en-US" dirty="0">
                <a:latin typeface="Montserrat SemiBold" pitchFamily="2" charset="77"/>
                <a:cs typeface="Calibri" charset="0"/>
              </a:rPr>
              <a:t>and the </a:t>
            </a:r>
            <a:r>
              <a:rPr lang="en-US" dirty="0">
                <a:latin typeface="Montserrat SemiBold" pitchFamily="2" charset="77"/>
                <a:cs typeface="Calibri" charset="0"/>
                <a:hlinkClick r:id="rId7"/>
              </a:rPr>
              <a:t>Standards</a:t>
            </a:r>
            <a:r>
              <a:rPr lang="en-US" dirty="0">
                <a:latin typeface="Montserrat SemiBold" pitchFamily="2" charset="77"/>
                <a:cs typeface="Calibri" charset="0"/>
              </a:rPr>
              <a:t>  </a:t>
            </a:r>
          </a:p>
          <a:p>
            <a:r>
              <a:rPr lang="en-US" dirty="0">
                <a:latin typeface="Montserrat SemiBold" pitchFamily="2" charset="77"/>
                <a:cs typeface="Calibri" charset="0"/>
              </a:rPr>
              <a:t>         for your certificate area</a:t>
            </a:r>
          </a:p>
          <a:p>
            <a:br>
              <a:rPr lang="en-US" dirty="0"/>
            </a:br>
            <a:r>
              <a:rPr lang="en-US" dirty="0"/>
              <a:t>✅    </a:t>
            </a:r>
            <a:r>
              <a:rPr lang="en-US" dirty="0">
                <a:latin typeface="Montserrat SemiBold" pitchFamily="2" charset="77"/>
                <a:cs typeface="Calibri" charset="0"/>
              </a:rPr>
              <a:t>Ask your districts/ESC/teacher association if they  </a:t>
            </a:r>
          </a:p>
          <a:p>
            <a:r>
              <a:rPr lang="en-US" dirty="0">
                <a:latin typeface="Montserrat SemiBold" pitchFamily="2" charset="77"/>
                <a:cs typeface="Calibri" charset="0"/>
              </a:rPr>
              <a:t>        will organize a cohort to support you and other  </a:t>
            </a:r>
          </a:p>
          <a:p>
            <a:r>
              <a:rPr lang="en-US" dirty="0">
                <a:latin typeface="Montserrat SemiBold" pitchFamily="2" charset="77"/>
                <a:cs typeface="Calibri" charset="0"/>
              </a:rPr>
              <a:t>        interested teachers</a:t>
            </a:r>
          </a:p>
          <a:p>
            <a:r>
              <a:rPr lang="en-US" dirty="0">
                <a:latin typeface="Montserrat SemiBold" pitchFamily="2" charset="77"/>
                <a:cs typeface="Calibri" charset="0"/>
              </a:rPr>
              <a:t>	-Take this </a:t>
            </a:r>
            <a:r>
              <a:rPr lang="en-US" dirty="0">
                <a:latin typeface="Montserrat SemiBold" pitchFamily="2" charset="77"/>
                <a:cs typeface="Calibri" charset="0"/>
                <a:hlinkClick r:id="rId8"/>
              </a:rPr>
              <a:t>flyer to your districts/ESC</a:t>
            </a:r>
            <a:endParaRPr lang="en-US" dirty="0">
              <a:latin typeface="Montserrat SemiBold" pitchFamily="2" charset="77"/>
              <a:cs typeface="Calibri" charset="0"/>
            </a:endParaRPr>
          </a:p>
          <a:p>
            <a:endParaRPr lang="en-US" sz="3200" dirty="0"/>
          </a:p>
          <a:p>
            <a:r>
              <a:rPr lang="en-US" dirty="0"/>
              <a:t>✅   </a:t>
            </a:r>
            <a:r>
              <a:rPr lang="en-US" dirty="0">
                <a:latin typeface="Montserrat SemiBold" pitchFamily="2" charset="77"/>
                <a:cs typeface="Calibri" charset="0"/>
              </a:rPr>
              <a:t>Sign up for </a:t>
            </a:r>
            <a:r>
              <a:rPr lang="en-US" dirty="0">
                <a:latin typeface="Montserrat SemiBold" pitchFamily="2" charset="77"/>
                <a:cs typeface="Calibri" charset="0"/>
                <a:hlinkClick r:id="rId9"/>
              </a:rPr>
              <a:t>monthly webinars</a:t>
            </a:r>
            <a:endParaRPr lang="en-US" dirty="0">
              <a:latin typeface="Montserrat SemiBold" pitchFamily="2" charset="77"/>
              <a:cs typeface="Calibri" charset="0"/>
            </a:endParaRPr>
          </a:p>
          <a:p>
            <a:endParaRPr lang="en-US" dirty="0">
              <a:latin typeface="Montserrat SemiBold" pitchFamily="2" charset="77"/>
              <a:cs typeface="Calibri" charset="0"/>
            </a:endParaRPr>
          </a:p>
          <a:p>
            <a:r>
              <a:rPr lang="en-US" dirty="0"/>
              <a:t>✅   Discover the resources the </a:t>
            </a:r>
            <a:r>
              <a:rPr lang="en-US" dirty="0">
                <a:hlinkClick r:id="rId10"/>
              </a:rPr>
              <a:t>Texas National Board</a:t>
            </a:r>
            <a:r>
              <a:rPr lang="en-US" dirty="0"/>
              <a:t>     </a:t>
            </a:r>
          </a:p>
          <a:p>
            <a:r>
              <a:rPr lang="en-US" dirty="0"/>
              <a:t>       </a:t>
            </a:r>
            <a:r>
              <a:rPr lang="en-US" dirty="0">
                <a:hlinkClick r:id="rId10"/>
              </a:rPr>
              <a:t>Coalition of Teaching</a:t>
            </a:r>
            <a:r>
              <a:rPr lang="en-US" dirty="0"/>
              <a:t> has for supporting candidates    </a:t>
            </a:r>
          </a:p>
        </p:txBody>
      </p:sp>
      <p:sp>
        <p:nvSpPr>
          <p:cNvPr id="2" name="Title 1">
            <a:extLst>
              <a:ext uri="{FF2B5EF4-FFF2-40B4-BE49-F238E27FC236}">
                <a16:creationId xmlns:a16="http://schemas.microsoft.com/office/drawing/2014/main" id="{07917DD6-5072-C444-8DB8-764F2C7AF4E4}"/>
              </a:ext>
            </a:extLst>
          </p:cNvPr>
          <p:cNvSpPr>
            <a:spLocks noGrp="1"/>
          </p:cNvSpPr>
          <p:nvPr>
            <p:ph type="title" idx="4294967295"/>
          </p:nvPr>
        </p:nvSpPr>
        <p:spPr>
          <a:xfrm>
            <a:off x="1082437" y="-146968"/>
            <a:ext cx="21025723" cy="2651126"/>
          </a:xfrm>
        </p:spPr>
        <p:txBody>
          <a:bodyPr>
            <a:normAutofit/>
          </a:bodyPr>
          <a:lstStyle/>
          <a:p>
            <a:r>
              <a:rPr lang="en-US" sz="7200" dirty="0">
                <a:solidFill>
                  <a:schemeClr val="bg1"/>
                </a:solidFill>
              </a:rPr>
              <a:t>Are you a teacher interested in becoming certified?</a:t>
            </a:r>
          </a:p>
        </p:txBody>
      </p:sp>
    </p:spTree>
    <p:extLst>
      <p:ext uri="{BB962C8B-B14F-4D97-AF65-F5344CB8AC3E}">
        <p14:creationId xmlns:p14="http://schemas.microsoft.com/office/powerpoint/2010/main" val="24156584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16BA5BA-F726-C947-8DBD-86806CD4C494}"/>
              </a:ext>
              <a:ext uri="{C183D7F6-B498-43B3-948B-1728B52AA6E4}">
                <adec:decorative xmlns:adec="http://schemas.microsoft.com/office/drawing/2017/decorative" val="1"/>
              </a:ext>
            </a:extLst>
          </p:cNvPr>
          <p:cNvSpPr/>
          <p:nvPr/>
        </p:nvSpPr>
        <p:spPr>
          <a:xfrm>
            <a:off x="8390964" y="0"/>
            <a:ext cx="15986685" cy="1371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content placeholder">
            <a:extLst>
              <a:ext uri="{FF2B5EF4-FFF2-40B4-BE49-F238E27FC236}">
                <a16:creationId xmlns:a16="http://schemas.microsoft.com/office/drawing/2014/main" id="{36AEBF2E-7CAF-A641-870C-6E0E39EFF6EA}"/>
              </a:ext>
            </a:extLst>
          </p:cNvPr>
          <p:cNvGrpSpPr/>
          <p:nvPr/>
        </p:nvGrpSpPr>
        <p:grpSpPr>
          <a:xfrm>
            <a:off x="8767482" y="2850354"/>
            <a:ext cx="16274887" cy="6328848"/>
            <a:chOff x="10820917" y="3065798"/>
            <a:chExt cx="13899260" cy="6328848"/>
          </a:xfrm>
        </p:grpSpPr>
        <p:sp>
          <p:nvSpPr>
            <p:cNvPr id="7" name="TextBox 6">
              <a:extLst>
                <a:ext uri="{FF2B5EF4-FFF2-40B4-BE49-F238E27FC236}">
                  <a16:creationId xmlns:a16="http://schemas.microsoft.com/office/drawing/2014/main" id="{EA09DC35-1B46-FB48-8912-7CC4ADFEAB2B}"/>
                </a:ext>
              </a:extLst>
            </p:cNvPr>
            <p:cNvSpPr txBox="1"/>
            <p:nvPr/>
          </p:nvSpPr>
          <p:spPr>
            <a:xfrm>
              <a:off x="10820917" y="3816409"/>
              <a:ext cx="7098073" cy="523220"/>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Discuss the process and benefits of certification</a:t>
              </a:r>
            </a:p>
          </p:txBody>
        </p:sp>
        <p:sp>
          <p:nvSpPr>
            <p:cNvPr id="8" name="TextBox 7">
              <a:extLst>
                <a:ext uri="{FF2B5EF4-FFF2-40B4-BE49-F238E27FC236}">
                  <a16:creationId xmlns:a16="http://schemas.microsoft.com/office/drawing/2014/main" id="{BDA9FD4D-484B-984E-BF0A-F23C95877EBC}"/>
                </a:ext>
              </a:extLst>
            </p:cNvPr>
            <p:cNvSpPr txBox="1"/>
            <p:nvPr/>
          </p:nvSpPr>
          <p:spPr>
            <a:xfrm>
              <a:off x="10820918" y="3065798"/>
              <a:ext cx="7502467" cy="646331"/>
            </a:xfrm>
            <a:prstGeom prst="rect">
              <a:avLst/>
            </a:prstGeom>
            <a:noFill/>
          </p:spPr>
          <p:txBody>
            <a:bodyPr wrap="square" rtlCol="0">
              <a:spAutoFit/>
            </a:bodyPr>
            <a:lstStyle/>
            <a:p>
              <a:r>
                <a:rPr lang="en-US" b="1" dirty="0">
                  <a:solidFill>
                    <a:schemeClr val="bg1"/>
                  </a:solidFill>
                  <a:latin typeface="Montserrat SemiBold" pitchFamily="2" charset="77"/>
                  <a:ea typeface="Roboto Medium" panose="02000000000000000000" pitchFamily="2" charset="0"/>
                  <a:cs typeface="Poppins Medium" pitchFamily="2" charset="77"/>
                </a:rPr>
                <a:t>What is National Board Certification? </a:t>
              </a:r>
            </a:p>
          </p:txBody>
        </p:sp>
        <p:sp>
          <p:nvSpPr>
            <p:cNvPr id="9" name="TextBox 8">
              <a:extLst>
                <a:ext uri="{FF2B5EF4-FFF2-40B4-BE49-F238E27FC236}">
                  <a16:creationId xmlns:a16="http://schemas.microsoft.com/office/drawing/2014/main" id="{78116BD0-02FC-0348-A937-B29DF0406126}"/>
                </a:ext>
              </a:extLst>
            </p:cNvPr>
            <p:cNvSpPr txBox="1"/>
            <p:nvPr/>
          </p:nvSpPr>
          <p:spPr>
            <a:xfrm>
              <a:off x="17918990" y="8871426"/>
              <a:ext cx="6033205" cy="523220"/>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Find tailored resources that meet your needs</a:t>
              </a:r>
            </a:p>
          </p:txBody>
        </p:sp>
        <p:sp>
          <p:nvSpPr>
            <p:cNvPr id="10" name="TextBox 9">
              <a:extLst>
                <a:ext uri="{FF2B5EF4-FFF2-40B4-BE49-F238E27FC236}">
                  <a16:creationId xmlns:a16="http://schemas.microsoft.com/office/drawing/2014/main" id="{9CF82B06-CD6B-A04A-8172-E111C4B3CED0}"/>
                </a:ext>
              </a:extLst>
            </p:cNvPr>
            <p:cNvSpPr txBox="1"/>
            <p:nvPr/>
          </p:nvSpPr>
          <p:spPr>
            <a:xfrm>
              <a:off x="17918990" y="8157296"/>
              <a:ext cx="6801187" cy="646331"/>
            </a:xfrm>
            <a:prstGeom prst="rect">
              <a:avLst/>
            </a:prstGeom>
            <a:noFill/>
          </p:spPr>
          <p:txBody>
            <a:bodyPr wrap="square" rtlCol="0">
              <a:spAutoFit/>
            </a:bodyPr>
            <a:lstStyle/>
            <a:p>
              <a:r>
                <a:rPr lang="en-US" b="1" dirty="0">
                  <a:solidFill>
                    <a:schemeClr val="bg1"/>
                  </a:solidFill>
                  <a:latin typeface="Montserrat SemiBold" pitchFamily="2" charset="77"/>
                  <a:ea typeface="Roboto Medium" panose="02000000000000000000" pitchFamily="2" charset="0"/>
                  <a:cs typeface="Poppins Medium" pitchFamily="2" charset="77"/>
                </a:rPr>
                <a:t>What Resources are Available to Me? </a:t>
              </a:r>
            </a:p>
          </p:txBody>
        </p:sp>
        <p:sp>
          <p:nvSpPr>
            <p:cNvPr id="11" name="TextBox 10">
              <a:extLst>
                <a:ext uri="{FF2B5EF4-FFF2-40B4-BE49-F238E27FC236}">
                  <a16:creationId xmlns:a16="http://schemas.microsoft.com/office/drawing/2014/main" id="{38CDC79B-5F75-A14D-B07E-B06FC7ED5A92}"/>
                </a:ext>
              </a:extLst>
            </p:cNvPr>
            <p:cNvSpPr txBox="1"/>
            <p:nvPr/>
          </p:nvSpPr>
          <p:spPr>
            <a:xfrm>
              <a:off x="17797724" y="3785416"/>
              <a:ext cx="5978205" cy="523220"/>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Understand HB3, TIA, and funding mechanisms </a:t>
              </a:r>
            </a:p>
          </p:txBody>
        </p:sp>
        <p:sp>
          <p:nvSpPr>
            <p:cNvPr id="12" name="TextBox 11">
              <a:extLst>
                <a:ext uri="{FF2B5EF4-FFF2-40B4-BE49-F238E27FC236}">
                  <a16:creationId xmlns:a16="http://schemas.microsoft.com/office/drawing/2014/main" id="{7CB888AC-4222-2D4F-A5DF-573006F940AF}"/>
                </a:ext>
              </a:extLst>
            </p:cNvPr>
            <p:cNvSpPr txBox="1"/>
            <p:nvPr/>
          </p:nvSpPr>
          <p:spPr>
            <a:xfrm>
              <a:off x="17797724" y="3094929"/>
              <a:ext cx="5461395" cy="646331"/>
            </a:xfrm>
            <a:prstGeom prst="rect">
              <a:avLst/>
            </a:prstGeom>
            <a:noFill/>
          </p:spPr>
          <p:txBody>
            <a:bodyPr wrap="square" rtlCol="0">
              <a:spAutoFit/>
            </a:bodyPr>
            <a:lstStyle/>
            <a:p>
              <a:r>
                <a:rPr lang="en-US" b="1" dirty="0">
                  <a:solidFill>
                    <a:schemeClr val="bg1"/>
                  </a:solidFill>
                  <a:latin typeface="Montserrat SemiBold" pitchFamily="2" charset="77"/>
                  <a:ea typeface="Roboto Medium" panose="02000000000000000000" pitchFamily="2" charset="0"/>
                  <a:cs typeface="Poppins Medium" pitchFamily="2" charset="77"/>
                </a:rPr>
                <a:t>What is the Opportunity?</a:t>
              </a:r>
            </a:p>
          </p:txBody>
        </p:sp>
        <p:sp>
          <p:nvSpPr>
            <p:cNvPr id="13" name="TextBox 12">
              <a:extLst>
                <a:ext uri="{FF2B5EF4-FFF2-40B4-BE49-F238E27FC236}">
                  <a16:creationId xmlns:a16="http://schemas.microsoft.com/office/drawing/2014/main" id="{80929DDF-E4AD-6543-B7CB-2E3FC5CFF7F6}"/>
                </a:ext>
              </a:extLst>
            </p:cNvPr>
            <p:cNvSpPr txBox="1"/>
            <p:nvPr/>
          </p:nvSpPr>
          <p:spPr>
            <a:xfrm>
              <a:off x="10820917" y="8847120"/>
              <a:ext cx="5512420" cy="523220"/>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Learn your next steps toward certification </a:t>
              </a:r>
            </a:p>
          </p:txBody>
        </p:sp>
        <p:sp>
          <p:nvSpPr>
            <p:cNvPr id="14" name="TextBox 13">
              <a:extLst>
                <a:ext uri="{FF2B5EF4-FFF2-40B4-BE49-F238E27FC236}">
                  <a16:creationId xmlns:a16="http://schemas.microsoft.com/office/drawing/2014/main" id="{4E79BD56-5CD0-B74F-9674-8068B6F6534C}"/>
                </a:ext>
              </a:extLst>
            </p:cNvPr>
            <p:cNvSpPr txBox="1"/>
            <p:nvPr/>
          </p:nvSpPr>
          <p:spPr>
            <a:xfrm>
              <a:off x="10820917" y="8139234"/>
              <a:ext cx="4784249" cy="646331"/>
            </a:xfrm>
            <a:prstGeom prst="rect">
              <a:avLst/>
            </a:prstGeom>
            <a:noFill/>
          </p:spPr>
          <p:txBody>
            <a:bodyPr wrap="square" rtlCol="0">
              <a:spAutoFit/>
            </a:bodyPr>
            <a:lstStyle/>
            <a:p>
              <a:r>
                <a:rPr lang="en-US" b="1" dirty="0">
                  <a:solidFill>
                    <a:schemeClr val="bg1"/>
                  </a:solidFill>
                  <a:latin typeface="Montserrat SemiBold" pitchFamily="2" charset="77"/>
                  <a:ea typeface="Roboto Medium" panose="02000000000000000000" pitchFamily="2" charset="0"/>
                  <a:cs typeface="Poppins Medium" pitchFamily="2" charset="77"/>
                </a:rPr>
                <a:t>How do I Get Started? </a:t>
              </a:r>
            </a:p>
          </p:txBody>
        </p:sp>
      </p:grpSp>
      <p:grpSp>
        <p:nvGrpSpPr>
          <p:cNvPr id="16" name="Group 15" descr="section title">
            <a:extLst>
              <a:ext uri="{FF2B5EF4-FFF2-40B4-BE49-F238E27FC236}">
                <a16:creationId xmlns:a16="http://schemas.microsoft.com/office/drawing/2014/main" id="{987F8654-0F44-3049-AEFE-9A3ECDC0D3E4}"/>
              </a:ext>
            </a:extLst>
          </p:cNvPr>
          <p:cNvGrpSpPr/>
          <p:nvPr/>
        </p:nvGrpSpPr>
        <p:grpSpPr>
          <a:xfrm>
            <a:off x="1601954" y="3097279"/>
            <a:ext cx="5452801" cy="3416320"/>
            <a:chOff x="1601954" y="1266714"/>
            <a:chExt cx="5452801" cy="3416320"/>
          </a:xfrm>
        </p:grpSpPr>
        <p:sp>
          <p:nvSpPr>
            <p:cNvPr id="35" name="TextBox 34">
              <a:extLst>
                <a:ext uri="{FF2B5EF4-FFF2-40B4-BE49-F238E27FC236}">
                  <a16:creationId xmlns:a16="http://schemas.microsoft.com/office/drawing/2014/main" id="{4F7650D5-029A-C643-AFC4-60A569A39E3A}"/>
                </a:ext>
              </a:extLst>
            </p:cNvPr>
            <p:cNvSpPr txBox="1"/>
            <p:nvPr/>
          </p:nvSpPr>
          <p:spPr>
            <a:xfrm>
              <a:off x="1774073" y="1266714"/>
              <a:ext cx="5280682" cy="3416320"/>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Understanding and Planning for National Board Certification</a:t>
              </a:r>
            </a:p>
          </p:txBody>
        </p:sp>
        <p:sp>
          <p:nvSpPr>
            <p:cNvPr id="36" name="TextBox 35">
              <a:extLst>
                <a:ext uri="{FF2B5EF4-FFF2-40B4-BE49-F238E27FC236}">
                  <a16:creationId xmlns:a16="http://schemas.microsoft.com/office/drawing/2014/main" id="{7D5FD362-D5A9-C549-9E23-B0AA8A400EB2}"/>
                </a:ext>
              </a:extLst>
            </p:cNvPr>
            <p:cNvSpPr txBox="1"/>
            <p:nvPr/>
          </p:nvSpPr>
          <p:spPr>
            <a:xfrm>
              <a:off x="1943078" y="1266714"/>
              <a:ext cx="184731" cy="369332"/>
            </a:xfrm>
            <a:prstGeom prst="rect">
              <a:avLst/>
            </a:prstGeom>
            <a:noFill/>
          </p:spPr>
          <p:txBody>
            <a:bodyPr wrap="none" rtlCol="0">
              <a:spAutoFit/>
            </a:bodyPr>
            <a:lstStyle/>
            <a:p>
              <a:endParaRPr lang="en-US" sz="1800" spc="600" dirty="0">
                <a:latin typeface="Montserrat Light" pitchFamily="2" charset="77"/>
                <a:ea typeface="Lato Medium" panose="020F0502020204030203" pitchFamily="34" charset="0"/>
                <a:cs typeface="Lato Medium" panose="020F0502020204030203" pitchFamily="34" charset="0"/>
              </a:endParaRPr>
            </a:p>
          </p:txBody>
        </p:sp>
        <p:cxnSp>
          <p:nvCxnSpPr>
            <p:cNvPr id="37" name="Straight Connector 36">
              <a:extLst>
                <a:ext uri="{FF2B5EF4-FFF2-40B4-BE49-F238E27FC236}">
                  <a16:creationId xmlns:a16="http://schemas.microsoft.com/office/drawing/2014/main" id="{77418CA6-03B7-454E-B8DE-A8589B5D35DE}"/>
                </a:ext>
              </a:extLst>
            </p:cNvPr>
            <p:cNvCxnSpPr>
              <a:cxnSpLocks/>
            </p:cNvCxnSpPr>
            <p:nvPr/>
          </p:nvCxnSpPr>
          <p:spPr>
            <a:xfrm>
              <a:off x="1601954" y="1266714"/>
              <a:ext cx="0" cy="3416320"/>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2498FAC9-E73A-B841-B4FB-8EA4298AD860}"/>
              </a:ext>
            </a:extLst>
          </p:cNvPr>
          <p:cNvSpPr txBox="1"/>
          <p:nvPr/>
        </p:nvSpPr>
        <p:spPr>
          <a:xfrm>
            <a:off x="1601954" y="8864394"/>
            <a:ext cx="5452801" cy="3108543"/>
          </a:xfrm>
          <a:prstGeom prst="rect">
            <a:avLst/>
          </a:prstGeom>
          <a:noFill/>
        </p:spPr>
        <p:txBody>
          <a:bodyPr wrap="square" rtlCol="0">
            <a:spAutoFit/>
          </a:bodyPr>
          <a:lstStyle/>
          <a:p>
            <a:r>
              <a:rPr lang="en-US" sz="4000" b="1" dirty="0">
                <a:solidFill>
                  <a:schemeClr val="tx2"/>
                </a:solidFill>
                <a:latin typeface="Montserrat SemiBold" pitchFamily="2" charset="77"/>
                <a:ea typeface="Roboto Medium" panose="02000000000000000000" pitchFamily="2" charset="0"/>
                <a:cs typeface="Poppins Medium" pitchFamily="2" charset="77"/>
              </a:rPr>
              <a:t>Learn how to </a:t>
            </a:r>
            <a:r>
              <a:rPr lang="en-US" sz="4000" b="1" dirty="0">
                <a:solidFill>
                  <a:schemeClr val="tx2"/>
                </a:solidFill>
                <a:latin typeface="Montserrat SemiBold" pitchFamily="2" charset="77"/>
                <a:ea typeface="Source Sans Pro Semibold" panose="020B0503030403020204" pitchFamily="34" charset="0"/>
                <a:cs typeface="Poppins Medium" pitchFamily="2" charset="77"/>
              </a:rPr>
              <a:t>seize the opportunity provided by the Teacher Incentive Allotment </a:t>
            </a:r>
          </a:p>
          <a:p>
            <a:endParaRPr lang="en-US" b="1" dirty="0">
              <a:solidFill>
                <a:schemeClr val="tx2"/>
              </a:solidFill>
              <a:latin typeface="Montserrat SemiBold" pitchFamily="2" charset="77"/>
              <a:ea typeface="Roboto Medium" panose="02000000000000000000" pitchFamily="2" charset="0"/>
              <a:cs typeface="Poppins Medium" pitchFamily="2" charset="77"/>
            </a:endParaRPr>
          </a:p>
        </p:txBody>
      </p:sp>
      <p:pic>
        <p:nvPicPr>
          <p:cNvPr id="20" name="Picture 19">
            <a:extLst>
              <a:ext uri="{FF2B5EF4-FFF2-40B4-BE49-F238E27FC236}">
                <a16:creationId xmlns:a16="http://schemas.microsoft.com/office/drawing/2014/main" id="{A9073DE0-F81D-F646-ADA8-509044409CC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19143" y="11630118"/>
            <a:ext cx="3617590" cy="1773328"/>
          </a:xfrm>
          <a:prstGeom prst="rect">
            <a:avLst/>
          </a:prstGeom>
        </p:spPr>
      </p:pic>
      <p:sp>
        <p:nvSpPr>
          <p:cNvPr id="2" name="Title 1">
            <a:extLst>
              <a:ext uri="{FF2B5EF4-FFF2-40B4-BE49-F238E27FC236}">
                <a16:creationId xmlns:a16="http://schemas.microsoft.com/office/drawing/2014/main" id="{E758941E-0E4F-BA44-84CC-D8D2829B8B5A}"/>
              </a:ext>
            </a:extLst>
          </p:cNvPr>
          <p:cNvSpPr>
            <a:spLocks noGrp="1"/>
          </p:cNvSpPr>
          <p:nvPr>
            <p:ph type="title" idx="4294967295"/>
          </p:nvPr>
        </p:nvSpPr>
        <p:spPr>
          <a:xfrm>
            <a:off x="1601954" y="-2929814"/>
            <a:ext cx="21025723" cy="2651126"/>
          </a:xfrm>
        </p:spPr>
        <p:txBody>
          <a:bodyPr/>
          <a:lstStyle/>
          <a:p>
            <a:r>
              <a:rPr lang="en-US" dirty="0"/>
              <a:t>Understanding and Planning</a:t>
            </a:r>
          </a:p>
        </p:txBody>
      </p:sp>
    </p:spTree>
    <p:extLst>
      <p:ext uri="{BB962C8B-B14F-4D97-AF65-F5344CB8AC3E}">
        <p14:creationId xmlns:p14="http://schemas.microsoft.com/office/powerpoint/2010/main" val="2963158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C15836B-BF5D-8F4D-8A96-6DCD818FC0E7}"/>
              </a:ext>
              <a:ext uri="{C183D7F6-B498-43B3-948B-1728B52AA6E4}">
                <adec:decorative xmlns:adec="http://schemas.microsoft.com/office/drawing/2017/decorative" val="1"/>
              </a:ext>
            </a:extLst>
          </p:cNvPr>
          <p:cNvGrpSpPr/>
          <p:nvPr/>
        </p:nvGrpSpPr>
        <p:grpSpPr>
          <a:xfrm>
            <a:off x="2082287" y="7799427"/>
            <a:ext cx="544462" cy="544460"/>
            <a:chOff x="9166226" y="3952875"/>
            <a:chExt cx="360363" cy="360363"/>
          </a:xfrm>
          <a:solidFill>
            <a:schemeClr val="bg1"/>
          </a:solidFill>
        </p:grpSpPr>
        <p:sp>
          <p:nvSpPr>
            <p:cNvPr id="25" name="Freeform 24">
              <a:extLst>
                <a:ext uri="{FF2B5EF4-FFF2-40B4-BE49-F238E27FC236}">
                  <a16:creationId xmlns:a16="http://schemas.microsoft.com/office/drawing/2014/main" id="{C817C3A1-F3DC-3745-B7D6-D183274CCF02}"/>
                </a:ext>
              </a:extLst>
            </p:cNvPr>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a:extLst>
                <a:ext uri="{FF2B5EF4-FFF2-40B4-BE49-F238E27FC236}">
                  <a16:creationId xmlns:a16="http://schemas.microsoft.com/office/drawing/2014/main" id="{D9E928F8-2828-F642-90D5-119D7FAA44C7}"/>
                </a:ext>
              </a:extLst>
            </p:cNvPr>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4" name="Group 33">
            <a:extLst>
              <a:ext uri="{FF2B5EF4-FFF2-40B4-BE49-F238E27FC236}">
                <a16:creationId xmlns:a16="http://schemas.microsoft.com/office/drawing/2014/main" id="{ABB4813E-FF0A-4A42-8E11-FDAED5E6F0A3}"/>
              </a:ext>
              <a:ext uri="{C183D7F6-B498-43B3-948B-1728B52AA6E4}">
                <adec:decorative xmlns:adec="http://schemas.microsoft.com/office/drawing/2017/decorative" val="1"/>
              </a:ext>
            </a:extLst>
          </p:cNvPr>
          <p:cNvGrpSpPr/>
          <p:nvPr/>
        </p:nvGrpSpPr>
        <p:grpSpPr>
          <a:xfrm>
            <a:off x="2035054" y="10504169"/>
            <a:ext cx="561774" cy="537026"/>
            <a:chOff x="4833935" y="3983047"/>
            <a:chExt cx="360361" cy="344489"/>
          </a:xfrm>
          <a:solidFill>
            <a:schemeClr val="bg1"/>
          </a:solidFill>
        </p:grpSpPr>
        <p:sp>
          <p:nvSpPr>
            <p:cNvPr id="38" name="Freeform 37">
              <a:extLst>
                <a:ext uri="{FF2B5EF4-FFF2-40B4-BE49-F238E27FC236}">
                  <a16:creationId xmlns:a16="http://schemas.microsoft.com/office/drawing/2014/main" id="{A3380B6A-6E41-9341-9055-0D7A10F29112}"/>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a:extLst>
                <a:ext uri="{FF2B5EF4-FFF2-40B4-BE49-F238E27FC236}">
                  <a16:creationId xmlns:a16="http://schemas.microsoft.com/office/drawing/2014/main" id="{3272225F-BF39-9042-966A-F47E02222B2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a:extLst>
                <a:ext uri="{FF2B5EF4-FFF2-40B4-BE49-F238E27FC236}">
                  <a16:creationId xmlns:a16="http://schemas.microsoft.com/office/drawing/2014/main" id="{13565CCE-3ABF-074A-9EE5-D10A55FDE501}"/>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a:extLst>
                <a:ext uri="{FF2B5EF4-FFF2-40B4-BE49-F238E27FC236}">
                  <a16:creationId xmlns:a16="http://schemas.microsoft.com/office/drawing/2014/main" id="{DE85A1E5-1A12-964D-B0B4-416A7F1CD832}"/>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0" name="Picture 29">
            <a:extLst>
              <a:ext uri="{FF2B5EF4-FFF2-40B4-BE49-F238E27FC236}">
                <a16:creationId xmlns:a16="http://schemas.microsoft.com/office/drawing/2014/main" id="{74BE3718-2F46-5747-896F-0CB505BD2CC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218400" y="547764"/>
            <a:ext cx="3779520" cy="1964667"/>
          </a:xfrm>
          <a:prstGeom prst="rect">
            <a:avLst/>
          </a:prstGeom>
        </p:spPr>
      </p:pic>
      <p:pic>
        <p:nvPicPr>
          <p:cNvPr id="1026" name="Picture 2" descr="Group of teachers at table">
            <a:extLst>
              <a:ext uri="{FF2B5EF4-FFF2-40B4-BE49-F238E27FC236}">
                <a16:creationId xmlns:a16="http://schemas.microsoft.com/office/drawing/2014/main" id="{904F4EB2-1432-BE47-85AC-04E345910A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 t="6701" r="-560" b="2823"/>
          <a:stretch/>
        </p:blipFill>
        <p:spPr bwMode="auto">
          <a:xfrm>
            <a:off x="10972800" y="4015433"/>
            <a:ext cx="13465175" cy="8117578"/>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3F01C36-BB5B-9349-8787-A861664CBA74}"/>
              </a:ext>
            </a:extLst>
          </p:cNvPr>
          <p:cNvSpPr txBox="1"/>
          <p:nvPr/>
        </p:nvSpPr>
        <p:spPr>
          <a:xfrm>
            <a:off x="1965017" y="2050766"/>
            <a:ext cx="18466107" cy="923330"/>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Are you a leader who wants to support teachers pursuing NBC? </a:t>
            </a:r>
          </a:p>
        </p:txBody>
      </p:sp>
      <p:cxnSp>
        <p:nvCxnSpPr>
          <p:cNvPr id="28" name="Straight Connector 27">
            <a:extLst>
              <a:ext uri="{FF2B5EF4-FFF2-40B4-BE49-F238E27FC236}">
                <a16:creationId xmlns:a16="http://schemas.microsoft.com/office/drawing/2014/main" id="{5E0D2A49-C7CF-5F4C-8D87-B0BFCCADF70C}"/>
              </a:ext>
              <a:ext uri="{C183D7F6-B498-43B3-948B-1728B52AA6E4}">
                <adec:decorative xmlns:adec="http://schemas.microsoft.com/office/drawing/2017/decorative" val="1"/>
              </a:ext>
            </a:extLst>
          </p:cNvPr>
          <p:cNvCxnSpPr>
            <a:cxnSpLocks/>
          </p:cNvCxnSpPr>
          <p:nvPr/>
        </p:nvCxnSpPr>
        <p:spPr>
          <a:xfrm>
            <a:off x="1601953" y="1942209"/>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4CF86E-80C6-A844-911F-383583F9BA5F}"/>
              </a:ext>
            </a:extLst>
          </p:cNvPr>
          <p:cNvSpPr txBox="1"/>
          <p:nvPr/>
        </p:nvSpPr>
        <p:spPr>
          <a:xfrm>
            <a:off x="270363" y="4120357"/>
            <a:ext cx="11358051" cy="7232749"/>
          </a:xfrm>
          <a:prstGeom prst="rect">
            <a:avLst/>
          </a:prstGeom>
          <a:noFill/>
        </p:spPr>
        <p:txBody>
          <a:bodyPr wrap="square" rtlCol="0">
            <a:spAutoFit/>
          </a:bodyPr>
          <a:lstStyle/>
          <a:p>
            <a:r>
              <a:rPr lang="en-US" dirty="0"/>
              <a:t>✅    </a:t>
            </a:r>
            <a:r>
              <a:rPr lang="en-US" dirty="0">
                <a:latin typeface="Montserrat SemiBold" pitchFamily="2" charset="77"/>
                <a:cs typeface="Calibri" charset="0"/>
              </a:rPr>
              <a:t>Identify </a:t>
            </a:r>
            <a:r>
              <a:rPr lang="en-US" dirty="0">
                <a:latin typeface="Montserrat SemiBold" pitchFamily="2" charset="77"/>
                <a:cs typeface="Calibri" charset="0"/>
                <a:hlinkClick r:id="rId5"/>
              </a:rPr>
              <a:t>NBCTs in your district(s)</a:t>
            </a:r>
            <a:r>
              <a:rPr lang="en-US" dirty="0">
                <a:latin typeface="Montserrat SemiBold" pitchFamily="2" charset="77"/>
                <a:cs typeface="Calibri" charset="0"/>
              </a:rPr>
              <a:t>; they will be a great  </a:t>
            </a:r>
          </a:p>
          <a:p>
            <a:r>
              <a:rPr lang="en-US" dirty="0">
                <a:latin typeface="Montserrat SemiBold" pitchFamily="2" charset="77"/>
                <a:cs typeface="Calibri" charset="0"/>
              </a:rPr>
              <a:t>        resource! </a:t>
            </a:r>
          </a:p>
          <a:p>
            <a:br>
              <a:rPr lang="en-US" dirty="0"/>
            </a:br>
            <a:r>
              <a:rPr lang="en-US" dirty="0"/>
              <a:t>✅    </a:t>
            </a:r>
            <a:r>
              <a:rPr lang="en-US" dirty="0">
                <a:latin typeface="Montserrat SemiBold" pitchFamily="2" charset="77"/>
                <a:cs typeface="Calibri" charset="0"/>
              </a:rPr>
              <a:t>Sign up district staff and/or teacher leaders for the  </a:t>
            </a:r>
          </a:p>
          <a:p>
            <a:r>
              <a:rPr lang="en-US" dirty="0">
                <a:latin typeface="Montserrat SemiBold" pitchFamily="2" charset="77"/>
                <a:cs typeface="Calibri" charset="0"/>
              </a:rPr>
              <a:t>         </a:t>
            </a:r>
            <a:r>
              <a:rPr lang="en-US" dirty="0">
                <a:latin typeface="Montserrat SemiBold" pitchFamily="2" charset="77"/>
                <a:cs typeface="Calibri" charset="0"/>
                <a:hlinkClick r:id="rId6"/>
              </a:rPr>
              <a:t>virtual PLF training course</a:t>
            </a:r>
            <a:endParaRPr lang="en-US" dirty="0">
              <a:latin typeface="Montserrat SemiBold" pitchFamily="2" charset="77"/>
              <a:cs typeface="Calibri" charset="0"/>
            </a:endParaRPr>
          </a:p>
          <a:p>
            <a:br>
              <a:rPr lang="en-US" dirty="0"/>
            </a:br>
            <a:r>
              <a:rPr lang="en-US" dirty="0"/>
              <a:t>✅    </a:t>
            </a:r>
            <a:r>
              <a:rPr lang="en-US" dirty="0">
                <a:latin typeface="Montserrat SemiBold" pitchFamily="2" charset="77"/>
                <a:cs typeface="Calibri" charset="0"/>
              </a:rPr>
              <a:t>Sign up </a:t>
            </a:r>
            <a:r>
              <a:rPr lang="en-US" dirty="0"/>
              <a:t>for </a:t>
            </a:r>
            <a:r>
              <a:rPr lang="en-US" dirty="0">
                <a:hlinkClick r:id="rId7"/>
              </a:rPr>
              <a:t>monthly webinars</a:t>
            </a:r>
            <a:endParaRPr lang="en-US" dirty="0"/>
          </a:p>
          <a:p>
            <a:br>
              <a:rPr lang="en-US" dirty="0"/>
            </a:br>
            <a:r>
              <a:rPr lang="en-US" dirty="0"/>
              <a:t>✅    </a:t>
            </a:r>
            <a:r>
              <a:rPr lang="en-US" dirty="0">
                <a:hlinkClick r:id="rId8"/>
              </a:rPr>
              <a:t>Request technical Assistance</a:t>
            </a:r>
            <a:r>
              <a:rPr lang="en-US" dirty="0"/>
              <a:t>, including virtual  </a:t>
            </a:r>
          </a:p>
          <a:p>
            <a:r>
              <a:rPr lang="en-US" dirty="0"/>
              <a:t>         coaching</a:t>
            </a:r>
          </a:p>
          <a:p>
            <a:endParaRPr lang="en-US" sz="3200" dirty="0"/>
          </a:p>
          <a:p>
            <a:r>
              <a:rPr lang="en-US" dirty="0"/>
              <a:t>✅    Check </a:t>
            </a:r>
            <a:r>
              <a:rPr lang="en-US" dirty="0" err="1">
                <a:hlinkClick r:id="rId7"/>
              </a:rPr>
              <a:t>nbpts.org</a:t>
            </a:r>
            <a:r>
              <a:rPr lang="en-US" dirty="0">
                <a:hlinkClick r:id="rId7"/>
              </a:rPr>
              <a:t>/Texas </a:t>
            </a:r>
            <a:r>
              <a:rPr lang="en-US" dirty="0"/>
              <a:t>frequently for updates and    </a:t>
            </a:r>
          </a:p>
          <a:p>
            <a:r>
              <a:rPr lang="en-US" dirty="0"/>
              <a:t>         additional training opportunities</a:t>
            </a:r>
          </a:p>
        </p:txBody>
      </p:sp>
      <p:sp>
        <p:nvSpPr>
          <p:cNvPr id="2" name="Title 1">
            <a:extLst>
              <a:ext uri="{FF2B5EF4-FFF2-40B4-BE49-F238E27FC236}">
                <a16:creationId xmlns:a16="http://schemas.microsoft.com/office/drawing/2014/main" id="{10EAA6E3-1BBD-964F-A122-DFEA1742EC06}"/>
              </a:ext>
            </a:extLst>
          </p:cNvPr>
          <p:cNvSpPr>
            <a:spLocks noGrp="1"/>
          </p:cNvSpPr>
          <p:nvPr>
            <p:ph type="title" idx="4294967295"/>
          </p:nvPr>
        </p:nvSpPr>
        <p:spPr>
          <a:xfrm>
            <a:off x="1386910" y="76672"/>
            <a:ext cx="21025723" cy="2651126"/>
          </a:xfrm>
        </p:spPr>
        <p:txBody>
          <a:bodyPr>
            <a:normAutofit/>
          </a:bodyPr>
          <a:lstStyle/>
          <a:p>
            <a:r>
              <a:rPr lang="en-US" sz="5400" dirty="0">
                <a:solidFill>
                  <a:schemeClr val="bg1"/>
                </a:solidFill>
              </a:rPr>
              <a:t>Are you a leader who wants to support teachers pursuing NBC?</a:t>
            </a:r>
          </a:p>
        </p:txBody>
      </p:sp>
    </p:spTree>
    <p:extLst>
      <p:ext uri="{BB962C8B-B14F-4D97-AF65-F5344CB8AC3E}">
        <p14:creationId xmlns:p14="http://schemas.microsoft.com/office/powerpoint/2010/main" val="1188632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Are you an assodication leader interested in supporting members pursuing NBC?">
            <a:extLst>
              <a:ext uri="{FF2B5EF4-FFF2-40B4-BE49-F238E27FC236}">
                <a16:creationId xmlns:a16="http://schemas.microsoft.com/office/drawing/2014/main" id="{987F8654-0F44-3049-AEFE-9A3ECDC0D3E4}"/>
              </a:ext>
            </a:extLst>
          </p:cNvPr>
          <p:cNvGrpSpPr/>
          <p:nvPr/>
        </p:nvGrpSpPr>
        <p:grpSpPr>
          <a:xfrm>
            <a:off x="1601953" y="1576628"/>
            <a:ext cx="16943225" cy="1754326"/>
            <a:chOff x="1601954" y="1161908"/>
            <a:chExt cx="8430071" cy="1754326"/>
          </a:xfrm>
        </p:grpSpPr>
        <p:sp>
          <p:nvSpPr>
            <p:cNvPr id="35" name="TextBox 34">
              <a:extLst>
                <a:ext uri="{FF2B5EF4-FFF2-40B4-BE49-F238E27FC236}">
                  <a16:creationId xmlns:a16="http://schemas.microsoft.com/office/drawing/2014/main" id="{4F7650D5-029A-C643-AFC4-60A569A39E3A}"/>
                </a:ext>
              </a:extLst>
            </p:cNvPr>
            <p:cNvSpPr txBox="1"/>
            <p:nvPr/>
          </p:nvSpPr>
          <p:spPr>
            <a:xfrm>
              <a:off x="1782596" y="1161908"/>
              <a:ext cx="8249429" cy="1754326"/>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Are you an association leader interested in supporting members pursuing NBC? </a:t>
              </a:r>
            </a:p>
          </p:txBody>
        </p:sp>
        <p:cxnSp>
          <p:nvCxnSpPr>
            <p:cNvPr id="37" name="Straight Connector 36">
              <a:extLst>
                <a:ext uri="{FF2B5EF4-FFF2-40B4-BE49-F238E27FC236}">
                  <a16:creationId xmlns:a16="http://schemas.microsoft.com/office/drawing/2014/main" id="{77418CA6-03B7-454E-B8DE-A8589B5D35DE}"/>
                </a:ext>
              </a:extLst>
            </p:cNvPr>
            <p:cNvCxnSpPr>
              <a:cxnSpLocks/>
            </p:cNvCxnSpPr>
            <p:nvPr/>
          </p:nvCxnSpPr>
          <p:spPr>
            <a:xfrm>
              <a:off x="1601954" y="1324287"/>
              <a:ext cx="0" cy="1558080"/>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C15836B-BF5D-8F4D-8A96-6DCD818FC0E7}"/>
              </a:ext>
              <a:ext uri="{C183D7F6-B498-43B3-948B-1728B52AA6E4}">
                <adec:decorative xmlns:adec="http://schemas.microsoft.com/office/drawing/2017/decorative" val="1"/>
              </a:ext>
            </a:extLst>
          </p:cNvPr>
          <p:cNvGrpSpPr/>
          <p:nvPr/>
        </p:nvGrpSpPr>
        <p:grpSpPr>
          <a:xfrm>
            <a:off x="2082287" y="7799427"/>
            <a:ext cx="544462" cy="544460"/>
            <a:chOff x="9166226" y="3952875"/>
            <a:chExt cx="360363" cy="360363"/>
          </a:xfrm>
          <a:solidFill>
            <a:schemeClr val="bg1"/>
          </a:solidFill>
        </p:grpSpPr>
        <p:sp>
          <p:nvSpPr>
            <p:cNvPr id="25" name="Freeform 24">
              <a:extLst>
                <a:ext uri="{FF2B5EF4-FFF2-40B4-BE49-F238E27FC236}">
                  <a16:creationId xmlns:a16="http://schemas.microsoft.com/office/drawing/2014/main" id="{C817C3A1-F3DC-3745-B7D6-D183274CCF02}"/>
                </a:ext>
              </a:extLst>
            </p:cNvPr>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a:extLst>
                <a:ext uri="{FF2B5EF4-FFF2-40B4-BE49-F238E27FC236}">
                  <a16:creationId xmlns:a16="http://schemas.microsoft.com/office/drawing/2014/main" id="{D9E928F8-2828-F642-90D5-119D7FAA44C7}"/>
                </a:ext>
              </a:extLst>
            </p:cNvPr>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4" name="Group 33">
            <a:extLst>
              <a:ext uri="{FF2B5EF4-FFF2-40B4-BE49-F238E27FC236}">
                <a16:creationId xmlns:a16="http://schemas.microsoft.com/office/drawing/2014/main" id="{ABB4813E-FF0A-4A42-8E11-FDAED5E6F0A3}"/>
              </a:ext>
              <a:ext uri="{C183D7F6-B498-43B3-948B-1728B52AA6E4}">
                <adec:decorative xmlns:adec="http://schemas.microsoft.com/office/drawing/2017/decorative" val="1"/>
              </a:ext>
            </a:extLst>
          </p:cNvPr>
          <p:cNvGrpSpPr/>
          <p:nvPr/>
        </p:nvGrpSpPr>
        <p:grpSpPr>
          <a:xfrm>
            <a:off x="2035054" y="10504169"/>
            <a:ext cx="561774" cy="537026"/>
            <a:chOff x="4833935" y="3983047"/>
            <a:chExt cx="360361" cy="344489"/>
          </a:xfrm>
          <a:solidFill>
            <a:schemeClr val="bg1"/>
          </a:solidFill>
        </p:grpSpPr>
        <p:sp>
          <p:nvSpPr>
            <p:cNvPr id="38" name="Freeform 37">
              <a:extLst>
                <a:ext uri="{FF2B5EF4-FFF2-40B4-BE49-F238E27FC236}">
                  <a16:creationId xmlns:a16="http://schemas.microsoft.com/office/drawing/2014/main" id="{A3380B6A-6E41-9341-9055-0D7A10F29112}"/>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a:extLst>
                <a:ext uri="{FF2B5EF4-FFF2-40B4-BE49-F238E27FC236}">
                  <a16:creationId xmlns:a16="http://schemas.microsoft.com/office/drawing/2014/main" id="{3272225F-BF39-9042-966A-F47E02222B2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a:extLst>
                <a:ext uri="{FF2B5EF4-FFF2-40B4-BE49-F238E27FC236}">
                  <a16:creationId xmlns:a16="http://schemas.microsoft.com/office/drawing/2014/main" id="{13565CCE-3ABF-074A-9EE5-D10A55FDE501}"/>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a:extLst>
                <a:ext uri="{FF2B5EF4-FFF2-40B4-BE49-F238E27FC236}">
                  <a16:creationId xmlns:a16="http://schemas.microsoft.com/office/drawing/2014/main" id="{DE85A1E5-1A12-964D-B0B4-416A7F1CD832}"/>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0" name="Picture 29">
            <a:extLst>
              <a:ext uri="{FF2B5EF4-FFF2-40B4-BE49-F238E27FC236}">
                <a16:creationId xmlns:a16="http://schemas.microsoft.com/office/drawing/2014/main" id="{74BE3718-2F46-5747-896F-0CB505BD2CC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218400" y="547764"/>
            <a:ext cx="3779520" cy="1964667"/>
          </a:xfrm>
          <a:prstGeom prst="rect">
            <a:avLst/>
          </a:prstGeom>
        </p:spPr>
      </p:pic>
      <p:sp>
        <p:nvSpPr>
          <p:cNvPr id="7" name="TextBox 6">
            <a:extLst>
              <a:ext uri="{FF2B5EF4-FFF2-40B4-BE49-F238E27FC236}">
                <a16:creationId xmlns:a16="http://schemas.microsoft.com/office/drawing/2014/main" id="{416F1F69-D5CA-C245-86E2-CBC104878365}"/>
              </a:ext>
            </a:extLst>
          </p:cNvPr>
          <p:cNvSpPr txBox="1"/>
          <p:nvPr/>
        </p:nvSpPr>
        <p:spPr>
          <a:xfrm>
            <a:off x="9166087" y="6358727"/>
            <a:ext cx="13791345" cy="3970318"/>
          </a:xfrm>
          <a:prstGeom prst="rect">
            <a:avLst/>
          </a:prstGeom>
          <a:noFill/>
        </p:spPr>
        <p:txBody>
          <a:bodyPr wrap="square" rtlCol="0">
            <a:spAutoFit/>
          </a:bodyPr>
          <a:lstStyle/>
          <a:p>
            <a:r>
              <a:rPr lang="en-US" dirty="0"/>
              <a:t>✅    Consider ways to support members pursuing NBC in terms of time,  </a:t>
            </a:r>
          </a:p>
          <a:p>
            <a:r>
              <a:rPr lang="en-US" dirty="0"/>
              <a:t>         space, financial or cognitive support</a:t>
            </a:r>
          </a:p>
          <a:p>
            <a:br>
              <a:rPr lang="en-US" dirty="0"/>
            </a:br>
            <a:r>
              <a:rPr lang="en-US" dirty="0"/>
              <a:t>✅    Advocate for teacher voice as district’s develop TIA spending plans</a:t>
            </a:r>
          </a:p>
          <a:p>
            <a:br>
              <a:rPr lang="en-US" dirty="0"/>
            </a:br>
            <a:r>
              <a:rPr lang="en-US" dirty="0"/>
              <a:t>✅    Encourage members to consider this professional development  </a:t>
            </a:r>
          </a:p>
          <a:p>
            <a:r>
              <a:rPr lang="en-US" dirty="0"/>
              <a:t>         opportunity, focused on instructional leadership </a:t>
            </a:r>
            <a:endParaRPr lang="en-US" dirty="0">
              <a:effectLst/>
            </a:endParaRPr>
          </a:p>
        </p:txBody>
      </p:sp>
      <p:pic>
        <p:nvPicPr>
          <p:cNvPr id="2050" name="Picture 2" descr="Lady smiling">
            <a:extLst>
              <a:ext uri="{FF2B5EF4-FFF2-40B4-BE49-F238E27FC236}">
                <a16:creationId xmlns:a16="http://schemas.microsoft.com/office/drawing/2014/main" id="{215C4125-F10C-6E48-8F42-60C4E9A8EB32}"/>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3416" b="4208"/>
          <a:stretch/>
        </p:blipFill>
        <p:spPr bwMode="auto">
          <a:xfrm>
            <a:off x="3013" y="4408125"/>
            <a:ext cx="8312879" cy="787152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FE8ABD-426C-734D-8871-F20412008054}"/>
              </a:ext>
            </a:extLst>
          </p:cNvPr>
          <p:cNvSpPr>
            <a:spLocks noGrp="1"/>
          </p:cNvSpPr>
          <p:nvPr>
            <p:ph type="title" idx="4294967295"/>
          </p:nvPr>
        </p:nvSpPr>
        <p:spPr>
          <a:xfrm>
            <a:off x="1386910" y="-142075"/>
            <a:ext cx="21025723" cy="2651126"/>
          </a:xfrm>
        </p:spPr>
        <p:txBody>
          <a:bodyPr>
            <a:normAutofit/>
          </a:bodyPr>
          <a:lstStyle/>
          <a:p>
            <a:r>
              <a:rPr lang="en-US" sz="4400" dirty="0">
                <a:solidFill>
                  <a:schemeClr val="bg1"/>
                </a:solidFill>
              </a:rPr>
              <a:t>Are you an association leader interested in supporting members pursuing NBC</a:t>
            </a:r>
          </a:p>
        </p:txBody>
      </p:sp>
    </p:spTree>
    <p:extLst>
      <p:ext uri="{BB962C8B-B14F-4D97-AF65-F5344CB8AC3E}">
        <p14:creationId xmlns:p14="http://schemas.microsoft.com/office/powerpoint/2010/main" val="20755644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0749BC-26D2-B04E-BE95-9D7A69B42015}"/>
              </a:ext>
            </a:extLst>
          </p:cNvPr>
          <p:cNvSpPr>
            <a:spLocks noGrp="1"/>
          </p:cNvSpPr>
          <p:nvPr>
            <p:ph type="title" idx="4294967295"/>
          </p:nvPr>
        </p:nvSpPr>
        <p:spPr/>
        <p:txBody>
          <a:bodyPr/>
          <a:lstStyle/>
          <a:p>
            <a:r>
              <a:rPr lang="en-US" dirty="0"/>
              <a:t>What Resources are</a:t>
            </a:r>
            <a:r>
              <a:rPr lang="en-US" baseline="0" dirty="0"/>
              <a:t> Available to Me?</a:t>
            </a:r>
            <a:endParaRPr lang="en-US" dirty="0"/>
          </a:p>
        </p:txBody>
      </p:sp>
      <p:sp>
        <p:nvSpPr>
          <p:cNvPr id="2" name="Picture Placeholder 1">
            <a:extLst>
              <a:ext uri="{FF2B5EF4-FFF2-40B4-BE49-F238E27FC236}">
                <a16:creationId xmlns:a16="http://schemas.microsoft.com/office/drawing/2014/main" id="{904B1611-B91A-8948-96E8-531B0270F37D}"/>
              </a:ext>
              <a:ext uri="{C183D7F6-B498-43B3-948B-1728B52AA6E4}">
                <adec:decorative xmlns:adec="http://schemas.microsoft.com/office/drawing/2017/decorative" val="1"/>
              </a:ext>
            </a:extLst>
          </p:cNvPr>
          <p:cNvSpPr>
            <a:spLocks noGrp="1"/>
          </p:cNvSpPr>
          <p:nvPr>
            <p:ph type="pic" sz="quarter" idx="14"/>
          </p:nvPr>
        </p:nvSpPr>
        <p:spPr/>
      </p:sp>
      <p:sp>
        <p:nvSpPr>
          <p:cNvPr id="6" name="Rectangle 5">
            <a:extLst>
              <a:ext uri="{FF2B5EF4-FFF2-40B4-BE49-F238E27FC236}">
                <a16:creationId xmlns:a16="http://schemas.microsoft.com/office/drawing/2014/main" id="{9A6D25B6-BC46-1843-9767-1D1EB1503295}"/>
              </a:ext>
              <a:ext uri="{C183D7F6-B498-43B3-948B-1728B52AA6E4}">
                <adec:decorative xmlns:adec="http://schemas.microsoft.com/office/drawing/2017/decorative" val="1"/>
              </a:ext>
            </a:extLst>
          </p:cNvPr>
          <p:cNvSpPr/>
          <p:nvPr/>
        </p:nvSpPr>
        <p:spPr>
          <a:xfrm>
            <a:off x="-311148" y="-287382"/>
            <a:ext cx="24999948" cy="14315937"/>
          </a:xfrm>
          <a:prstGeom prst="rect">
            <a:avLst/>
          </a:prstGeom>
          <a:gradFill>
            <a:gsLst>
              <a:gs pos="22000">
                <a:srgbClr val="00B0F0"/>
              </a:gs>
              <a:gs pos="77000">
                <a:srgbClr val="0070C0">
                  <a:lumMod val="68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What Resources are Available to Me?">
            <a:extLst>
              <a:ext uri="{FF2B5EF4-FFF2-40B4-BE49-F238E27FC236}">
                <a16:creationId xmlns:a16="http://schemas.microsoft.com/office/drawing/2014/main" id="{A0C80BA1-2C6F-0844-919D-021B008D0F88}"/>
              </a:ext>
            </a:extLst>
          </p:cNvPr>
          <p:cNvGrpSpPr/>
          <p:nvPr/>
        </p:nvGrpSpPr>
        <p:grpSpPr>
          <a:xfrm>
            <a:off x="4675479" y="5272949"/>
            <a:ext cx="15270730" cy="4293731"/>
            <a:chOff x="4672205" y="5272949"/>
            <a:chExt cx="15270730" cy="4293731"/>
          </a:xfrm>
        </p:grpSpPr>
        <p:sp>
          <p:nvSpPr>
            <p:cNvPr id="20" name="TextBox 19">
              <a:extLst>
                <a:ext uri="{FF2B5EF4-FFF2-40B4-BE49-F238E27FC236}">
                  <a16:creationId xmlns:a16="http://schemas.microsoft.com/office/drawing/2014/main" id="{A1E9306D-94C4-7842-99F0-28587C8E6304}"/>
                </a:ext>
              </a:extLst>
            </p:cNvPr>
            <p:cNvSpPr txBox="1"/>
            <p:nvPr/>
          </p:nvSpPr>
          <p:spPr>
            <a:xfrm>
              <a:off x="4672205" y="5272949"/>
              <a:ext cx="15270730" cy="3170099"/>
            </a:xfrm>
            <a:prstGeom prst="rect">
              <a:avLst/>
            </a:prstGeom>
            <a:noFill/>
          </p:spPr>
          <p:txBody>
            <a:bodyPr wrap="square" rtlCol="0">
              <a:spAutoFit/>
            </a:bodyPr>
            <a:lstStyle/>
            <a:p>
              <a:pPr algn="ctr"/>
              <a:r>
                <a:rPr lang="en-US" sz="10000" b="1" dirty="0">
                  <a:solidFill>
                    <a:schemeClr val="bg1"/>
                  </a:solidFill>
                  <a:latin typeface="Montserrat SemiBold" pitchFamily="2" charset="77"/>
                  <a:ea typeface="Roboto" panose="02000000000000000000" pitchFamily="2" charset="0"/>
                  <a:cs typeface="Poppins Medium" pitchFamily="2" charset="77"/>
                </a:rPr>
                <a:t>What Resources are Available to Me? </a:t>
              </a:r>
            </a:p>
          </p:txBody>
        </p:sp>
        <p:sp>
          <p:nvSpPr>
            <p:cNvPr id="11" name="TextBox 10">
              <a:extLst>
                <a:ext uri="{FF2B5EF4-FFF2-40B4-BE49-F238E27FC236}">
                  <a16:creationId xmlns:a16="http://schemas.microsoft.com/office/drawing/2014/main" id="{BBD3207B-A9B4-4942-ACE1-A136433FE403}"/>
                </a:ext>
              </a:extLst>
            </p:cNvPr>
            <p:cNvSpPr txBox="1"/>
            <p:nvPr/>
          </p:nvSpPr>
          <p:spPr>
            <a:xfrm>
              <a:off x="7442595" y="9043460"/>
              <a:ext cx="9485912" cy="523220"/>
            </a:xfrm>
            <a:prstGeom prst="rect">
              <a:avLst/>
            </a:prstGeom>
            <a:noFill/>
          </p:spPr>
          <p:txBody>
            <a:bodyPr wrap="square" rtlCol="0">
              <a:spAutoFit/>
            </a:bodyPr>
            <a:lstStyle/>
            <a:p>
              <a:pPr algn="ct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Learn about HB3, TIA, and the mechanics of funding</a:t>
              </a:r>
            </a:p>
          </p:txBody>
        </p:sp>
        <p:cxnSp>
          <p:nvCxnSpPr>
            <p:cNvPr id="36" name="Straight Connector 35">
              <a:extLst>
                <a:ext uri="{FF2B5EF4-FFF2-40B4-BE49-F238E27FC236}">
                  <a16:creationId xmlns:a16="http://schemas.microsoft.com/office/drawing/2014/main" id="{693BCC88-3C34-B448-826C-FCDD92E37792}"/>
                </a:ext>
              </a:extLst>
            </p:cNvPr>
            <p:cNvCxnSpPr>
              <a:cxnSpLocks/>
            </p:cNvCxnSpPr>
            <p:nvPr/>
          </p:nvCxnSpPr>
          <p:spPr>
            <a:xfrm>
              <a:off x="6135245" y="5479659"/>
              <a:ext cx="0" cy="281708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64AE9211-D5B0-DD4C-B4F0-2693502245A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19143" y="11630118"/>
            <a:ext cx="3617590" cy="1773328"/>
          </a:xfrm>
          <a:prstGeom prst="rect">
            <a:avLst/>
          </a:prstGeom>
        </p:spPr>
      </p:pic>
    </p:spTree>
    <p:extLst>
      <p:ext uri="{BB962C8B-B14F-4D97-AF65-F5344CB8AC3E}">
        <p14:creationId xmlns:p14="http://schemas.microsoft.com/office/powerpoint/2010/main" val="2857819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descr="Available resources">
            <a:extLst>
              <a:ext uri="{FF2B5EF4-FFF2-40B4-BE49-F238E27FC236}">
                <a16:creationId xmlns:a16="http://schemas.microsoft.com/office/drawing/2014/main" id="{B96B75F5-10B0-8B40-80CA-72FC891E16AB}"/>
              </a:ext>
            </a:extLst>
          </p:cNvPr>
          <p:cNvSpPr/>
          <p:nvPr/>
        </p:nvSpPr>
        <p:spPr>
          <a:xfrm>
            <a:off x="1324598" y="2556430"/>
            <a:ext cx="15132705" cy="9902270"/>
          </a:xfrm>
          <a:prstGeom prst="rect">
            <a:avLst/>
          </a:prstGeom>
          <a:solidFill>
            <a:srgbClr val="1174BC"/>
          </a:solidFill>
          <a:ln w="76200">
            <a:solidFill>
              <a:srgbClr val="8CC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5E0683B-25AE-214F-A1B8-4FB2F4DA764C}"/>
              </a:ext>
            </a:extLst>
          </p:cNvPr>
          <p:cNvSpPr txBox="1"/>
          <p:nvPr/>
        </p:nvSpPr>
        <p:spPr>
          <a:xfrm>
            <a:off x="1324598" y="1519597"/>
            <a:ext cx="9529671" cy="1040922"/>
          </a:xfrm>
          <a:prstGeom prst="rect">
            <a:avLst/>
          </a:prstGeom>
          <a:noFill/>
        </p:spPr>
        <p:txBody>
          <a:bodyPr wrap="square" rtlCol="0">
            <a:no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Available Resources </a:t>
            </a:r>
          </a:p>
        </p:txBody>
      </p:sp>
      <p:sp>
        <p:nvSpPr>
          <p:cNvPr id="5" name="Rectangle 4">
            <a:extLst>
              <a:ext uri="{FF2B5EF4-FFF2-40B4-BE49-F238E27FC236}">
                <a16:creationId xmlns:a16="http://schemas.microsoft.com/office/drawing/2014/main" id="{7173CF86-DFCA-CC4A-8273-8D184E9F9C15}"/>
              </a:ext>
              <a:ext uri="{C183D7F6-B498-43B3-948B-1728B52AA6E4}">
                <adec:decorative xmlns:adec="http://schemas.microsoft.com/office/drawing/2017/decorative" val="1"/>
              </a:ext>
            </a:extLst>
          </p:cNvPr>
          <p:cNvSpPr/>
          <p:nvPr/>
        </p:nvSpPr>
        <p:spPr>
          <a:xfrm>
            <a:off x="1381748" y="2613580"/>
            <a:ext cx="13534401" cy="8644969"/>
          </a:xfrm>
          <a:prstGeom prst="rect">
            <a:avLst/>
          </a:prstGeom>
          <a:solidFill>
            <a:srgbClr val="1AA9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137120" y="11565519"/>
            <a:ext cx="3779520" cy="1964667"/>
          </a:xfrm>
          <a:prstGeom prst="rect">
            <a:avLst/>
          </a:prstGeom>
        </p:spPr>
      </p:pic>
      <p:sp>
        <p:nvSpPr>
          <p:cNvPr id="9" name="Rectangle 8">
            <a:extLst>
              <a:ext uri="{FF2B5EF4-FFF2-40B4-BE49-F238E27FC236}">
                <a16:creationId xmlns:a16="http://schemas.microsoft.com/office/drawing/2014/main" id="{B9164A1C-3B3F-E549-BF12-EF75821AEC4F}"/>
              </a:ext>
              <a:ext uri="{C183D7F6-B498-43B3-948B-1728B52AA6E4}">
                <adec:decorative xmlns:adec="http://schemas.microsoft.com/office/drawing/2017/decorative" val="1"/>
              </a:ext>
            </a:extLst>
          </p:cNvPr>
          <p:cNvSpPr/>
          <p:nvPr/>
        </p:nvSpPr>
        <p:spPr>
          <a:xfrm>
            <a:off x="1361175" y="2591367"/>
            <a:ext cx="12427978" cy="7686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B1423C3-5346-EB47-9793-A344E6079361}"/>
              </a:ext>
            </a:extLst>
          </p:cNvPr>
          <p:cNvSpPr txBox="1"/>
          <p:nvPr/>
        </p:nvSpPr>
        <p:spPr>
          <a:xfrm>
            <a:off x="1381748" y="2613580"/>
            <a:ext cx="12297676" cy="7294305"/>
          </a:xfrm>
          <a:prstGeom prst="rect">
            <a:avLst/>
          </a:prstGeom>
          <a:noFill/>
        </p:spPr>
        <p:txBody>
          <a:bodyPr wrap="square" rtlCol="0">
            <a:spAutoFit/>
          </a:bodyPr>
          <a:lstStyle/>
          <a:p>
            <a:pPr fontAlgn="base"/>
            <a:endParaRPr lang="en-US" dirty="0">
              <a:solidFill>
                <a:schemeClr val="tx2"/>
              </a:solidFill>
              <a:latin typeface="Montserrat SemiBold" pitchFamily="2" charset="77"/>
            </a:endParaRPr>
          </a:p>
          <a:p>
            <a:pPr marL="571500" indent="-571500" fontAlgn="base">
              <a:buFont typeface="Arial" panose="020B0604020202020204" pitchFamily="34" charset="0"/>
              <a:buChar char="•"/>
            </a:pPr>
            <a:r>
              <a:rPr lang="en-US" dirty="0">
                <a:solidFill>
                  <a:schemeClr val="tx2"/>
                </a:solidFill>
                <a:latin typeface="Montserrat SemiBold" pitchFamily="2" charset="77"/>
                <a:hlinkClick r:id="rId4"/>
              </a:rPr>
              <a:t>Awareness webinar template</a:t>
            </a:r>
            <a:endParaRPr lang="en-US" dirty="0">
              <a:solidFill>
                <a:schemeClr val="tx2"/>
              </a:solidFill>
              <a:latin typeface="Montserrat SemiBold" pitchFamily="2" charset="77"/>
            </a:endParaRPr>
          </a:p>
          <a:p>
            <a:pPr marL="571500" indent="-571500" fontAlgn="base">
              <a:buFont typeface="Arial" panose="020B0604020202020204" pitchFamily="34" charset="0"/>
              <a:buChar char="•"/>
            </a:pPr>
            <a:r>
              <a:rPr lang="en-US" dirty="0">
                <a:solidFill>
                  <a:schemeClr val="tx2"/>
                </a:solidFill>
                <a:latin typeface="Montserrat SemiBold" pitchFamily="2" charset="77"/>
                <a:hlinkClick r:id="rId5"/>
              </a:rPr>
              <a:t>Canvas Courses</a:t>
            </a:r>
            <a:endParaRPr lang="en-US" dirty="0">
              <a:solidFill>
                <a:schemeClr val="tx2"/>
              </a:solidFill>
              <a:latin typeface="Montserrat SemiBold" pitchFamily="2" charset="77"/>
            </a:endParaRPr>
          </a:p>
          <a:p>
            <a:pPr marL="1485717" lvl="1" indent="-571500" fontAlgn="base">
              <a:buFont typeface="Arial" panose="020B0604020202020204" pitchFamily="34" charset="0"/>
              <a:buChar char="•"/>
            </a:pPr>
            <a:r>
              <a:rPr lang="en-US" dirty="0">
                <a:solidFill>
                  <a:schemeClr val="tx2"/>
                </a:solidFill>
                <a:latin typeface="Montserrat SemiBold" pitchFamily="2" charset="77"/>
                <a:hlinkClick r:id="rId6"/>
              </a:rPr>
              <a:t>Pre-Candidacy Course for Facilitators</a:t>
            </a:r>
            <a:endParaRPr lang="en-US" dirty="0">
              <a:solidFill>
                <a:schemeClr val="tx2"/>
              </a:solidFill>
              <a:latin typeface="Montserrat SemiBold" pitchFamily="2" charset="77"/>
            </a:endParaRPr>
          </a:p>
          <a:p>
            <a:pPr marL="1485717" lvl="1" indent="-571500" fontAlgn="base">
              <a:buFont typeface="Arial" panose="020B0604020202020204" pitchFamily="34" charset="0"/>
              <a:buChar char="•"/>
            </a:pPr>
            <a:r>
              <a:rPr lang="en-US" dirty="0">
                <a:solidFill>
                  <a:schemeClr val="tx2"/>
                </a:solidFill>
                <a:latin typeface="Montserrat SemiBold" pitchFamily="2" charset="77"/>
              </a:rPr>
              <a:t>Canvas for Candidates</a:t>
            </a:r>
          </a:p>
          <a:p>
            <a:pPr marL="1485717" lvl="1" indent="-571500" fontAlgn="base">
              <a:buFont typeface="Arial" panose="020B0604020202020204" pitchFamily="34" charset="0"/>
              <a:buChar char="•"/>
            </a:pPr>
            <a:r>
              <a:rPr lang="en-US" dirty="0">
                <a:solidFill>
                  <a:schemeClr val="tx2"/>
                </a:solidFill>
                <a:latin typeface="Montserrat SemiBold" pitchFamily="2" charset="77"/>
              </a:rPr>
              <a:t>Canvas for Professional Learning Facilitators</a:t>
            </a:r>
          </a:p>
          <a:p>
            <a:pPr marL="571500" indent="-571500" fontAlgn="base">
              <a:buFont typeface="Arial" panose="020B0604020202020204" pitchFamily="34" charset="0"/>
              <a:buChar char="•"/>
            </a:pPr>
            <a:r>
              <a:rPr lang="en-US" dirty="0">
                <a:solidFill>
                  <a:schemeClr val="tx2"/>
                </a:solidFill>
                <a:latin typeface="Montserrat SemiBold" pitchFamily="2" charset="77"/>
                <a:hlinkClick r:id="rId7"/>
              </a:rPr>
              <a:t> ATLAS for candidates</a:t>
            </a:r>
            <a:endParaRPr lang="en-US" dirty="0">
              <a:solidFill>
                <a:schemeClr val="tx2"/>
              </a:solidFill>
              <a:latin typeface="Montserrat SemiBold" pitchFamily="2" charset="77"/>
            </a:endParaRPr>
          </a:p>
          <a:p>
            <a:pPr marL="571500" indent="-571500" fontAlgn="base">
              <a:buFont typeface="Arial" panose="020B0604020202020204" pitchFamily="34" charset="0"/>
              <a:buChar char="•"/>
            </a:pPr>
            <a:r>
              <a:rPr lang="en-US" dirty="0">
                <a:solidFill>
                  <a:schemeClr val="tx2"/>
                </a:solidFill>
                <a:latin typeface="Montserrat SemiBold" pitchFamily="2" charset="77"/>
                <a:hlinkClick r:id="rId8"/>
              </a:rPr>
              <a:t>Virtual Professional Learning Facilitator (PLF) training</a:t>
            </a:r>
            <a:endParaRPr lang="en-US" dirty="0">
              <a:solidFill>
                <a:schemeClr val="tx2"/>
              </a:solidFill>
              <a:latin typeface="Montserrat SemiBold" pitchFamily="2" charset="77"/>
            </a:endParaRPr>
          </a:p>
          <a:p>
            <a:pPr marL="571500" indent="-571500" fontAlgn="base">
              <a:buFont typeface="Arial" panose="020B0604020202020204" pitchFamily="34" charset="0"/>
              <a:buChar char="•"/>
            </a:pPr>
            <a:r>
              <a:rPr lang="en-US" dirty="0">
                <a:solidFill>
                  <a:schemeClr val="tx2"/>
                </a:solidFill>
                <a:latin typeface="Montserrat SemiBold" pitchFamily="2" charset="77"/>
                <a:hlinkClick r:id="rId9"/>
              </a:rPr>
              <a:t>Monthly webinar series beginning July 2020</a:t>
            </a:r>
            <a:endParaRPr lang="en-US" dirty="0">
              <a:solidFill>
                <a:schemeClr val="tx2"/>
              </a:solidFill>
              <a:latin typeface="Montserrat SemiBold" pitchFamily="2" charset="77"/>
            </a:endParaRPr>
          </a:p>
          <a:p>
            <a:pPr marL="571500" indent="-571500" fontAlgn="base">
              <a:buFont typeface="Arial" panose="020B0604020202020204" pitchFamily="34" charset="0"/>
              <a:buChar char="•"/>
            </a:pPr>
            <a:r>
              <a:rPr lang="en-US" dirty="0">
                <a:solidFill>
                  <a:schemeClr val="tx2"/>
                </a:solidFill>
                <a:latin typeface="Montserrat SemiBold" pitchFamily="2" charset="77"/>
              </a:rPr>
              <a:t>National Board Certified Teacher </a:t>
            </a:r>
            <a:r>
              <a:rPr lang="en-US" dirty="0">
                <a:solidFill>
                  <a:schemeClr val="tx2"/>
                </a:solidFill>
                <a:latin typeface="Montserrat SemiBold" pitchFamily="2" charset="77"/>
                <a:hlinkClick r:id="rId10"/>
              </a:rPr>
              <a:t>Directory</a:t>
            </a:r>
            <a:r>
              <a:rPr lang="en-US" dirty="0">
                <a:solidFill>
                  <a:schemeClr val="tx2"/>
                </a:solidFill>
                <a:latin typeface="Montserrat SemiBold" pitchFamily="2" charset="77"/>
              </a:rPr>
              <a:t> </a:t>
            </a:r>
          </a:p>
          <a:p>
            <a:pPr marL="571500" indent="-571500" fontAlgn="base">
              <a:buFont typeface="Arial" panose="020B0604020202020204" pitchFamily="34" charset="0"/>
              <a:buChar char="•"/>
            </a:pPr>
            <a:r>
              <a:rPr lang="en-US" dirty="0">
                <a:solidFill>
                  <a:schemeClr val="tx2"/>
                </a:solidFill>
                <a:latin typeface="Montserrat SemiBold" pitchFamily="2" charset="77"/>
              </a:rPr>
              <a:t>Visit the Texas state page on </a:t>
            </a:r>
            <a:r>
              <a:rPr lang="en-US" dirty="0">
                <a:solidFill>
                  <a:schemeClr val="tx2"/>
                </a:solidFill>
                <a:latin typeface="Montserrat SemiBold" pitchFamily="2" charset="77"/>
                <a:hlinkClick r:id="rId11"/>
              </a:rPr>
              <a:t>www.nbpts.org</a:t>
            </a:r>
            <a:r>
              <a:rPr lang="en-US" dirty="0">
                <a:solidFill>
                  <a:schemeClr val="tx2"/>
                </a:solidFill>
                <a:latin typeface="Montserrat SemiBold" pitchFamily="2" charset="77"/>
              </a:rPr>
              <a:t> </a:t>
            </a:r>
          </a:p>
          <a:p>
            <a:pPr marL="571500" indent="-571500" fontAlgn="base">
              <a:buFont typeface="Arial" panose="020B0604020202020204" pitchFamily="34" charset="0"/>
              <a:buChar char="•"/>
            </a:pPr>
            <a:endParaRPr lang="en-US" dirty="0">
              <a:solidFill>
                <a:schemeClr val="tx2"/>
              </a:solidFill>
              <a:latin typeface="Montserrat SemiBold" pitchFamily="2" charset="77"/>
            </a:endParaRPr>
          </a:p>
          <a:p>
            <a:pPr fontAlgn="base"/>
            <a:endParaRPr lang="en-US" dirty="0"/>
          </a:p>
        </p:txBody>
      </p:sp>
      <p:sp>
        <p:nvSpPr>
          <p:cNvPr id="2" name="Title 1">
            <a:extLst>
              <a:ext uri="{FF2B5EF4-FFF2-40B4-BE49-F238E27FC236}">
                <a16:creationId xmlns:a16="http://schemas.microsoft.com/office/drawing/2014/main" id="{214163C7-64F9-724C-85FB-6AE59C3DE8FE}"/>
              </a:ext>
            </a:extLst>
          </p:cNvPr>
          <p:cNvSpPr>
            <a:spLocks noGrp="1"/>
          </p:cNvSpPr>
          <p:nvPr>
            <p:ph type="title" idx="4294967295"/>
          </p:nvPr>
        </p:nvSpPr>
        <p:spPr>
          <a:xfrm>
            <a:off x="1675963" y="-407518"/>
            <a:ext cx="21025723" cy="2651126"/>
          </a:xfrm>
        </p:spPr>
        <p:txBody>
          <a:bodyPr/>
          <a:lstStyle/>
          <a:p>
            <a:r>
              <a:rPr lang="en-US" dirty="0">
                <a:solidFill>
                  <a:schemeClr val="bg1"/>
                </a:solidFill>
              </a:rPr>
              <a:t>Available Resources</a:t>
            </a:r>
          </a:p>
        </p:txBody>
      </p:sp>
    </p:spTree>
    <p:extLst>
      <p:ext uri="{BB962C8B-B14F-4D97-AF65-F5344CB8AC3E}">
        <p14:creationId xmlns:p14="http://schemas.microsoft.com/office/powerpoint/2010/main" val="360071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CF546-F045-BC4F-898B-702BFAD71C06}"/>
              </a:ext>
            </a:extLst>
          </p:cNvPr>
          <p:cNvSpPr>
            <a:spLocks noGrp="1"/>
          </p:cNvSpPr>
          <p:nvPr>
            <p:ph type="title" idx="4294967295"/>
          </p:nvPr>
        </p:nvSpPr>
        <p:spPr/>
        <p:txBody>
          <a:bodyPr/>
          <a:lstStyle/>
          <a:p>
            <a:r>
              <a:rPr lang="en-US" dirty="0"/>
              <a:t>Questions?</a:t>
            </a:r>
          </a:p>
        </p:txBody>
      </p:sp>
      <p:sp>
        <p:nvSpPr>
          <p:cNvPr id="2" name="Picture Placeholder 1">
            <a:extLst>
              <a:ext uri="{FF2B5EF4-FFF2-40B4-BE49-F238E27FC236}">
                <a16:creationId xmlns:a16="http://schemas.microsoft.com/office/drawing/2014/main" id="{904B1611-B91A-8948-96E8-531B0270F37D}"/>
              </a:ext>
              <a:ext uri="{C183D7F6-B498-43B3-948B-1728B52AA6E4}">
                <adec:decorative xmlns:adec="http://schemas.microsoft.com/office/drawing/2017/decorative" val="1"/>
              </a:ext>
            </a:extLst>
          </p:cNvPr>
          <p:cNvSpPr>
            <a:spLocks noGrp="1"/>
          </p:cNvSpPr>
          <p:nvPr>
            <p:ph type="pic" sz="quarter" idx="14"/>
          </p:nvPr>
        </p:nvSpPr>
        <p:spPr/>
      </p:sp>
      <p:sp>
        <p:nvSpPr>
          <p:cNvPr id="6" name="Rectangle 5">
            <a:extLst>
              <a:ext uri="{FF2B5EF4-FFF2-40B4-BE49-F238E27FC236}">
                <a16:creationId xmlns:a16="http://schemas.microsoft.com/office/drawing/2014/main" id="{9A6D25B6-BC46-1843-9767-1D1EB1503295}"/>
              </a:ext>
              <a:ext uri="{C183D7F6-B498-43B3-948B-1728B52AA6E4}">
                <adec:decorative xmlns:adec="http://schemas.microsoft.com/office/drawing/2017/decorative" val="1"/>
              </a:ext>
            </a:extLst>
          </p:cNvPr>
          <p:cNvSpPr/>
          <p:nvPr/>
        </p:nvSpPr>
        <p:spPr>
          <a:xfrm>
            <a:off x="-311148" y="-287382"/>
            <a:ext cx="24999947" cy="14671597"/>
          </a:xfrm>
          <a:prstGeom prst="rect">
            <a:avLst/>
          </a:prstGeom>
          <a:gradFill>
            <a:gsLst>
              <a:gs pos="22000">
                <a:srgbClr val="00B0F0"/>
              </a:gs>
              <a:gs pos="77000">
                <a:srgbClr val="0070C0">
                  <a:lumMod val="68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1E9306D-94C4-7842-99F0-28587C8E6304}"/>
              </a:ext>
            </a:extLst>
          </p:cNvPr>
          <p:cNvSpPr txBox="1"/>
          <p:nvPr/>
        </p:nvSpPr>
        <p:spPr>
          <a:xfrm>
            <a:off x="4553460" y="5272949"/>
            <a:ext cx="15270730" cy="3170099"/>
          </a:xfrm>
          <a:prstGeom prst="rect">
            <a:avLst/>
          </a:prstGeom>
          <a:noFill/>
        </p:spPr>
        <p:txBody>
          <a:bodyPr wrap="square" rtlCol="0">
            <a:noAutofit/>
          </a:bodyPr>
          <a:lstStyle/>
          <a:p>
            <a:pPr algn="ctr"/>
            <a:r>
              <a:rPr lang="en-US" sz="10000" b="1" dirty="0">
                <a:solidFill>
                  <a:schemeClr val="bg1"/>
                </a:solidFill>
                <a:latin typeface="Montserrat SemiBold" pitchFamily="2" charset="77"/>
                <a:ea typeface="Roboto" panose="02000000000000000000" pitchFamily="2" charset="0"/>
                <a:cs typeface="Poppins Medium" pitchFamily="2" charset="77"/>
              </a:rPr>
              <a:t>What questions do we have in the room? </a:t>
            </a:r>
          </a:p>
        </p:txBody>
      </p:sp>
      <p:pic>
        <p:nvPicPr>
          <p:cNvPr id="13" name="Picture 12">
            <a:extLst>
              <a:ext uri="{FF2B5EF4-FFF2-40B4-BE49-F238E27FC236}">
                <a16:creationId xmlns:a16="http://schemas.microsoft.com/office/drawing/2014/main" id="{64AE9211-D5B0-DD4C-B4F0-2693502245A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19143" y="11630118"/>
            <a:ext cx="3617590" cy="1773328"/>
          </a:xfrm>
          <a:prstGeom prst="rect">
            <a:avLst/>
          </a:prstGeom>
        </p:spPr>
      </p:pic>
      <p:cxnSp>
        <p:nvCxnSpPr>
          <p:cNvPr id="7" name="Straight Connector 6">
            <a:extLst>
              <a:ext uri="{FF2B5EF4-FFF2-40B4-BE49-F238E27FC236}">
                <a16:creationId xmlns:a16="http://schemas.microsoft.com/office/drawing/2014/main" id="{A230AC7E-96AD-574B-A1E7-552D08CD16BF}"/>
              </a:ext>
              <a:ext uri="{C183D7F6-B498-43B3-948B-1728B52AA6E4}">
                <adec:decorative xmlns:adec="http://schemas.microsoft.com/office/drawing/2017/decorative" val="1"/>
              </a:ext>
            </a:extLst>
          </p:cNvPr>
          <p:cNvCxnSpPr>
            <a:cxnSpLocks/>
          </p:cNvCxnSpPr>
          <p:nvPr/>
        </p:nvCxnSpPr>
        <p:spPr>
          <a:xfrm>
            <a:off x="4480308" y="5199796"/>
            <a:ext cx="0" cy="3170099"/>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46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BB38E-AFB1-DB4C-944C-9AAB37DFA713}"/>
              </a:ext>
            </a:extLst>
          </p:cNvPr>
          <p:cNvSpPr>
            <a:spLocks noGrp="1"/>
          </p:cNvSpPr>
          <p:nvPr>
            <p:ph type="title" idx="4294967295"/>
          </p:nvPr>
        </p:nvSpPr>
        <p:spPr/>
        <p:txBody>
          <a:bodyPr/>
          <a:lstStyle/>
          <a:p>
            <a:r>
              <a:rPr lang="en-US" dirty="0"/>
              <a:t>Presenters</a:t>
            </a:r>
          </a:p>
        </p:txBody>
      </p:sp>
      <p:sp>
        <p:nvSpPr>
          <p:cNvPr id="6" name="Rectangle 5">
            <a:extLst>
              <a:ext uri="{FF2B5EF4-FFF2-40B4-BE49-F238E27FC236}">
                <a16:creationId xmlns:a16="http://schemas.microsoft.com/office/drawing/2014/main" id="{7E8C8EBC-07DF-9D4D-B0D9-6FB06C57540C}"/>
              </a:ext>
              <a:ext uri="{C183D7F6-B498-43B3-948B-1728B52AA6E4}">
                <adec:decorative xmlns:adec="http://schemas.microsoft.com/office/drawing/2017/decorative" val="1"/>
              </a:ext>
            </a:extLst>
          </p:cNvPr>
          <p:cNvSpPr/>
          <p:nvPr/>
        </p:nvSpPr>
        <p:spPr>
          <a:xfrm>
            <a:off x="-190945" y="-35169"/>
            <a:ext cx="24914914" cy="14113579"/>
          </a:xfrm>
          <a:prstGeom prst="rect">
            <a:avLst/>
          </a:prstGeom>
          <a:gradFill>
            <a:gsLst>
              <a:gs pos="13000">
                <a:srgbClr val="00B050"/>
              </a:gs>
              <a:gs pos="51000">
                <a:srgbClr val="0070C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descr="Stacey Hicks">
            <a:extLst>
              <a:ext uri="{FF2B5EF4-FFF2-40B4-BE49-F238E27FC236}">
                <a16:creationId xmlns:a16="http://schemas.microsoft.com/office/drawing/2014/main" id="{21C19243-5D62-064F-AA53-85494B0B3B28}"/>
              </a:ext>
            </a:extLst>
          </p:cNvPr>
          <p:cNvGrpSpPr/>
          <p:nvPr/>
        </p:nvGrpSpPr>
        <p:grpSpPr>
          <a:xfrm>
            <a:off x="558325" y="1375098"/>
            <a:ext cx="9219276" cy="2793490"/>
            <a:chOff x="1552807" y="3253040"/>
            <a:chExt cx="9219276" cy="6812394"/>
          </a:xfrm>
        </p:grpSpPr>
        <p:grpSp>
          <p:nvGrpSpPr>
            <p:cNvPr id="18" name="Group 17">
              <a:extLst>
                <a:ext uri="{FF2B5EF4-FFF2-40B4-BE49-F238E27FC236}">
                  <a16:creationId xmlns:a16="http://schemas.microsoft.com/office/drawing/2014/main" id="{DCEBF28E-CD77-CB4A-8585-AEABA0CE5761}"/>
                </a:ext>
              </a:extLst>
            </p:cNvPr>
            <p:cNvGrpSpPr/>
            <p:nvPr/>
          </p:nvGrpSpPr>
          <p:grpSpPr>
            <a:xfrm>
              <a:off x="1601954" y="3253040"/>
              <a:ext cx="7416690" cy="2549318"/>
              <a:chOff x="1601954" y="1174381"/>
              <a:chExt cx="7416690" cy="2549318"/>
            </a:xfrm>
          </p:grpSpPr>
          <p:sp>
            <p:nvSpPr>
              <p:cNvPr id="22" name="TextBox 21">
                <a:extLst>
                  <a:ext uri="{FF2B5EF4-FFF2-40B4-BE49-F238E27FC236}">
                    <a16:creationId xmlns:a16="http://schemas.microsoft.com/office/drawing/2014/main" id="{5977BAD8-0413-D346-A92E-5D14F880E93E}"/>
                  </a:ext>
                </a:extLst>
              </p:cNvPr>
              <p:cNvSpPr txBox="1"/>
              <p:nvPr/>
            </p:nvSpPr>
            <p:spPr>
              <a:xfrm>
                <a:off x="1790628" y="1174381"/>
                <a:ext cx="7228016" cy="1145143"/>
              </a:xfrm>
              <a:prstGeom prst="rect">
                <a:avLst/>
              </a:prstGeom>
              <a:noFill/>
              <a:ln>
                <a:noFill/>
              </a:ln>
            </p:spPr>
            <p:txBody>
              <a:bodyPr wrap="square" rtlCol="0">
                <a:spAutoFit/>
              </a:bodyPr>
              <a:lstStyle/>
              <a:p>
                <a:r>
                  <a:rPr lang="en-US" sz="5400" b="1" dirty="0">
                    <a:solidFill>
                      <a:schemeClr val="bg1"/>
                    </a:solidFill>
                    <a:latin typeface="Montserrat SemiBold" pitchFamily="2" charset="77"/>
                    <a:ea typeface="Source Sans Pro Semibold" panose="020B0503030403020204" pitchFamily="34" charset="0"/>
                    <a:cs typeface="Poppins Medium" pitchFamily="2" charset="77"/>
                  </a:rPr>
                  <a:t>Stacey Hicks, NBCT</a:t>
                </a:r>
              </a:p>
            </p:txBody>
          </p:sp>
          <p:sp>
            <p:nvSpPr>
              <p:cNvPr id="23" name="TextBox 22">
                <a:extLst>
                  <a:ext uri="{FF2B5EF4-FFF2-40B4-BE49-F238E27FC236}">
                    <a16:creationId xmlns:a16="http://schemas.microsoft.com/office/drawing/2014/main" id="{D22C1CFC-FB64-0A44-A954-0B58503793EA}"/>
                  </a:ext>
                </a:extLst>
              </p:cNvPr>
              <p:cNvSpPr txBox="1"/>
              <p:nvPr/>
            </p:nvSpPr>
            <p:spPr>
              <a:xfrm>
                <a:off x="1943078" y="1266714"/>
                <a:ext cx="184731" cy="369332"/>
              </a:xfrm>
              <a:prstGeom prst="rect">
                <a:avLst/>
              </a:prstGeom>
              <a:noFill/>
            </p:spPr>
            <p:txBody>
              <a:bodyPr wrap="none" rtlCol="0">
                <a:spAutoFit/>
              </a:bodyPr>
              <a:lstStyle/>
              <a:p>
                <a:endParaRPr lang="en-US" sz="1800" spc="600" dirty="0">
                  <a:solidFill>
                    <a:schemeClr val="bg1"/>
                  </a:solidFill>
                  <a:latin typeface="Montserrat Light" pitchFamily="2" charset="77"/>
                  <a:ea typeface="Lato Medium" panose="020F0502020204030203" pitchFamily="34" charset="0"/>
                  <a:cs typeface="Lato Medium" panose="020F0502020204030203" pitchFamily="34" charset="0"/>
                </a:endParaRPr>
              </a:p>
            </p:txBody>
          </p:sp>
          <p:cxnSp>
            <p:nvCxnSpPr>
              <p:cNvPr id="24" name="Straight Connector 23">
                <a:extLst>
                  <a:ext uri="{FF2B5EF4-FFF2-40B4-BE49-F238E27FC236}">
                    <a16:creationId xmlns:a16="http://schemas.microsoft.com/office/drawing/2014/main" id="{6CDF5967-119D-3C4D-85C7-5EBDF158B963}"/>
                  </a:ext>
                </a:extLst>
              </p:cNvPr>
              <p:cNvCxnSpPr>
                <a:cxnSpLocks/>
              </p:cNvCxnSpPr>
              <p:nvPr/>
            </p:nvCxnSpPr>
            <p:spPr>
              <a:xfrm>
                <a:off x="1601954" y="1358154"/>
                <a:ext cx="0" cy="2365545"/>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928F5B5-5080-864B-85B3-863BC518F57F}"/>
                </a:ext>
              </a:extLst>
            </p:cNvPr>
            <p:cNvGrpSpPr/>
            <p:nvPr/>
          </p:nvGrpSpPr>
          <p:grpSpPr>
            <a:xfrm>
              <a:off x="1552807" y="7427389"/>
              <a:ext cx="9219276" cy="2638045"/>
              <a:chOff x="17042528" y="3152586"/>
              <a:chExt cx="9219276" cy="2638045"/>
            </a:xfrm>
          </p:grpSpPr>
          <p:sp>
            <p:nvSpPr>
              <p:cNvPr id="12" name="TextBox 11">
                <a:extLst>
                  <a:ext uri="{FF2B5EF4-FFF2-40B4-BE49-F238E27FC236}">
                    <a16:creationId xmlns:a16="http://schemas.microsoft.com/office/drawing/2014/main" id="{5FA10B4C-7A5B-6F45-AC4B-1F521F0D6556}"/>
                  </a:ext>
                </a:extLst>
              </p:cNvPr>
              <p:cNvSpPr txBox="1"/>
              <p:nvPr/>
            </p:nvSpPr>
            <p:spPr>
              <a:xfrm>
                <a:off x="17091675" y="5141717"/>
                <a:ext cx="9170129" cy="648914"/>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shicks@nbpts.org</a:t>
                </a:r>
              </a:p>
            </p:txBody>
          </p:sp>
          <p:sp>
            <p:nvSpPr>
              <p:cNvPr id="13" name="TextBox 12">
                <a:extLst>
                  <a:ext uri="{FF2B5EF4-FFF2-40B4-BE49-F238E27FC236}">
                    <a16:creationId xmlns:a16="http://schemas.microsoft.com/office/drawing/2014/main" id="{D1E072B1-62E4-D34B-91F2-4FB0EC605714}"/>
                  </a:ext>
                </a:extLst>
              </p:cNvPr>
              <p:cNvSpPr txBox="1"/>
              <p:nvPr/>
            </p:nvSpPr>
            <p:spPr>
              <a:xfrm>
                <a:off x="17042528" y="3152586"/>
                <a:ext cx="7465837" cy="801599"/>
              </a:xfrm>
              <a:prstGeom prst="rect">
                <a:avLst/>
              </a:prstGeom>
              <a:noFill/>
            </p:spPr>
            <p:txBody>
              <a:bodyPr wrap="square" rtlCol="0">
                <a:spAutoFit/>
              </a:bodyPr>
              <a:lstStyle/>
              <a:p>
                <a:r>
                  <a:rPr lang="en-US" b="1" dirty="0">
                    <a:solidFill>
                      <a:schemeClr val="bg1"/>
                    </a:solidFill>
                    <a:latin typeface="Montserrat SemiBold" pitchFamily="2" charset="77"/>
                    <a:ea typeface="Roboto Medium" panose="02000000000000000000" pitchFamily="2" charset="0"/>
                    <a:cs typeface="Poppins Medium" pitchFamily="2" charset="77"/>
                  </a:rPr>
                  <a:t>Director, Outreach &amp; Partnerships </a:t>
                </a:r>
              </a:p>
            </p:txBody>
          </p:sp>
        </p:grpSp>
      </p:grpSp>
      <p:sp>
        <p:nvSpPr>
          <p:cNvPr id="19" name="Oval 18">
            <a:extLst>
              <a:ext uri="{FF2B5EF4-FFF2-40B4-BE49-F238E27FC236}">
                <a16:creationId xmlns:a16="http://schemas.microsoft.com/office/drawing/2014/main" id="{FCC77099-8A6C-B74A-A174-1C6C84461DA9}"/>
              </a:ext>
              <a:ext uri="{C183D7F6-B498-43B3-948B-1728B52AA6E4}">
                <adec:decorative xmlns:adec="http://schemas.microsoft.com/office/drawing/2017/decorative" val="1"/>
              </a:ext>
            </a:extLst>
          </p:cNvPr>
          <p:cNvSpPr/>
          <p:nvPr/>
        </p:nvSpPr>
        <p:spPr>
          <a:xfrm>
            <a:off x="12875846" y="6302055"/>
            <a:ext cx="7219832" cy="7006917"/>
          </a:xfrm>
          <a:prstGeom prst="ellipse">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42931B5-37B5-AD4B-8CE5-F3AD3BDE619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19143" y="11632503"/>
            <a:ext cx="3617590" cy="1773328"/>
          </a:xfrm>
          <a:prstGeom prst="rect">
            <a:avLst/>
          </a:prstGeom>
        </p:spPr>
      </p:pic>
      <p:sp>
        <p:nvSpPr>
          <p:cNvPr id="20" name="Oval 19">
            <a:extLst>
              <a:ext uri="{FF2B5EF4-FFF2-40B4-BE49-F238E27FC236}">
                <a16:creationId xmlns:a16="http://schemas.microsoft.com/office/drawing/2014/main" id="{CD46E0D7-B176-884B-8BD1-A517EF8FFFFA}"/>
              </a:ext>
              <a:ext uri="{C183D7F6-B498-43B3-948B-1728B52AA6E4}">
                <adec:decorative xmlns:adec="http://schemas.microsoft.com/office/drawing/2017/decorative" val="1"/>
              </a:ext>
            </a:extLst>
          </p:cNvPr>
          <p:cNvSpPr/>
          <p:nvPr/>
        </p:nvSpPr>
        <p:spPr>
          <a:xfrm>
            <a:off x="7582867" y="123927"/>
            <a:ext cx="7219832" cy="7006917"/>
          </a:xfrm>
          <a:prstGeom prst="ellipse">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descr="Sarah Pinsky">
            <a:extLst>
              <a:ext uri="{FF2B5EF4-FFF2-40B4-BE49-F238E27FC236}">
                <a16:creationId xmlns:a16="http://schemas.microsoft.com/office/drawing/2014/main" id="{EA292243-A5E5-9249-AF93-41B0FC01ADC6}"/>
              </a:ext>
            </a:extLst>
          </p:cNvPr>
          <p:cNvGrpSpPr/>
          <p:nvPr/>
        </p:nvGrpSpPr>
        <p:grpSpPr>
          <a:xfrm>
            <a:off x="7315633" y="8628276"/>
            <a:ext cx="9170129" cy="2747936"/>
            <a:chOff x="1601954" y="3253040"/>
            <a:chExt cx="9170129" cy="6875478"/>
          </a:xfrm>
        </p:grpSpPr>
        <p:grpSp>
          <p:nvGrpSpPr>
            <p:cNvPr id="25" name="Group 24">
              <a:extLst>
                <a:ext uri="{FF2B5EF4-FFF2-40B4-BE49-F238E27FC236}">
                  <a16:creationId xmlns:a16="http://schemas.microsoft.com/office/drawing/2014/main" id="{2C019ECA-83A1-0F4D-9573-57CE205FC6DE}"/>
                </a:ext>
              </a:extLst>
            </p:cNvPr>
            <p:cNvGrpSpPr/>
            <p:nvPr/>
          </p:nvGrpSpPr>
          <p:grpSpPr>
            <a:xfrm>
              <a:off x="1601954" y="3253040"/>
              <a:ext cx="7416690" cy="2501596"/>
              <a:chOff x="1601954" y="1174381"/>
              <a:chExt cx="7416690" cy="2501596"/>
            </a:xfrm>
          </p:grpSpPr>
          <p:sp>
            <p:nvSpPr>
              <p:cNvPr id="29" name="TextBox 28">
                <a:extLst>
                  <a:ext uri="{FF2B5EF4-FFF2-40B4-BE49-F238E27FC236}">
                    <a16:creationId xmlns:a16="http://schemas.microsoft.com/office/drawing/2014/main" id="{E342AC89-8E5B-DE44-9235-6DB6447F6436}"/>
                  </a:ext>
                </a:extLst>
              </p:cNvPr>
              <p:cNvSpPr txBox="1"/>
              <p:nvPr/>
            </p:nvSpPr>
            <p:spPr>
              <a:xfrm>
                <a:off x="1790628" y="1174381"/>
                <a:ext cx="7228016" cy="1256469"/>
              </a:xfrm>
              <a:prstGeom prst="rect">
                <a:avLst/>
              </a:prstGeom>
              <a:noFill/>
              <a:ln>
                <a:noFill/>
              </a:ln>
            </p:spPr>
            <p:txBody>
              <a:bodyPr wrap="square" rtlCol="0">
                <a:spAutoFit/>
              </a:bodyPr>
              <a:lstStyle/>
              <a:p>
                <a:r>
                  <a:rPr lang="en-US" sz="5400" b="1" dirty="0">
                    <a:solidFill>
                      <a:schemeClr val="bg1"/>
                    </a:solidFill>
                    <a:latin typeface="Montserrat SemiBold" pitchFamily="2" charset="77"/>
                    <a:ea typeface="Source Sans Pro Semibold" panose="020B0503030403020204" pitchFamily="34" charset="0"/>
                    <a:cs typeface="Poppins Medium" pitchFamily="2" charset="77"/>
                  </a:rPr>
                  <a:t>Sarah Pinsky</a:t>
                </a:r>
              </a:p>
            </p:txBody>
          </p:sp>
          <p:sp>
            <p:nvSpPr>
              <p:cNvPr id="30" name="TextBox 29">
                <a:extLst>
                  <a:ext uri="{FF2B5EF4-FFF2-40B4-BE49-F238E27FC236}">
                    <a16:creationId xmlns:a16="http://schemas.microsoft.com/office/drawing/2014/main" id="{B2D7362F-754E-BF4E-AF06-35037B5BCB5A}"/>
                  </a:ext>
                </a:extLst>
              </p:cNvPr>
              <p:cNvSpPr txBox="1"/>
              <p:nvPr/>
            </p:nvSpPr>
            <p:spPr>
              <a:xfrm>
                <a:off x="1943078" y="1266714"/>
                <a:ext cx="184731" cy="369332"/>
              </a:xfrm>
              <a:prstGeom prst="rect">
                <a:avLst/>
              </a:prstGeom>
              <a:noFill/>
            </p:spPr>
            <p:txBody>
              <a:bodyPr wrap="none" rtlCol="0">
                <a:spAutoFit/>
              </a:bodyPr>
              <a:lstStyle/>
              <a:p>
                <a:endParaRPr lang="en-US" sz="1800" spc="600" dirty="0">
                  <a:solidFill>
                    <a:schemeClr val="bg1"/>
                  </a:solidFill>
                  <a:latin typeface="Montserrat Light" pitchFamily="2" charset="77"/>
                  <a:ea typeface="Lato Medium" panose="020F0502020204030203" pitchFamily="34" charset="0"/>
                  <a:cs typeface="Lato Medium" panose="020F0502020204030203" pitchFamily="34" charset="0"/>
                </a:endParaRPr>
              </a:p>
            </p:txBody>
          </p:sp>
          <p:cxnSp>
            <p:nvCxnSpPr>
              <p:cNvPr id="31" name="Straight Connector 30">
                <a:extLst>
                  <a:ext uri="{FF2B5EF4-FFF2-40B4-BE49-F238E27FC236}">
                    <a16:creationId xmlns:a16="http://schemas.microsoft.com/office/drawing/2014/main" id="{44B75991-B596-2840-AA01-8A693095782D}"/>
                  </a:ext>
                </a:extLst>
              </p:cNvPr>
              <p:cNvCxnSpPr>
                <a:cxnSpLocks/>
              </p:cNvCxnSpPr>
              <p:nvPr/>
            </p:nvCxnSpPr>
            <p:spPr>
              <a:xfrm>
                <a:off x="1601954" y="1358154"/>
                <a:ext cx="0" cy="2317823"/>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C0A0273-B28C-0D4F-A1D7-9E4280DB2E0B}"/>
                </a:ext>
              </a:extLst>
            </p:cNvPr>
            <p:cNvGrpSpPr/>
            <p:nvPr/>
          </p:nvGrpSpPr>
          <p:grpSpPr>
            <a:xfrm>
              <a:off x="1601954" y="7665016"/>
              <a:ext cx="9170129" cy="2463502"/>
              <a:chOff x="17091675" y="3390213"/>
              <a:chExt cx="9170129" cy="2463502"/>
            </a:xfrm>
          </p:grpSpPr>
          <p:sp>
            <p:nvSpPr>
              <p:cNvPr id="27" name="TextBox 26">
                <a:extLst>
                  <a:ext uri="{FF2B5EF4-FFF2-40B4-BE49-F238E27FC236}">
                    <a16:creationId xmlns:a16="http://schemas.microsoft.com/office/drawing/2014/main" id="{18B827EE-723E-2846-B869-F26BF572DF2A}"/>
                  </a:ext>
                </a:extLst>
              </p:cNvPr>
              <p:cNvSpPr txBox="1"/>
              <p:nvPr/>
            </p:nvSpPr>
            <p:spPr>
              <a:xfrm>
                <a:off x="17091675" y="5141717"/>
                <a:ext cx="9170129" cy="711998"/>
              </a:xfrm>
              <a:prstGeom prst="rect">
                <a:avLst/>
              </a:prstGeom>
              <a:noFill/>
            </p:spPr>
            <p:txBody>
              <a:bodyPr wrap="square" rtlCol="0">
                <a:spAutoFit/>
              </a:bodyPr>
              <a:lstStyle/>
              <a:p>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spinsky@nbpts.org</a:t>
                </a:r>
              </a:p>
            </p:txBody>
          </p:sp>
          <p:sp>
            <p:nvSpPr>
              <p:cNvPr id="28" name="TextBox 27">
                <a:extLst>
                  <a:ext uri="{FF2B5EF4-FFF2-40B4-BE49-F238E27FC236}">
                    <a16:creationId xmlns:a16="http://schemas.microsoft.com/office/drawing/2014/main" id="{8077048D-1D46-6C4F-A97E-02C1D8539CFB}"/>
                  </a:ext>
                </a:extLst>
              </p:cNvPr>
              <p:cNvSpPr txBox="1"/>
              <p:nvPr/>
            </p:nvSpPr>
            <p:spPr>
              <a:xfrm>
                <a:off x="17091675" y="3390213"/>
                <a:ext cx="5774790" cy="879529"/>
              </a:xfrm>
              <a:prstGeom prst="rect">
                <a:avLst/>
              </a:prstGeom>
              <a:noFill/>
            </p:spPr>
            <p:txBody>
              <a:bodyPr wrap="square" rtlCol="0">
                <a:spAutoFit/>
              </a:bodyPr>
              <a:lstStyle/>
              <a:p>
                <a:r>
                  <a:rPr lang="en-US" b="1" dirty="0">
                    <a:solidFill>
                      <a:schemeClr val="bg1"/>
                    </a:solidFill>
                    <a:latin typeface="Montserrat SemiBold" pitchFamily="2" charset="77"/>
                    <a:ea typeface="Roboto Medium" panose="02000000000000000000" pitchFamily="2" charset="0"/>
                    <a:cs typeface="Poppins Medium" pitchFamily="2" charset="77"/>
                  </a:rPr>
                  <a:t>Director, Policy</a:t>
                </a:r>
              </a:p>
            </p:txBody>
          </p:sp>
        </p:grpSp>
      </p:grpSp>
      <p:sp>
        <p:nvSpPr>
          <p:cNvPr id="33" name="TextBox 32">
            <a:extLst>
              <a:ext uri="{FF2B5EF4-FFF2-40B4-BE49-F238E27FC236}">
                <a16:creationId xmlns:a16="http://schemas.microsoft.com/office/drawing/2014/main" id="{099C456E-6DC1-FD45-B89D-522777A3AE14}"/>
              </a:ext>
              <a:ext uri="{C183D7F6-B498-43B3-948B-1728B52AA6E4}">
                <adec:decorative xmlns:adec="http://schemas.microsoft.com/office/drawing/2017/decorative" val="1"/>
              </a:ext>
            </a:extLst>
          </p:cNvPr>
          <p:cNvSpPr txBox="1"/>
          <p:nvPr/>
        </p:nvSpPr>
        <p:spPr>
          <a:xfrm>
            <a:off x="24193500" y="15735300"/>
            <a:ext cx="184731" cy="646331"/>
          </a:xfrm>
          <a:prstGeom prst="rect">
            <a:avLst/>
          </a:prstGeom>
          <a:noFill/>
        </p:spPr>
        <p:txBody>
          <a:bodyPr wrap="none" rtlCol="0">
            <a:spAutoFit/>
          </a:bodyPr>
          <a:lstStyle/>
          <a:p>
            <a:endParaRPr lang="en-US" dirty="0"/>
          </a:p>
        </p:txBody>
      </p:sp>
      <p:pic>
        <p:nvPicPr>
          <p:cNvPr id="35" name="Picture Placeholder 34" descr="stacey hicks">
            <a:extLst>
              <a:ext uri="{FF2B5EF4-FFF2-40B4-BE49-F238E27FC236}">
                <a16:creationId xmlns:a16="http://schemas.microsoft.com/office/drawing/2014/main" id="{A222100E-B253-3B47-A17B-EBEE86E2D0DF}"/>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695" r="695"/>
          <a:stretch>
            <a:fillRect/>
          </a:stretch>
        </p:blipFill>
        <p:spPr>
          <a:xfrm>
            <a:off x="8353275" y="760923"/>
            <a:ext cx="5738690" cy="5708173"/>
          </a:xfrm>
        </p:spPr>
      </p:pic>
      <p:pic>
        <p:nvPicPr>
          <p:cNvPr id="36" name="Picture Placeholder 4" descr="sarah pinsky">
            <a:extLst>
              <a:ext uri="{FF2B5EF4-FFF2-40B4-BE49-F238E27FC236}">
                <a16:creationId xmlns:a16="http://schemas.microsoft.com/office/drawing/2014/main" id="{035B3125-8B1F-6F44-A0E5-B16BAFBFD6E0}"/>
              </a:ext>
            </a:extLst>
          </p:cNvPr>
          <p:cNvPicPr>
            <a:picLocks noChangeAspect="1"/>
          </p:cNvPicPr>
          <p:nvPr/>
        </p:nvPicPr>
        <p:blipFill>
          <a:blip r:embed="rId5">
            <a:extLst>
              <a:ext uri="{28A0092B-C50C-407E-A947-70E740481C1C}">
                <a14:useLocalDpi xmlns:a14="http://schemas.microsoft.com/office/drawing/2010/main" val="0"/>
              </a:ext>
            </a:extLst>
          </a:blip>
          <a:srcRect l="452" r="452"/>
          <a:stretch>
            <a:fillRect/>
          </a:stretch>
        </p:blipFill>
        <p:spPr>
          <a:xfrm>
            <a:off x="13505888" y="6868717"/>
            <a:ext cx="5959748" cy="5959734"/>
          </a:xfrm>
          <a:prstGeom prst="ellipse">
            <a:avLst/>
          </a:prstGeom>
          <a:solidFill>
            <a:schemeClr val="bg1">
              <a:lumMod val="95000"/>
            </a:schemeClr>
          </a:solidFill>
        </p:spPr>
      </p:pic>
    </p:spTree>
    <p:extLst>
      <p:ext uri="{BB962C8B-B14F-4D97-AF65-F5344CB8AC3E}">
        <p14:creationId xmlns:p14="http://schemas.microsoft.com/office/powerpoint/2010/main" val="23341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04B1611-B91A-8948-96E8-531B0270F37D}"/>
              </a:ext>
              <a:ext uri="{C183D7F6-B498-43B3-948B-1728B52AA6E4}">
                <adec:decorative xmlns:adec="http://schemas.microsoft.com/office/drawing/2017/decorative" val="1"/>
              </a:ext>
            </a:extLst>
          </p:cNvPr>
          <p:cNvSpPr>
            <a:spLocks noGrp="1"/>
          </p:cNvSpPr>
          <p:nvPr>
            <p:ph type="pic" sz="quarter" idx="14"/>
          </p:nvPr>
        </p:nvSpPr>
        <p:spPr/>
      </p:sp>
      <p:sp>
        <p:nvSpPr>
          <p:cNvPr id="6" name="Rectangle 5">
            <a:extLst>
              <a:ext uri="{FF2B5EF4-FFF2-40B4-BE49-F238E27FC236}">
                <a16:creationId xmlns:a16="http://schemas.microsoft.com/office/drawing/2014/main" id="{9A6D25B6-BC46-1843-9767-1D1EB1503295}"/>
              </a:ext>
              <a:ext uri="{C183D7F6-B498-43B3-948B-1728B52AA6E4}">
                <adec:decorative xmlns:adec="http://schemas.microsoft.com/office/drawing/2017/decorative" val="1"/>
              </a:ext>
            </a:extLst>
          </p:cNvPr>
          <p:cNvSpPr/>
          <p:nvPr/>
        </p:nvSpPr>
        <p:spPr>
          <a:xfrm>
            <a:off x="-311148" y="-312554"/>
            <a:ext cx="24999948" cy="14290764"/>
          </a:xfrm>
          <a:prstGeom prst="rect">
            <a:avLst/>
          </a:prstGeom>
          <a:gradFill>
            <a:gsLst>
              <a:gs pos="22000">
                <a:srgbClr val="00B0F0"/>
              </a:gs>
              <a:gs pos="77000">
                <a:srgbClr val="0070C0">
                  <a:lumMod val="68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what is national board certification">
            <a:extLst>
              <a:ext uri="{FF2B5EF4-FFF2-40B4-BE49-F238E27FC236}">
                <a16:creationId xmlns:a16="http://schemas.microsoft.com/office/drawing/2014/main" id="{A0C80BA1-2C6F-0844-919D-021B008D0F88}"/>
              </a:ext>
            </a:extLst>
          </p:cNvPr>
          <p:cNvGrpSpPr/>
          <p:nvPr/>
        </p:nvGrpSpPr>
        <p:grpSpPr>
          <a:xfrm>
            <a:off x="4553460" y="3791404"/>
            <a:ext cx="15270730" cy="4318023"/>
            <a:chOff x="4550186" y="2539976"/>
            <a:chExt cx="15270730" cy="4318023"/>
          </a:xfrm>
        </p:grpSpPr>
        <p:sp>
          <p:nvSpPr>
            <p:cNvPr id="20" name="TextBox 19">
              <a:extLst>
                <a:ext uri="{FF2B5EF4-FFF2-40B4-BE49-F238E27FC236}">
                  <a16:creationId xmlns:a16="http://schemas.microsoft.com/office/drawing/2014/main" id="{A1E9306D-94C4-7842-99F0-28587C8E6304}"/>
                </a:ext>
              </a:extLst>
            </p:cNvPr>
            <p:cNvSpPr txBox="1"/>
            <p:nvPr/>
          </p:nvSpPr>
          <p:spPr>
            <a:xfrm>
              <a:off x="4550186" y="2539976"/>
              <a:ext cx="15270730" cy="3170099"/>
            </a:xfrm>
            <a:prstGeom prst="rect">
              <a:avLst/>
            </a:prstGeom>
            <a:noFill/>
          </p:spPr>
          <p:txBody>
            <a:bodyPr wrap="square" rtlCol="0">
              <a:spAutoFit/>
            </a:bodyPr>
            <a:lstStyle/>
            <a:p>
              <a:pPr algn="ctr"/>
              <a:r>
                <a:rPr lang="en-US" sz="10000" b="1" dirty="0">
                  <a:solidFill>
                    <a:schemeClr val="bg1"/>
                  </a:solidFill>
                  <a:latin typeface="Montserrat SemiBold" pitchFamily="2" charset="77"/>
                  <a:ea typeface="Roboto" panose="02000000000000000000" pitchFamily="2" charset="0"/>
                  <a:cs typeface="Poppins Medium" pitchFamily="2" charset="77"/>
                </a:rPr>
                <a:t>What is National Board Certification? </a:t>
              </a:r>
            </a:p>
          </p:txBody>
        </p:sp>
        <p:sp>
          <p:nvSpPr>
            <p:cNvPr id="11" name="TextBox 10">
              <a:extLst>
                <a:ext uri="{FF2B5EF4-FFF2-40B4-BE49-F238E27FC236}">
                  <a16:creationId xmlns:a16="http://schemas.microsoft.com/office/drawing/2014/main" id="{BBD3207B-A9B4-4942-ACE1-A136433FE403}"/>
                </a:ext>
              </a:extLst>
            </p:cNvPr>
            <p:cNvSpPr txBox="1"/>
            <p:nvPr/>
          </p:nvSpPr>
          <p:spPr>
            <a:xfrm>
              <a:off x="7442595" y="6334779"/>
              <a:ext cx="9485912" cy="523220"/>
            </a:xfrm>
            <a:prstGeom prst="rect">
              <a:avLst/>
            </a:prstGeom>
            <a:noFill/>
          </p:spPr>
          <p:txBody>
            <a:bodyPr wrap="square" rtlCol="0">
              <a:spAutoFit/>
            </a:bodyPr>
            <a:lstStyle/>
            <a:p>
              <a:pPr algn="ct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Understand the process and benefits to Board Certification</a:t>
              </a:r>
            </a:p>
          </p:txBody>
        </p:sp>
      </p:grpSp>
      <p:pic>
        <p:nvPicPr>
          <p:cNvPr id="13" name="Picture 12">
            <a:extLst>
              <a:ext uri="{FF2B5EF4-FFF2-40B4-BE49-F238E27FC236}">
                <a16:creationId xmlns:a16="http://schemas.microsoft.com/office/drawing/2014/main" id="{64AE9211-D5B0-DD4C-B4F0-2693502245A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19143" y="11630118"/>
            <a:ext cx="3617590" cy="1773328"/>
          </a:xfrm>
          <a:prstGeom prst="rect">
            <a:avLst/>
          </a:prstGeom>
        </p:spPr>
      </p:pic>
      <p:pic>
        <p:nvPicPr>
          <p:cNvPr id="24" name="Picture 23">
            <a:extLst>
              <a:ext uri="{FF2B5EF4-FFF2-40B4-BE49-F238E27FC236}">
                <a16:creationId xmlns:a16="http://schemas.microsoft.com/office/drawing/2014/main" id="{5E6F82AC-FD1A-3D4F-A350-5BF2427F272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0917" y="11900832"/>
            <a:ext cx="5803900" cy="1231900"/>
          </a:xfrm>
          <a:prstGeom prst="rect">
            <a:avLst/>
          </a:prstGeom>
        </p:spPr>
      </p:pic>
      <p:cxnSp>
        <p:nvCxnSpPr>
          <p:cNvPr id="9" name="Straight Connector 8">
            <a:extLst>
              <a:ext uri="{FF2B5EF4-FFF2-40B4-BE49-F238E27FC236}">
                <a16:creationId xmlns:a16="http://schemas.microsoft.com/office/drawing/2014/main" id="{53A5C767-2C65-7140-8122-B32138227217}"/>
              </a:ext>
              <a:ext uri="{C183D7F6-B498-43B3-948B-1728B52AA6E4}">
                <adec:decorative xmlns:adec="http://schemas.microsoft.com/office/drawing/2017/decorative" val="1"/>
              </a:ext>
            </a:extLst>
          </p:cNvPr>
          <p:cNvCxnSpPr>
            <a:cxnSpLocks/>
          </p:cNvCxnSpPr>
          <p:nvPr/>
        </p:nvCxnSpPr>
        <p:spPr>
          <a:xfrm>
            <a:off x="5370423" y="3827969"/>
            <a:ext cx="0" cy="3096967"/>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4F1B1FF-E9DC-144C-8426-EDC689AD12FF}"/>
              </a:ext>
            </a:extLst>
          </p:cNvPr>
          <p:cNvSpPr>
            <a:spLocks noGrp="1"/>
          </p:cNvSpPr>
          <p:nvPr>
            <p:ph type="title" idx="4294967295"/>
          </p:nvPr>
        </p:nvSpPr>
        <p:spPr>
          <a:xfrm>
            <a:off x="1675963" y="-3250860"/>
            <a:ext cx="21025723" cy="2651126"/>
          </a:xfrm>
        </p:spPr>
        <p:txBody>
          <a:bodyPr/>
          <a:lstStyle/>
          <a:p>
            <a:r>
              <a:rPr lang="en-US" dirty="0"/>
              <a:t>What is National Board Certification?</a:t>
            </a:r>
          </a:p>
        </p:txBody>
      </p:sp>
    </p:spTree>
    <p:extLst>
      <p:ext uri="{BB962C8B-B14F-4D97-AF65-F5344CB8AC3E}">
        <p14:creationId xmlns:p14="http://schemas.microsoft.com/office/powerpoint/2010/main" val="6467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national board certification">
            <a:extLst>
              <a:ext uri="{FF2B5EF4-FFF2-40B4-BE49-F238E27FC236}">
                <a16:creationId xmlns:a16="http://schemas.microsoft.com/office/drawing/2014/main" id="{987F8654-0F44-3049-AEFE-9A3ECDC0D3E4}"/>
              </a:ext>
            </a:extLst>
          </p:cNvPr>
          <p:cNvGrpSpPr/>
          <p:nvPr/>
        </p:nvGrpSpPr>
        <p:grpSpPr>
          <a:xfrm>
            <a:off x="1601954" y="1772874"/>
            <a:ext cx="8529592" cy="1201222"/>
            <a:chOff x="1601954" y="1358154"/>
            <a:chExt cx="8529592" cy="1201222"/>
          </a:xfrm>
        </p:grpSpPr>
        <p:sp>
          <p:nvSpPr>
            <p:cNvPr id="35" name="TextBox 34">
              <a:extLst>
                <a:ext uri="{FF2B5EF4-FFF2-40B4-BE49-F238E27FC236}">
                  <a16:creationId xmlns:a16="http://schemas.microsoft.com/office/drawing/2014/main" id="{4F7650D5-029A-C643-AFC4-60A569A39E3A}"/>
                </a:ext>
              </a:extLst>
            </p:cNvPr>
            <p:cNvSpPr txBox="1"/>
            <p:nvPr/>
          </p:nvSpPr>
          <p:spPr>
            <a:xfrm>
              <a:off x="1882117" y="1636046"/>
              <a:ext cx="8249429" cy="923330"/>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National Board Certification</a:t>
              </a:r>
            </a:p>
          </p:txBody>
        </p:sp>
        <p:cxnSp>
          <p:nvCxnSpPr>
            <p:cNvPr id="37" name="Straight Connector 36">
              <a:extLst>
                <a:ext uri="{FF2B5EF4-FFF2-40B4-BE49-F238E27FC236}">
                  <a16:creationId xmlns:a16="http://schemas.microsoft.com/office/drawing/2014/main" id="{77418CA6-03B7-454E-B8DE-A8589B5D35DE}"/>
                </a:ext>
              </a:extLst>
            </p:cNvPr>
            <p:cNvCxnSpPr>
              <a:cxnSpLocks/>
            </p:cNvCxnSpPr>
            <p:nvPr/>
          </p:nvCxnSpPr>
          <p:spPr>
            <a:xfrm>
              <a:off x="1601954" y="1358154"/>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726137C6-DE0D-B34A-A7D0-8930B6FD438A}"/>
              </a:ext>
            </a:extLst>
          </p:cNvPr>
          <p:cNvSpPr txBox="1"/>
          <p:nvPr/>
        </p:nvSpPr>
        <p:spPr>
          <a:xfrm>
            <a:off x="3419219" y="5141717"/>
            <a:ext cx="5774790" cy="954107"/>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Based on Accomplished Teaching Standards</a:t>
            </a:r>
          </a:p>
        </p:txBody>
      </p:sp>
      <p:sp>
        <p:nvSpPr>
          <p:cNvPr id="10" name="TextBox 9">
            <a:extLst>
              <a:ext uri="{FF2B5EF4-FFF2-40B4-BE49-F238E27FC236}">
                <a16:creationId xmlns:a16="http://schemas.microsoft.com/office/drawing/2014/main" id="{A364AA81-33A7-2646-B592-682ED0372FBD}"/>
              </a:ext>
            </a:extLst>
          </p:cNvPr>
          <p:cNvSpPr txBox="1"/>
          <p:nvPr/>
        </p:nvSpPr>
        <p:spPr>
          <a:xfrm>
            <a:off x="3419219" y="4433831"/>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Voluntary Process </a:t>
            </a:r>
          </a:p>
        </p:txBody>
      </p:sp>
      <p:sp>
        <p:nvSpPr>
          <p:cNvPr id="13" name="TextBox 12">
            <a:extLst>
              <a:ext uri="{FF2B5EF4-FFF2-40B4-BE49-F238E27FC236}">
                <a16:creationId xmlns:a16="http://schemas.microsoft.com/office/drawing/2014/main" id="{20166A9A-8B44-994D-9964-8D1F04890182}"/>
              </a:ext>
            </a:extLst>
          </p:cNvPr>
          <p:cNvSpPr txBox="1"/>
          <p:nvPr/>
        </p:nvSpPr>
        <p:spPr>
          <a:xfrm>
            <a:off x="3419218" y="7105192"/>
            <a:ext cx="6593575" cy="1200329"/>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Designed to Develop, Recognize, and Retain</a:t>
            </a:r>
          </a:p>
        </p:txBody>
      </p:sp>
      <p:sp>
        <p:nvSpPr>
          <p:cNvPr id="14" name="Freeform: Shape 8242" descr="peper icon">
            <a:extLst>
              <a:ext uri="{FF2B5EF4-FFF2-40B4-BE49-F238E27FC236}">
                <a16:creationId xmlns:a16="http://schemas.microsoft.com/office/drawing/2014/main" id="{7B024898-1C2F-AD4C-AE2F-94A317FD7D6A}"/>
              </a:ext>
            </a:extLst>
          </p:cNvPr>
          <p:cNvSpPr/>
          <p:nvPr/>
        </p:nvSpPr>
        <p:spPr>
          <a:xfrm>
            <a:off x="1601954" y="4576376"/>
            <a:ext cx="1403530" cy="1403528"/>
          </a:xfrm>
          <a:custGeom>
            <a:avLst/>
            <a:gdLst/>
            <a:ahLst/>
            <a:cxnLst>
              <a:cxn ang="3cd4">
                <a:pos x="hc" y="t"/>
              </a:cxn>
              <a:cxn ang="cd2">
                <a:pos x="l" y="vc"/>
              </a:cxn>
              <a:cxn ang="cd4">
                <a:pos x="hc" y="b"/>
              </a:cxn>
              <a:cxn ang="0">
                <a:pos x="r" y="vc"/>
              </a:cxn>
            </a:cxnLst>
            <a:rect l="l" t="t" r="r" b="b"/>
            <a:pathLst>
              <a:path w="550" h="550">
                <a:moveTo>
                  <a:pt x="550" y="275"/>
                </a:moveTo>
                <a:cubicBezTo>
                  <a:pt x="550" y="426"/>
                  <a:pt x="427" y="550"/>
                  <a:pt x="275" y="550"/>
                </a:cubicBezTo>
                <a:cubicBezTo>
                  <a:pt x="123" y="550"/>
                  <a:pt x="0" y="426"/>
                  <a:pt x="0" y="275"/>
                </a:cubicBezTo>
                <a:cubicBezTo>
                  <a:pt x="0" y="123"/>
                  <a:pt x="123" y="0"/>
                  <a:pt x="275" y="0"/>
                </a:cubicBezTo>
                <a:cubicBezTo>
                  <a:pt x="427" y="0"/>
                  <a:pt x="550" y="123"/>
                  <a:pt x="550" y="275"/>
                </a:cubicBezTo>
                <a:close/>
              </a:path>
            </a:pathLst>
          </a:custGeom>
          <a:solidFill>
            <a:srgbClr val="00B0F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 name="Freeform: Shape 8543" descr="bar graph icon">
            <a:extLst>
              <a:ext uri="{FF2B5EF4-FFF2-40B4-BE49-F238E27FC236}">
                <a16:creationId xmlns:a16="http://schemas.microsoft.com/office/drawing/2014/main" id="{704CCA82-F5B7-E94A-857B-BFFC1492C9E7}"/>
              </a:ext>
            </a:extLst>
          </p:cNvPr>
          <p:cNvSpPr/>
          <p:nvPr/>
        </p:nvSpPr>
        <p:spPr>
          <a:xfrm>
            <a:off x="1627132" y="7235703"/>
            <a:ext cx="1403530" cy="1400972"/>
          </a:xfrm>
          <a:custGeom>
            <a:avLst/>
            <a:gdLst/>
            <a:ahLst/>
            <a:cxnLst>
              <a:cxn ang="3cd4">
                <a:pos x="hc" y="t"/>
              </a:cxn>
              <a:cxn ang="cd2">
                <a:pos x="l" y="vc"/>
              </a:cxn>
              <a:cxn ang="cd4">
                <a:pos x="hc" y="b"/>
              </a:cxn>
              <a:cxn ang="0">
                <a:pos x="r" y="vc"/>
              </a:cxn>
            </a:cxnLst>
            <a:rect l="l" t="t" r="r" b="b"/>
            <a:pathLst>
              <a:path w="550" h="549">
                <a:moveTo>
                  <a:pt x="550" y="275"/>
                </a:moveTo>
                <a:cubicBezTo>
                  <a:pt x="550" y="426"/>
                  <a:pt x="427" y="549"/>
                  <a:pt x="275" y="549"/>
                </a:cubicBezTo>
                <a:cubicBezTo>
                  <a:pt x="124" y="549"/>
                  <a:pt x="0" y="426"/>
                  <a:pt x="0" y="275"/>
                </a:cubicBezTo>
                <a:cubicBezTo>
                  <a:pt x="0" y="123"/>
                  <a:pt x="124" y="0"/>
                  <a:pt x="275" y="0"/>
                </a:cubicBezTo>
                <a:cubicBezTo>
                  <a:pt x="427" y="0"/>
                  <a:pt x="550" y="123"/>
                  <a:pt x="550" y="275"/>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18" name="Group 17" descr="paper icon">
            <a:extLst>
              <a:ext uri="{FF2B5EF4-FFF2-40B4-BE49-F238E27FC236}">
                <a16:creationId xmlns:a16="http://schemas.microsoft.com/office/drawing/2014/main" id="{9CBEBB58-3778-804B-BF6C-80C679B17AA3}"/>
              </a:ext>
            </a:extLst>
          </p:cNvPr>
          <p:cNvGrpSpPr/>
          <p:nvPr/>
        </p:nvGrpSpPr>
        <p:grpSpPr>
          <a:xfrm>
            <a:off x="2056061" y="5003967"/>
            <a:ext cx="569381" cy="559347"/>
            <a:chOff x="9161463" y="4692650"/>
            <a:chExt cx="360363" cy="354013"/>
          </a:xfrm>
          <a:solidFill>
            <a:schemeClr val="bg1"/>
          </a:solidFill>
        </p:grpSpPr>
        <p:sp>
          <p:nvSpPr>
            <p:cNvPr id="19" name="Freeform 156">
              <a:extLst>
                <a:ext uri="{FF2B5EF4-FFF2-40B4-BE49-F238E27FC236}">
                  <a16:creationId xmlns:a16="http://schemas.microsoft.com/office/drawing/2014/main" id="{64490667-9429-2A43-8267-E9AC3527B143}"/>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57">
              <a:extLst>
                <a:ext uri="{FF2B5EF4-FFF2-40B4-BE49-F238E27FC236}">
                  <a16:creationId xmlns:a16="http://schemas.microsoft.com/office/drawing/2014/main" id="{86CE0AFD-E02D-3C49-A7BB-F36CE0AB0CEF}"/>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58">
              <a:extLst>
                <a:ext uri="{FF2B5EF4-FFF2-40B4-BE49-F238E27FC236}">
                  <a16:creationId xmlns:a16="http://schemas.microsoft.com/office/drawing/2014/main" id="{B4440B17-4300-A040-9506-9347F243A1C9}"/>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59">
              <a:extLst>
                <a:ext uri="{FF2B5EF4-FFF2-40B4-BE49-F238E27FC236}">
                  <a16:creationId xmlns:a16="http://schemas.microsoft.com/office/drawing/2014/main" id="{CEFEADE3-65D9-FE42-828D-341E36662D6F}"/>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4" name="Group 23" descr="bar graph icon">
            <a:extLst>
              <a:ext uri="{FF2B5EF4-FFF2-40B4-BE49-F238E27FC236}">
                <a16:creationId xmlns:a16="http://schemas.microsoft.com/office/drawing/2014/main" id="{2C15836B-BF5D-8F4D-8A96-6DCD818FC0E7}"/>
              </a:ext>
            </a:extLst>
          </p:cNvPr>
          <p:cNvGrpSpPr/>
          <p:nvPr/>
        </p:nvGrpSpPr>
        <p:grpSpPr>
          <a:xfrm>
            <a:off x="2082287" y="7799427"/>
            <a:ext cx="544462" cy="544460"/>
            <a:chOff x="9166226" y="3952875"/>
            <a:chExt cx="360363" cy="360363"/>
          </a:xfrm>
          <a:solidFill>
            <a:schemeClr val="bg1"/>
          </a:solidFill>
        </p:grpSpPr>
        <p:sp>
          <p:nvSpPr>
            <p:cNvPr id="25" name="Freeform 24">
              <a:extLst>
                <a:ext uri="{FF2B5EF4-FFF2-40B4-BE49-F238E27FC236}">
                  <a16:creationId xmlns:a16="http://schemas.microsoft.com/office/drawing/2014/main" id="{C817C3A1-F3DC-3745-B7D6-D183274CCF02}"/>
                </a:ext>
              </a:extLst>
            </p:cNvPr>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a:extLst>
                <a:ext uri="{FF2B5EF4-FFF2-40B4-BE49-F238E27FC236}">
                  <a16:creationId xmlns:a16="http://schemas.microsoft.com/office/drawing/2014/main" id="{D9E928F8-2828-F642-90D5-119D7FAA44C7}"/>
                </a:ext>
              </a:extLst>
            </p:cNvPr>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TextBox 26">
            <a:extLst>
              <a:ext uri="{FF2B5EF4-FFF2-40B4-BE49-F238E27FC236}">
                <a16:creationId xmlns:a16="http://schemas.microsoft.com/office/drawing/2014/main" id="{4D614A87-F9A1-9142-9F69-7CBF6185500A}"/>
              </a:ext>
            </a:extLst>
          </p:cNvPr>
          <p:cNvSpPr txBox="1"/>
          <p:nvPr/>
        </p:nvSpPr>
        <p:spPr>
          <a:xfrm>
            <a:off x="3419219" y="10649571"/>
            <a:ext cx="5774790" cy="523220"/>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Written, revised, and scored by peers</a:t>
            </a:r>
          </a:p>
        </p:txBody>
      </p:sp>
      <p:sp>
        <p:nvSpPr>
          <p:cNvPr id="28" name="TextBox 27">
            <a:extLst>
              <a:ext uri="{FF2B5EF4-FFF2-40B4-BE49-F238E27FC236}">
                <a16:creationId xmlns:a16="http://schemas.microsoft.com/office/drawing/2014/main" id="{FCC53B89-3F44-364F-9FC2-9CDD735D7EC8}"/>
              </a:ext>
            </a:extLst>
          </p:cNvPr>
          <p:cNvSpPr txBox="1"/>
          <p:nvPr/>
        </p:nvSpPr>
        <p:spPr>
          <a:xfrm>
            <a:off x="3419219" y="9941685"/>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By Teachers, For Teachers</a:t>
            </a:r>
          </a:p>
        </p:txBody>
      </p:sp>
      <p:sp>
        <p:nvSpPr>
          <p:cNvPr id="29" name="Freeform: Shape 8543" descr="hand icon">
            <a:extLst>
              <a:ext uri="{FF2B5EF4-FFF2-40B4-BE49-F238E27FC236}">
                <a16:creationId xmlns:a16="http://schemas.microsoft.com/office/drawing/2014/main" id="{DAC2B1AE-DD86-CF42-B00F-5DC7A9EDD562}"/>
              </a:ext>
            </a:extLst>
          </p:cNvPr>
          <p:cNvSpPr/>
          <p:nvPr/>
        </p:nvSpPr>
        <p:spPr>
          <a:xfrm>
            <a:off x="1627132" y="10072196"/>
            <a:ext cx="1403530" cy="1400972"/>
          </a:xfrm>
          <a:custGeom>
            <a:avLst/>
            <a:gdLst/>
            <a:ahLst/>
            <a:cxnLst>
              <a:cxn ang="3cd4">
                <a:pos x="hc" y="t"/>
              </a:cxn>
              <a:cxn ang="cd2">
                <a:pos x="l" y="vc"/>
              </a:cxn>
              <a:cxn ang="cd4">
                <a:pos x="hc" y="b"/>
              </a:cxn>
              <a:cxn ang="0">
                <a:pos x="r" y="vc"/>
              </a:cxn>
            </a:cxnLst>
            <a:rect l="l" t="t" r="r" b="b"/>
            <a:pathLst>
              <a:path w="550" h="549">
                <a:moveTo>
                  <a:pt x="550" y="275"/>
                </a:moveTo>
                <a:cubicBezTo>
                  <a:pt x="550" y="426"/>
                  <a:pt x="427" y="549"/>
                  <a:pt x="275" y="549"/>
                </a:cubicBezTo>
                <a:cubicBezTo>
                  <a:pt x="124" y="549"/>
                  <a:pt x="0" y="426"/>
                  <a:pt x="0" y="275"/>
                </a:cubicBezTo>
                <a:cubicBezTo>
                  <a:pt x="0" y="123"/>
                  <a:pt x="124" y="0"/>
                  <a:pt x="275" y="0"/>
                </a:cubicBezTo>
                <a:cubicBezTo>
                  <a:pt x="427" y="0"/>
                  <a:pt x="550" y="123"/>
                  <a:pt x="550" y="275"/>
                </a:cubicBezTo>
                <a:close/>
              </a:path>
            </a:pathLst>
          </a:custGeom>
          <a:solidFill>
            <a:schemeClr val="accent2">
              <a:lumMod val="7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34" name="Group 33" descr="hand icon">
            <a:extLst>
              <a:ext uri="{FF2B5EF4-FFF2-40B4-BE49-F238E27FC236}">
                <a16:creationId xmlns:a16="http://schemas.microsoft.com/office/drawing/2014/main" id="{ABB4813E-FF0A-4A42-8E11-FDAED5E6F0A3}"/>
              </a:ext>
            </a:extLst>
          </p:cNvPr>
          <p:cNvGrpSpPr/>
          <p:nvPr/>
        </p:nvGrpSpPr>
        <p:grpSpPr>
          <a:xfrm>
            <a:off x="2035054" y="10504169"/>
            <a:ext cx="561774" cy="537026"/>
            <a:chOff x="4833935" y="3983047"/>
            <a:chExt cx="360361" cy="344489"/>
          </a:xfrm>
          <a:solidFill>
            <a:schemeClr val="bg1"/>
          </a:solidFill>
        </p:grpSpPr>
        <p:sp>
          <p:nvSpPr>
            <p:cNvPr id="38" name="Freeform 37">
              <a:extLst>
                <a:ext uri="{FF2B5EF4-FFF2-40B4-BE49-F238E27FC236}">
                  <a16:creationId xmlns:a16="http://schemas.microsoft.com/office/drawing/2014/main" id="{A3380B6A-6E41-9341-9055-0D7A10F29112}"/>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a:extLst>
                <a:ext uri="{FF2B5EF4-FFF2-40B4-BE49-F238E27FC236}">
                  <a16:creationId xmlns:a16="http://schemas.microsoft.com/office/drawing/2014/main" id="{3272225F-BF39-9042-966A-F47E02222B2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a:extLst>
                <a:ext uri="{FF2B5EF4-FFF2-40B4-BE49-F238E27FC236}">
                  <a16:creationId xmlns:a16="http://schemas.microsoft.com/office/drawing/2014/main" id="{13565CCE-3ABF-074A-9EE5-D10A55FDE501}"/>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a:extLst>
                <a:ext uri="{FF2B5EF4-FFF2-40B4-BE49-F238E27FC236}">
                  <a16:creationId xmlns:a16="http://schemas.microsoft.com/office/drawing/2014/main" id="{DE85A1E5-1A12-964D-B0B4-416A7F1CD832}"/>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0" name="Picture 29">
            <a:extLst>
              <a:ext uri="{FF2B5EF4-FFF2-40B4-BE49-F238E27FC236}">
                <a16:creationId xmlns:a16="http://schemas.microsoft.com/office/drawing/2014/main" id="{74BE3718-2F46-5747-896F-0CB505BD2CC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218400" y="547764"/>
            <a:ext cx="3779520" cy="1964667"/>
          </a:xfrm>
          <a:prstGeom prst="rect">
            <a:avLst/>
          </a:prstGeom>
        </p:spPr>
      </p:pic>
      <p:pic>
        <p:nvPicPr>
          <p:cNvPr id="42" name="Picture Placeholder 41" descr="A group of people in a room">
            <a:extLst>
              <a:ext uri="{FF2B5EF4-FFF2-40B4-BE49-F238E27FC236}">
                <a16:creationId xmlns:a16="http://schemas.microsoft.com/office/drawing/2014/main" id="{311E9466-E741-8F47-BE15-01D7A066E25F}"/>
              </a:ext>
            </a:extLst>
          </p:cNvPr>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t="13616" b="13616"/>
          <a:stretch>
            <a:fillRect/>
          </a:stretch>
        </p:blipFill>
        <p:spPr>
          <a:xfrm>
            <a:off x="10450513" y="4433888"/>
            <a:ext cx="13927137" cy="7600950"/>
          </a:xfrm>
        </p:spPr>
      </p:pic>
      <p:sp>
        <p:nvSpPr>
          <p:cNvPr id="31" name="TextBox 30">
            <a:extLst>
              <a:ext uri="{FF2B5EF4-FFF2-40B4-BE49-F238E27FC236}">
                <a16:creationId xmlns:a16="http://schemas.microsoft.com/office/drawing/2014/main" id="{F11FDAF1-97B6-DA4E-879C-46C053696249}"/>
              </a:ext>
            </a:extLst>
          </p:cNvPr>
          <p:cNvSpPr txBox="1"/>
          <p:nvPr/>
        </p:nvSpPr>
        <p:spPr>
          <a:xfrm>
            <a:off x="3419218" y="8344279"/>
            <a:ext cx="5774790" cy="954107"/>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Considered the  “gold standard” for teacher certification </a:t>
            </a:r>
          </a:p>
        </p:txBody>
      </p:sp>
      <p:sp>
        <p:nvSpPr>
          <p:cNvPr id="2" name="Title 1">
            <a:extLst>
              <a:ext uri="{FF2B5EF4-FFF2-40B4-BE49-F238E27FC236}">
                <a16:creationId xmlns:a16="http://schemas.microsoft.com/office/drawing/2014/main" id="{DDE8195B-C05B-AE4B-B759-D3EA9025D7E1}"/>
              </a:ext>
            </a:extLst>
          </p:cNvPr>
          <p:cNvSpPr>
            <a:spLocks noGrp="1"/>
          </p:cNvSpPr>
          <p:nvPr>
            <p:ph type="title" idx="4294967295"/>
          </p:nvPr>
        </p:nvSpPr>
        <p:spPr>
          <a:xfrm>
            <a:off x="2035054" y="-3019206"/>
            <a:ext cx="21025723" cy="2651126"/>
          </a:xfrm>
        </p:spPr>
        <p:txBody>
          <a:bodyPr/>
          <a:lstStyle/>
          <a:p>
            <a:r>
              <a:rPr lang="en-US" dirty="0"/>
              <a:t>National Board Certification</a:t>
            </a:r>
          </a:p>
        </p:txBody>
      </p:sp>
    </p:spTree>
    <p:extLst>
      <p:ext uri="{BB962C8B-B14F-4D97-AF65-F5344CB8AC3E}">
        <p14:creationId xmlns:p14="http://schemas.microsoft.com/office/powerpoint/2010/main" val="1741027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foundational beliefs">
            <a:extLst>
              <a:ext uri="{FF2B5EF4-FFF2-40B4-BE49-F238E27FC236}">
                <a16:creationId xmlns:a16="http://schemas.microsoft.com/office/drawing/2014/main" id="{987F8654-0F44-3049-AEFE-9A3ECDC0D3E4}"/>
              </a:ext>
            </a:extLst>
          </p:cNvPr>
          <p:cNvGrpSpPr/>
          <p:nvPr/>
        </p:nvGrpSpPr>
        <p:grpSpPr>
          <a:xfrm>
            <a:off x="1601954" y="1919178"/>
            <a:ext cx="8529592" cy="1055108"/>
            <a:chOff x="1601954" y="1504458"/>
            <a:chExt cx="8529592" cy="1055108"/>
          </a:xfrm>
        </p:grpSpPr>
        <p:sp>
          <p:nvSpPr>
            <p:cNvPr id="35" name="TextBox 34">
              <a:extLst>
                <a:ext uri="{FF2B5EF4-FFF2-40B4-BE49-F238E27FC236}">
                  <a16:creationId xmlns:a16="http://schemas.microsoft.com/office/drawing/2014/main" id="{4F7650D5-029A-C643-AFC4-60A569A39E3A}"/>
                </a:ext>
              </a:extLst>
            </p:cNvPr>
            <p:cNvSpPr txBox="1"/>
            <p:nvPr/>
          </p:nvSpPr>
          <p:spPr>
            <a:xfrm>
              <a:off x="1882117" y="1636046"/>
              <a:ext cx="8249429" cy="923330"/>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Foundational Beliefs</a:t>
              </a:r>
            </a:p>
          </p:txBody>
        </p:sp>
        <p:cxnSp>
          <p:nvCxnSpPr>
            <p:cNvPr id="37" name="Straight Connector 36">
              <a:extLst>
                <a:ext uri="{FF2B5EF4-FFF2-40B4-BE49-F238E27FC236}">
                  <a16:creationId xmlns:a16="http://schemas.microsoft.com/office/drawing/2014/main" id="{77418CA6-03B7-454E-B8DE-A8589B5D35DE}"/>
                </a:ext>
              </a:extLst>
            </p:cNvPr>
            <p:cNvCxnSpPr>
              <a:cxnSpLocks/>
            </p:cNvCxnSpPr>
            <p:nvPr/>
          </p:nvCxnSpPr>
          <p:spPr>
            <a:xfrm>
              <a:off x="1601954" y="1504458"/>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726137C6-DE0D-B34A-A7D0-8930B6FD438A}"/>
              </a:ext>
            </a:extLst>
          </p:cNvPr>
          <p:cNvSpPr txBox="1"/>
          <p:nvPr/>
        </p:nvSpPr>
        <p:spPr>
          <a:xfrm>
            <a:off x="5402560" y="5745279"/>
            <a:ext cx="5774790" cy="954107"/>
          </a:xfrm>
          <a:prstGeom prst="rect">
            <a:avLst/>
          </a:prstGeom>
          <a:noFill/>
        </p:spPr>
        <p:txBody>
          <a:bodyPr wrap="square" rtlCol="0">
            <a:no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Critical dispositions that establish the vision for accomplished teaching</a:t>
            </a:r>
          </a:p>
        </p:txBody>
      </p:sp>
      <p:sp>
        <p:nvSpPr>
          <p:cNvPr id="10" name="TextBox 9">
            <a:extLst>
              <a:ext uri="{FF2B5EF4-FFF2-40B4-BE49-F238E27FC236}">
                <a16:creationId xmlns:a16="http://schemas.microsoft.com/office/drawing/2014/main" id="{A364AA81-33A7-2646-B592-682ED0372FBD}"/>
              </a:ext>
            </a:extLst>
          </p:cNvPr>
          <p:cNvSpPr txBox="1"/>
          <p:nvPr/>
        </p:nvSpPr>
        <p:spPr>
          <a:xfrm>
            <a:off x="5402560" y="5037393"/>
            <a:ext cx="5774790" cy="646331"/>
          </a:xfrm>
          <a:prstGeom prst="rect">
            <a:avLst/>
          </a:prstGeom>
          <a:noFill/>
        </p:spPr>
        <p:txBody>
          <a:bodyPr wrap="square" rtlCol="0">
            <a:no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Five Core Propositions </a:t>
            </a:r>
          </a:p>
        </p:txBody>
      </p:sp>
      <p:sp>
        <p:nvSpPr>
          <p:cNvPr id="13" name="TextBox 12">
            <a:extLst>
              <a:ext uri="{FF2B5EF4-FFF2-40B4-BE49-F238E27FC236}">
                <a16:creationId xmlns:a16="http://schemas.microsoft.com/office/drawing/2014/main" id="{20166A9A-8B44-994D-9964-8D1F04890182}"/>
              </a:ext>
            </a:extLst>
          </p:cNvPr>
          <p:cNvSpPr txBox="1"/>
          <p:nvPr/>
        </p:nvSpPr>
        <p:spPr>
          <a:xfrm>
            <a:off x="5300032" y="9347853"/>
            <a:ext cx="6593575"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Content-Specific Standards </a:t>
            </a:r>
          </a:p>
        </p:txBody>
      </p:sp>
      <p:grpSp>
        <p:nvGrpSpPr>
          <p:cNvPr id="18" name="Group 17">
            <a:extLst>
              <a:ext uri="{FF2B5EF4-FFF2-40B4-BE49-F238E27FC236}">
                <a16:creationId xmlns:a16="http://schemas.microsoft.com/office/drawing/2014/main" id="{9CBEBB58-3778-804B-BF6C-80C679B17AA3}"/>
              </a:ext>
              <a:ext uri="{C183D7F6-B498-43B3-948B-1728B52AA6E4}">
                <adec:decorative xmlns:adec="http://schemas.microsoft.com/office/drawing/2017/decorative" val="1"/>
              </a:ext>
            </a:extLst>
          </p:cNvPr>
          <p:cNvGrpSpPr/>
          <p:nvPr/>
        </p:nvGrpSpPr>
        <p:grpSpPr>
          <a:xfrm>
            <a:off x="2056061" y="5003967"/>
            <a:ext cx="569381" cy="559347"/>
            <a:chOff x="9161463" y="4692650"/>
            <a:chExt cx="360363" cy="354013"/>
          </a:xfrm>
          <a:solidFill>
            <a:schemeClr val="bg1"/>
          </a:solidFill>
        </p:grpSpPr>
        <p:sp>
          <p:nvSpPr>
            <p:cNvPr id="19" name="Freeform 156">
              <a:extLst>
                <a:ext uri="{FF2B5EF4-FFF2-40B4-BE49-F238E27FC236}">
                  <a16:creationId xmlns:a16="http://schemas.microsoft.com/office/drawing/2014/main" id="{64490667-9429-2A43-8267-E9AC3527B143}"/>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57">
              <a:extLst>
                <a:ext uri="{FF2B5EF4-FFF2-40B4-BE49-F238E27FC236}">
                  <a16:creationId xmlns:a16="http://schemas.microsoft.com/office/drawing/2014/main" id="{86CE0AFD-E02D-3C49-A7BB-F36CE0AB0CEF}"/>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58">
              <a:extLst>
                <a:ext uri="{FF2B5EF4-FFF2-40B4-BE49-F238E27FC236}">
                  <a16:creationId xmlns:a16="http://schemas.microsoft.com/office/drawing/2014/main" id="{B4440B17-4300-A040-9506-9347F243A1C9}"/>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59">
              <a:extLst>
                <a:ext uri="{FF2B5EF4-FFF2-40B4-BE49-F238E27FC236}">
                  <a16:creationId xmlns:a16="http://schemas.microsoft.com/office/drawing/2014/main" id="{CEFEADE3-65D9-FE42-828D-341E36662D6F}"/>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TextBox 26">
            <a:extLst>
              <a:ext uri="{FF2B5EF4-FFF2-40B4-BE49-F238E27FC236}">
                <a16:creationId xmlns:a16="http://schemas.microsoft.com/office/drawing/2014/main" id="{4D614A87-F9A1-9142-9F69-7CBF6185500A}"/>
              </a:ext>
            </a:extLst>
          </p:cNvPr>
          <p:cNvSpPr txBox="1"/>
          <p:nvPr/>
        </p:nvSpPr>
        <p:spPr>
          <a:xfrm>
            <a:off x="15300163" y="7504331"/>
            <a:ext cx="5774790" cy="954107"/>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Analytic and reflective framework for lesson creation, study, and planning</a:t>
            </a:r>
          </a:p>
        </p:txBody>
      </p:sp>
      <p:sp>
        <p:nvSpPr>
          <p:cNvPr id="28" name="TextBox 27">
            <a:extLst>
              <a:ext uri="{FF2B5EF4-FFF2-40B4-BE49-F238E27FC236}">
                <a16:creationId xmlns:a16="http://schemas.microsoft.com/office/drawing/2014/main" id="{FCC53B89-3F44-364F-9FC2-9CDD735D7EC8}"/>
              </a:ext>
            </a:extLst>
          </p:cNvPr>
          <p:cNvSpPr txBox="1"/>
          <p:nvPr/>
        </p:nvSpPr>
        <p:spPr>
          <a:xfrm>
            <a:off x="15300163" y="6858000"/>
            <a:ext cx="8249429"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Architecture of Accomplished Teaching </a:t>
            </a:r>
          </a:p>
        </p:txBody>
      </p:sp>
      <p:grpSp>
        <p:nvGrpSpPr>
          <p:cNvPr id="34" name="Group 33">
            <a:extLst>
              <a:ext uri="{FF2B5EF4-FFF2-40B4-BE49-F238E27FC236}">
                <a16:creationId xmlns:a16="http://schemas.microsoft.com/office/drawing/2014/main" id="{ABB4813E-FF0A-4A42-8E11-FDAED5E6F0A3}"/>
              </a:ext>
              <a:ext uri="{C183D7F6-B498-43B3-948B-1728B52AA6E4}">
                <adec:decorative xmlns:adec="http://schemas.microsoft.com/office/drawing/2017/decorative" val="1"/>
              </a:ext>
            </a:extLst>
          </p:cNvPr>
          <p:cNvGrpSpPr/>
          <p:nvPr/>
        </p:nvGrpSpPr>
        <p:grpSpPr>
          <a:xfrm>
            <a:off x="10520686" y="10504169"/>
            <a:ext cx="561774" cy="537026"/>
            <a:chOff x="4833935" y="3983047"/>
            <a:chExt cx="360361" cy="344489"/>
          </a:xfrm>
          <a:solidFill>
            <a:schemeClr val="bg1"/>
          </a:solidFill>
        </p:grpSpPr>
        <p:sp>
          <p:nvSpPr>
            <p:cNvPr id="38" name="Freeform 37">
              <a:extLst>
                <a:ext uri="{FF2B5EF4-FFF2-40B4-BE49-F238E27FC236}">
                  <a16:creationId xmlns:a16="http://schemas.microsoft.com/office/drawing/2014/main" id="{A3380B6A-6E41-9341-9055-0D7A10F29112}"/>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a:extLst>
                <a:ext uri="{FF2B5EF4-FFF2-40B4-BE49-F238E27FC236}">
                  <a16:creationId xmlns:a16="http://schemas.microsoft.com/office/drawing/2014/main" id="{3272225F-BF39-9042-966A-F47E02222B2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a:extLst>
                <a:ext uri="{FF2B5EF4-FFF2-40B4-BE49-F238E27FC236}">
                  <a16:creationId xmlns:a16="http://schemas.microsoft.com/office/drawing/2014/main" id="{13565CCE-3ABF-074A-9EE5-D10A55FDE501}"/>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a:extLst>
                <a:ext uri="{FF2B5EF4-FFF2-40B4-BE49-F238E27FC236}">
                  <a16:creationId xmlns:a16="http://schemas.microsoft.com/office/drawing/2014/main" id="{DE85A1E5-1A12-964D-B0B4-416A7F1CD832}"/>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0" name="Picture 29">
            <a:extLst>
              <a:ext uri="{FF2B5EF4-FFF2-40B4-BE49-F238E27FC236}">
                <a16:creationId xmlns:a16="http://schemas.microsoft.com/office/drawing/2014/main" id="{74BE3718-2F46-5747-896F-0CB505BD2CC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218400" y="547764"/>
            <a:ext cx="3779520" cy="1964667"/>
          </a:xfrm>
          <a:prstGeom prst="rect">
            <a:avLst/>
          </a:prstGeom>
        </p:spPr>
      </p:pic>
      <p:sp>
        <p:nvSpPr>
          <p:cNvPr id="31" name="TextBox 30">
            <a:extLst>
              <a:ext uri="{FF2B5EF4-FFF2-40B4-BE49-F238E27FC236}">
                <a16:creationId xmlns:a16="http://schemas.microsoft.com/office/drawing/2014/main" id="{F11FDAF1-97B6-DA4E-879C-46C053696249}"/>
              </a:ext>
            </a:extLst>
          </p:cNvPr>
          <p:cNvSpPr txBox="1"/>
          <p:nvPr/>
        </p:nvSpPr>
        <p:spPr>
          <a:xfrm>
            <a:off x="5263457" y="10073681"/>
            <a:ext cx="5774790" cy="954107"/>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25 certificates across 16 subject areas and four developmental levels </a:t>
            </a:r>
          </a:p>
        </p:txBody>
      </p:sp>
      <p:pic>
        <p:nvPicPr>
          <p:cNvPr id="5" name="Picture 4" descr="5 core propositions">
            <a:extLst>
              <a:ext uri="{FF2B5EF4-FFF2-40B4-BE49-F238E27FC236}">
                <a16:creationId xmlns:a16="http://schemas.microsoft.com/office/drawing/2014/main" id="{45AA5762-5E84-5841-AAF3-17A3E483362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5567" r="7621"/>
          <a:stretch/>
        </p:blipFill>
        <p:spPr>
          <a:xfrm>
            <a:off x="2056060" y="4250281"/>
            <a:ext cx="3053892" cy="3577041"/>
          </a:xfrm>
          <a:prstGeom prst="rect">
            <a:avLst/>
          </a:prstGeom>
          <a:ln>
            <a:solidFill>
              <a:schemeClr val="tx2"/>
            </a:solidFill>
          </a:ln>
        </p:spPr>
      </p:pic>
      <p:pic>
        <p:nvPicPr>
          <p:cNvPr id="32" name="Picture 31" descr="architecture of accomplished teaching">
            <a:extLst>
              <a:ext uri="{FF2B5EF4-FFF2-40B4-BE49-F238E27FC236}">
                <a16:creationId xmlns:a16="http://schemas.microsoft.com/office/drawing/2014/main" id="{76B0EC2A-187E-BA4E-9C6A-D88305832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86215" y="6257783"/>
            <a:ext cx="2887394" cy="3928749"/>
          </a:xfrm>
          <a:prstGeom prst="rect">
            <a:avLst/>
          </a:prstGeom>
          <a:ln w="6350">
            <a:solidFill>
              <a:schemeClr val="tx2"/>
            </a:solidFill>
          </a:ln>
        </p:spPr>
      </p:pic>
      <p:pic>
        <p:nvPicPr>
          <p:cNvPr id="36" name="Picture 35" descr="content specific standards">
            <a:extLst>
              <a:ext uri="{FF2B5EF4-FFF2-40B4-BE49-F238E27FC236}">
                <a16:creationId xmlns:a16="http://schemas.microsoft.com/office/drawing/2014/main" id="{3BBB6333-4CB5-F140-8316-B655B44DE6D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55788" y="8898310"/>
            <a:ext cx="3019524" cy="3928749"/>
          </a:xfrm>
          <a:prstGeom prst="rect">
            <a:avLst/>
          </a:prstGeom>
          <a:ln w="6350">
            <a:solidFill>
              <a:schemeClr val="tx2"/>
            </a:solidFill>
          </a:ln>
        </p:spPr>
      </p:pic>
      <p:sp>
        <p:nvSpPr>
          <p:cNvPr id="2" name="Title 1">
            <a:extLst>
              <a:ext uri="{FF2B5EF4-FFF2-40B4-BE49-F238E27FC236}">
                <a16:creationId xmlns:a16="http://schemas.microsoft.com/office/drawing/2014/main" id="{E21BC3BB-6D55-5649-8FF8-6B3A378A1F59}"/>
              </a:ext>
            </a:extLst>
          </p:cNvPr>
          <p:cNvSpPr>
            <a:spLocks noGrp="1"/>
          </p:cNvSpPr>
          <p:nvPr>
            <p:ph type="title" idx="4294967295"/>
          </p:nvPr>
        </p:nvSpPr>
        <p:spPr>
          <a:xfrm>
            <a:off x="1673353" y="-2958447"/>
            <a:ext cx="21025723" cy="2651126"/>
          </a:xfrm>
        </p:spPr>
        <p:txBody>
          <a:bodyPr/>
          <a:lstStyle/>
          <a:p>
            <a:r>
              <a:rPr lang="en-US" dirty="0"/>
              <a:t>Foundational Beliefs</a:t>
            </a:r>
          </a:p>
        </p:txBody>
      </p:sp>
    </p:spTree>
    <p:extLst>
      <p:ext uri="{BB962C8B-B14F-4D97-AF65-F5344CB8AC3E}">
        <p14:creationId xmlns:p14="http://schemas.microsoft.com/office/powerpoint/2010/main" val="733703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descr="teaching practice and learning environment">
            <a:extLst>
              <a:ext uri="{FF2B5EF4-FFF2-40B4-BE49-F238E27FC236}">
                <a16:creationId xmlns:a16="http://schemas.microsoft.com/office/drawing/2014/main" id="{A0A7A2F8-4044-3844-870A-66148837BBFC}"/>
              </a:ext>
            </a:extLst>
          </p:cNvPr>
          <p:cNvGrpSpPr/>
          <p:nvPr/>
        </p:nvGrpSpPr>
        <p:grpSpPr>
          <a:xfrm>
            <a:off x="15866717" y="9981352"/>
            <a:ext cx="9023011" cy="3258239"/>
            <a:chOff x="3706993" y="9548955"/>
            <a:chExt cx="6817734" cy="3258239"/>
          </a:xfrm>
        </p:grpSpPr>
        <p:sp>
          <p:nvSpPr>
            <p:cNvPr id="80" name="TextBox 79">
              <a:extLst>
                <a:ext uri="{FF2B5EF4-FFF2-40B4-BE49-F238E27FC236}">
                  <a16:creationId xmlns:a16="http://schemas.microsoft.com/office/drawing/2014/main" id="{B9B1112B-5918-4445-9C4A-824C5AABE501}"/>
                </a:ext>
              </a:extLst>
            </p:cNvPr>
            <p:cNvSpPr txBox="1"/>
            <p:nvPr/>
          </p:nvSpPr>
          <p:spPr>
            <a:xfrm>
              <a:off x="3706993" y="10991312"/>
              <a:ext cx="6273421" cy="1815882"/>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-Classroom-based portfolio</a:t>
              </a:r>
            </a:p>
            <a:p>
              <a:r>
                <a:rPr lang="en-US" sz="2800" dirty="0">
                  <a:latin typeface="Lato Light" panose="020F0502020204030203" pitchFamily="34" charset="0"/>
                  <a:ea typeface="Lato Light" panose="020F0502020204030203" pitchFamily="34" charset="0"/>
                  <a:cs typeface="Lato Light" panose="020F0502020204030203" pitchFamily="34" charset="0"/>
                </a:rPr>
                <a:t>-Record and submit video recording that demonstrates  </a:t>
              </a:r>
            </a:p>
            <a:p>
              <a:r>
                <a:rPr lang="en-US" sz="2800" dirty="0">
                  <a:latin typeface="Lato Light" panose="020F0502020204030203" pitchFamily="34" charset="0"/>
                  <a:ea typeface="Lato Light" panose="020F0502020204030203" pitchFamily="34" charset="0"/>
                  <a:cs typeface="Lato Light" panose="020F0502020204030203" pitchFamily="34" charset="0"/>
                </a:rPr>
                <a:t> student engagement and impact</a:t>
              </a:r>
            </a:p>
            <a:p>
              <a:endParaRPr lang="en-US" sz="28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1" name="TextBox 80">
              <a:extLst>
                <a:ext uri="{FF2B5EF4-FFF2-40B4-BE49-F238E27FC236}">
                  <a16:creationId xmlns:a16="http://schemas.microsoft.com/office/drawing/2014/main" id="{F795B7E6-0BAA-6B4F-8B9F-293D5CE6BC83}"/>
                </a:ext>
              </a:extLst>
            </p:cNvPr>
            <p:cNvSpPr txBox="1"/>
            <p:nvPr/>
          </p:nvSpPr>
          <p:spPr>
            <a:xfrm>
              <a:off x="3706993" y="9548955"/>
              <a:ext cx="6817734" cy="611361"/>
            </a:xfrm>
            <a:prstGeom prst="rect">
              <a:avLst/>
            </a:prstGeom>
            <a:noFill/>
          </p:spPr>
          <p:txBody>
            <a:bodyPr wrap="square" rtlCol="0">
              <a:no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Teaching Practice and </a:t>
              </a:r>
            </a:p>
            <a:p>
              <a:r>
                <a:rPr lang="en-US" b="1" dirty="0">
                  <a:solidFill>
                    <a:schemeClr val="tx2"/>
                  </a:solidFill>
                  <a:latin typeface="Montserrat SemiBold" pitchFamily="2" charset="77"/>
                  <a:ea typeface="Roboto Medium" panose="02000000000000000000" pitchFamily="2" charset="0"/>
                  <a:cs typeface="Poppins Medium" pitchFamily="2" charset="77"/>
                </a:rPr>
                <a:t>Learning Environment</a:t>
              </a:r>
            </a:p>
          </p:txBody>
        </p:sp>
      </p:grpSp>
      <p:grpSp>
        <p:nvGrpSpPr>
          <p:cNvPr id="82" name="Group 81" descr="content knowledge">
            <a:extLst>
              <a:ext uri="{FF2B5EF4-FFF2-40B4-BE49-F238E27FC236}">
                <a16:creationId xmlns:a16="http://schemas.microsoft.com/office/drawing/2014/main" id="{2ABBE1DF-41C6-2C44-AB44-C9123C9D8C50}"/>
              </a:ext>
            </a:extLst>
          </p:cNvPr>
          <p:cNvGrpSpPr/>
          <p:nvPr/>
        </p:nvGrpSpPr>
        <p:grpSpPr>
          <a:xfrm flipH="1">
            <a:off x="1057274" y="4713983"/>
            <a:ext cx="8311503" cy="2007830"/>
            <a:chOff x="2328074" y="9684763"/>
            <a:chExt cx="7032007" cy="2007830"/>
          </a:xfrm>
        </p:grpSpPr>
        <p:sp>
          <p:nvSpPr>
            <p:cNvPr id="83" name="TextBox 82">
              <a:extLst>
                <a:ext uri="{FF2B5EF4-FFF2-40B4-BE49-F238E27FC236}">
                  <a16:creationId xmlns:a16="http://schemas.microsoft.com/office/drawing/2014/main" id="{2EB10A75-6413-A544-9BE9-59E8D45D368E}"/>
                </a:ext>
              </a:extLst>
            </p:cNvPr>
            <p:cNvSpPr txBox="1"/>
            <p:nvPr/>
          </p:nvSpPr>
          <p:spPr>
            <a:xfrm>
              <a:off x="2328074" y="10307598"/>
              <a:ext cx="7032007" cy="1384995"/>
            </a:xfrm>
            <a:prstGeom prst="rect">
              <a:avLst/>
            </a:prstGeom>
            <a:noFill/>
          </p:spPr>
          <p:txBody>
            <a:bodyPr wrap="square" rtlCol="0">
              <a:no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-Computer-based assessment </a:t>
              </a:r>
            </a:p>
            <a:p>
              <a:r>
                <a:rPr lang="en-US" sz="2800" dirty="0">
                  <a:latin typeface="Lato Light" panose="020F0502020204030203" pitchFamily="34" charset="0"/>
                  <a:ea typeface="Lato Light" panose="020F0502020204030203" pitchFamily="34" charset="0"/>
                  <a:cs typeface="Lato Light" panose="020F0502020204030203" pitchFamily="34" charset="0"/>
                </a:rPr>
                <a:t>-Measuring content knowledge and pedagogical  </a:t>
              </a:r>
            </a:p>
            <a:p>
              <a:r>
                <a:rPr lang="en-US" sz="2800" dirty="0">
                  <a:latin typeface="Lato Light" panose="020F0502020204030203" pitchFamily="34" charset="0"/>
                  <a:ea typeface="Lato Light" panose="020F0502020204030203" pitchFamily="34" charset="0"/>
                  <a:cs typeface="Lato Light" panose="020F0502020204030203" pitchFamily="34" charset="0"/>
                </a:rPr>
                <a:t> practices</a:t>
              </a:r>
            </a:p>
          </p:txBody>
        </p:sp>
        <p:sp>
          <p:nvSpPr>
            <p:cNvPr id="84" name="TextBox 83">
              <a:extLst>
                <a:ext uri="{FF2B5EF4-FFF2-40B4-BE49-F238E27FC236}">
                  <a16:creationId xmlns:a16="http://schemas.microsoft.com/office/drawing/2014/main" id="{2A9C3D0E-FD67-4640-BAA1-29385E967240}"/>
                </a:ext>
              </a:extLst>
            </p:cNvPr>
            <p:cNvSpPr txBox="1"/>
            <p:nvPr/>
          </p:nvSpPr>
          <p:spPr>
            <a:xfrm>
              <a:off x="4708433" y="9684763"/>
              <a:ext cx="4586109" cy="646331"/>
            </a:xfrm>
            <a:prstGeom prst="rect">
              <a:avLst/>
            </a:prstGeom>
            <a:noFill/>
          </p:spPr>
          <p:txBody>
            <a:bodyPr wrap="square" rtlCol="0">
              <a:no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Content Knowledge</a:t>
              </a:r>
            </a:p>
          </p:txBody>
        </p:sp>
      </p:grpSp>
      <p:grpSp>
        <p:nvGrpSpPr>
          <p:cNvPr id="85" name="Group 84" descr="effective and reflective practitioner">
            <a:extLst>
              <a:ext uri="{FF2B5EF4-FFF2-40B4-BE49-F238E27FC236}">
                <a16:creationId xmlns:a16="http://schemas.microsoft.com/office/drawing/2014/main" id="{64CE744D-E35A-9A49-B117-5C8E19CF34F2}"/>
              </a:ext>
            </a:extLst>
          </p:cNvPr>
          <p:cNvGrpSpPr/>
          <p:nvPr/>
        </p:nvGrpSpPr>
        <p:grpSpPr>
          <a:xfrm flipH="1">
            <a:off x="1409390" y="10157037"/>
            <a:ext cx="10193880" cy="2215992"/>
            <a:chOff x="2719331" y="9637097"/>
            <a:chExt cx="7802430" cy="2215992"/>
          </a:xfrm>
        </p:grpSpPr>
        <p:sp>
          <p:nvSpPr>
            <p:cNvPr id="86" name="TextBox 85">
              <a:extLst>
                <a:ext uri="{FF2B5EF4-FFF2-40B4-BE49-F238E27FC236}">
                  <a16:creationId xmlns:a16="http://schemas.microsoft.com/office/drawing/2014/main" id="{937AB92E-6164-CD4B-840F-1FC4E9FC6AA6}"/>
                </a:ext>
              </a:extLst>
            </p:cNvPr>
            <p:cNvSpPr txBox="1"/>
            <p:nvPr/>
          </p:nvSpPr>
          <p:spPr>
            <a:xfrm>
              <a:off x="2719331" y="10468094"/>
              <a:ext cx="7802430" cy="1384995"/>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-Portfolio-based entry </a:t>
              </a:r>
            </a:p>
            <a:p>
              <a:r>
                <a:rPr lang="en-US" sz="2800" dirty="0">
                  <a:latin typeface="Lato Light" panose="020F0502020204030203" pitchFamily="34" charset="0"/>
                  <a:ea typeface="Lato Light" panose="020F0502020204030203" pitchFamily="34" charset="0"/>
                  <a:cs typeface="Lato Light" panose="020F0502020204030203" pitchFamily="34" charset="0"/>
                </a:rPr>
                <a:t>-Highlights understanding and use of  </a:t>
              </a:r>
            </a:p>
            <a:p>
              <a:r>
                <a:rPr lang="en-US" sz="2800" dirty="0">
                  <a:latin typeface="Lato Light" panose="020F0502020204030203" pitchFamily="34" charset="0"/>
                  <a:ea typeface="Lato Light" panose="020F0502020204030203" pitchFamily="34" charset="0"/>
                  <a:cs typeface="Lato Light" panose="020F0502020204030203" pitchFamily="34" charset="0"/>
                </a:rPr>
                <a:t> assessments to plan for/impact student learning </a:t>
              </a:r>
            </a:p>
          </p:txBody>
        </p:sp>
        <p:sp>
          <p:nvSpPr>
            <p:cNvPr id="87" name="TextBox 86">
              <a:extLst>
                <a:ext uri="{FF2B5EF4-FFF2-40B4-BE49-F238E27FC236}">
                  <a16:creationId xmlns:a16="http://schemas.microsoft.com/office/drawing/2014/main" id="{24666AF8-3FD7-C04F-81E9-D5780AF205F9}"/>
                </a:ext>
              </a:extLst>
            </p:cNvPr>
            <p:cNvSpPr txBox="1"/>
            <p:nvPr/>
          </p:nvSpPr>
          <p:spPr>
            <a:xfrm>
              <a:off x="3489754" y="9637097"/>
              <a:ext cx="7032007" cy="646332"/>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Effective and Reflective Practitioner</a:t>
              </a:r>
            </a:p>
          </p:txBody>
        </p:sp>
      </p:grpSp>
      <p:grpSp>
        <p:nvGrpSpPr>
          <p:cNvPr id="18" name="Group 17" descr="the certification process">
            <a:extLst>
              <a:ext uri="{FF2B5EF4-FFF2-40B4-BE49-F238E27FC236}">
                <a16:creationId xmlns:a16="http://schemas.microsoft.com/office/drawing/2014/main" id="{DCEBF28E-CD77-CB4A-8585-AEABA0CE5761}"/>
              </a:ext>
            </a:extLst>
          </p:cNvPr>
          <p:cNvGrpSpPr/>
          <p:nvPr/>
        </p:nvGrpSpPr>
        <p:grpSpPr>
          <a:xfrm>
            <a:off x="1230479" y="1772874"/>
            <a:ext cx="7479605" cy="1201222"/>
            <a:chOff x="1230479" y="1358154"/>
            <a:chExt cx="7479605" cy="1201222"/>
          </a:xfrm>
        </p:grpSpPr>
        <p:sp>
          <p:nvSpPr>
            <p:cNvPr id="22" name="TextBox 21">
              <a:extLst>
                <a:ext uri="{FF2B5EF4-FFF2-40B4-BE49-F238E27FC236}">
                  <a16:creationId xmlns:a16="http://schemas.microsoft.com/office/drawing/2014/main" id="{5977BAD8-0413-D346-A92E-5D14F880E93E}"/>
                </a:ext>
              </a:extLst>
            </p:cNvPr>
            <p:cNvSpPr txBox="1"/>
            <p:nvPr/>
          </p:nvSpPr>
          <p:spPr>
            <a:xfrm>
              <a:off x="1482068" y="1636046"/>
              <a:ext cx="7228016" cy="923330"/>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The Certification Process</a:t>
              </a:r>
            </a:p>
          </p:txBody>
        </p:sp>
        <p:cxnSp>
          <p:nvCxnSpPr>
            <p:cNvPr id="24" name="Straight Connector 23">
              <a:extLst>
                <a:ext uri="{FF2B5EF4-FFF2-40B4-BE49-F238E27FC236}">
                  <a16:creationId xmlns:a16="http://schemas.microsoft.com/office/drawing/2014/main" id="{6CDF5967-119D-3C4D-85C7-5EBDF158B963}"/>
                </a:ext>
              </a:extLst>
            </p:cNvPr>
            <p:cNvCxnSpPr>
              <a:cxnSpLocks/>
            </p:cNvCxnSpPr>
            <p:nvPr/>
          </p:nvCxnSpPr>
          <p:spPr>
            <a:xfrm>
              <a:off x="1230479" y="1358154"/>
              <a:ext cx="0" cy="1201222"/>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 name="Group 1" descr="diagram">
            <a:extLst>
              <a:ext uri="{FF2B5EF4-FFF2-40B4-BE49-F238E27FC236}">
                <a16:creationId xmlns:a16="http://schemas.microsoft.com/office/drawing/2014/main" id="{F545C798-B8E9-594F-BCA7-F123D88F9BC6}"/>
              </a:ext>
            </a:extLst>
          </p:cNvPr>
          <p:cNvGrpSpPr/>
          <p:nvPr/>
        </p:nvGrpSpPr>
        <p:grpSpPr>
          <a:xfrm>
            <a:off x="8435283" y="4441622"/>
            <a:ext cx="7507084" cy="7511430"/>
            <a:chOff x="8435283" y="4075862"/>
            <a:chExt cx="7507084" cy="7511430"/>
          </a:xfrm>
        </p:grpSpPr>
        <p:sp>
          <p:nvSpPr>
            <p:cNvPr id="38" name="Freeform 436">
              <a:extLst>
                <a:ext uri="{FF2B5EF4-FFF2-40B4-BE49-F238E27FC236}">
                  <a16:creationId xmlns:a16="http://schemas.microsoft.com/office/drawing/2014/main" id="{51E71A7F-C7C2-A345-9335-BEAF05E41958}"/>
                </a:ext>
              </a:extLst>
            </p:cNvPr>
            <p:cNvSpPr>
              <a:spLocks noChangeArrowheads="1"/>
            </p:cNvSpPr>
            <p:nvPr/>
          </p:nvSpPr>
          <p:spPr bwMode="auto">
            <a:xfrm>
              <a:off x="8435283" y="4075862"/>
              <a:ext cx="3755715" cy="3755715"/>
            </a:xfrm>
            <a:custGeom>
              <a:avLst/>
              <a:gdLst>
                <a:gd name="T0" fmla="*/ 1280 w 3810"/>
                <a:gd name="T1" fmla="*/ 961 h 3809"/>
                <a:gd name="T2" fmla="*/ 667 w 3810"/>
                <a:gd name="T3" fmla="*/ 797 h 3809"/>
                <a:gd name="T4" fmla="*/ 836 w 3810"/>
                <a:gd name="T5" fmla="*/ 1428 h 3809"/>
                <a:gd name="T6" fmla="*/ 836 w 3810"/>
                <a:gd name="T7" fmla="*/ 1428 h 3809"/>
                <a:gd name="T8" fmla="*/ 0 w 3810"/>
                <a:gd name="T9" fmla="*/ 3808 h 3809"/>
                <a:gd name="T10" fmla="*/ 3809 w 3810"/>
                <a:gd name="T11" fmla="*/ 3808 h 3809"/>
                <a:gd name="T12" fmla="*/ 3809 w 3810"/>
                <a:gd name="T13" fmla="*/ 0 h 3809"/>
                <a:gd name="T14" fmla="*/ 3809 w 3810"/>
                <a:gd name="T15" fmla="*/ 0 h 3809"/>
                <a:gd name="T16" fmla="*/ 1280 w 3810"/>
                <a:gd name="T17" fmla="*/ 961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0" h="3809">
                  <a:moveTo>
                    <a:pt x="1280" y="961"/>
                  </a:moveTo>
                  <a:lnTo>
                    <a:pt x="667" y="797"/>
                  </a:lnTo>
                  <a:lnTo>
                    <a:pt x="836" y="1428"/>
                  </a:lnTo>
                  <a:lnTo>
                    <a:pt x="836" y="1428"/>
                  </a:lnTo>
                  <a:cubicBezTo>
                    <a:pt x="313" y="2080"/>
                    <a:pt x="0" y="2908"/>
                    <a:pt x="0" y="3808"/>
                  </a:cubicBezTo>
                  <a:lnTo>
                    <a:pt x="3809" y="3808"/>
                  </a:lnTo>
                  <a:lnTo>
                    <a:pt x="3809" y="0"/>
                  </a:lnTo>
                  <a:lnTo>
                    <a:pt x="3809" y="0"/>
                  </a:lnTo>
                  <a:cubicBezTo>
                    <a:pt x="2838" y="0"/>
                    <a:pt x="1952" y="363"/>
                    <a:pt x="1280" y="961"/>
                  </a:cubicBezTo>
                </a:path>
              </a:pathLst>
            </a:custGeom>
            <a:solidFill>
              <a:schemeClr val="accent1"/>
            </a:solidFill>
            <a:ln>
              <a:noFill/>
            </a:ln>
            <a:effectLst/>
          </p:spPr>
          <p:txBody>
            <a:bodyPr wrap="none" anchor="ctr"/>
            <a:lstStyle/>
            <a:p>
              <a:endParaRPr lang="en-US" b="1">
                <a:latin typeface="Montserrat SemiBold" pitchFamily="2" charset="77"/>
              </a:endParaRPr>
            </a:p>
          </p:txBody>
        </p:sp>
        <p:sp>
          <p:nvSpPr>
            <p:cNvPr id="39" name="Freeform 437">
              <a:extLst>
                <a:ext uri="{FF2B5EF4-FFF2-40B4-BE49-F238E27FC236}">
                  <a16:creationId xmlns:a16="http://schemas.microsoft.com/office/drawing/2014/main" id="{6D19152F-049C-634B-BA5E-41E7D6B49E6E}"/>
                </a:ext>
              </a:extLst>
            </p:cNvPr>
            <p:cNvSpPr>
              <a:spLocks noChangeArrowheads="1"/>
            </p:cNvSpPr>
            <p:nvPr/>
          </p:nvSpPr>
          <p:spPr bwMode="auto">
            <a:xfrm>
              <a:off x="12186652" y="4075862"/>
              <a:ext cx="3755715" cy="3755715"/>
            </a:xfrm>
            <a:custGeom>
              <a:avLst/>
              <a:gdLst>
                <a:gd name="T0" fmla="*/ 2980 w 3809"/>
                <a:gd name="T1" fmla="*/ 1438 h 3809"/>
                <a:gd name="T2" fmla="*/ 2999 w 3809"/>
                <a:gd name="T3" fmla="*/ 1457 h 3809"/>
                <a:gd name="T4" fmla="*/ 3176 w 3809"/>
                <a:gd name="T5" fmla="*/ 797 h 3809"/>
                <a:gd name="T6" fmla="*/ 2537 w 3809"/>
                <a:gd name="T7" fmla="*/ 968 h 3809"/>
                <a:gd name="T8" fmla="*/ 2537 w 3809"/>
                <a:gd name="T9" fmla="*/ 968 h 3809"/>
                <a:gd name="T10" fmla="*/ 0 w 3809"/>
                <a:gd name="T11" fmla="*/ 0 h 3809"/>
                <a:gd name="T12" fmla="*/ 0 w 3809"/>
                <a:gd name="T13" fmla="*/ 3808 h 3809"/>
                <a:gd name="T14" fmla="*/ 3808 w 3809"/>
                <a:gd name="T15" fmla="*/ 3808 h 3809"/>
                <a:gd name="T16" fmla="*/ 3808 w 3809"/>
                <a:gd name="T17" fmla="*/ 3808 h 3809"/>
                <a:gd name="T18" fmla="*/ 2980 w 3809"/>
                <a:gd name="T19" fmla="*/ 1438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09" h="3809">
                  <a:moveTo>
                    <a:pt x="2980" y="1438"/>
                  </a:moveTo>
                  <a:lnTo>
                    <a:pt x="2999" y="1457"/>
                  </a:lnTo>
                  <a:lnTo>
                    <a:pt x="3176" y="797"/>
                  </a:lnTo>
                  <a:lnTo>
                    <a:pt x="2537" y="968"/>
                  </a:lnTo>
                  <a:lnTo>
                    <a:pt x="2537" y="968"/>
                  </a:lnTo>
                  <a:cubicBezTo>
                    <a:pt x="1862" y="366"/>
                    <a:pt x="974" y="0"/>
                    <a:pt x="0" y="0"/>
                  </a:cubicBezTo>
                  <a:lnTo>
                    <a:pt x="0" y="3808"/>
                  </a:lnTo>
                  <a:lnTo>
                    <a:pt x="3808" y="3808"/>
                  </a:lnTo>
                  <a:lnTo>
                    <a:pt x="3808" y="3808"/>
                  </a:lnTo>
                  <a:cubicBezTo>
                    <a:pt x="3808" y="2912"/>
                    <a:pt x="3498" y="2088"/>
                    <a:pt x="2980" y="1438"/>
                  </a:cubicBezTo>
                </a:path>
              </a:pathLst>
            </a:custGeom>
            <a:solidFill>
              <a:schemeClr val="accent2"/>
            </a:solidFill>
            <a:ln>
              <a:noFill/>
            </a:ln>
            <a:effectLst/>
          </p:spPr>
          <p:txBody>
            <a:bodyPr wrap="none" anchor="ctr"/>
            <a:lstStyle/>
            <a:p>
              <a:endParaRPr lang="en-US" b="1">
                <a:latin typeface="Montserrat SemiBold" pitchFamily="2" charset="77"/>
              </a:endParaRPr>
            </a:p>
          </p:txBody>
        </p:sp>
        <p:sp>
          <p:nvSpPr>
            <p:cNvPr id="40" name="Freeform 438">
              <a:extLst>
                <a:ext uri="{FF2B5EF4-FFF2-40B4-BE49-F238E27FC236}">
                  <a16:creationId xmlns:a16="http://schemas.microsoft.com/office/drawing/2014/main" id="{193062B8-8E4D-FE43-9097-0230D7DC8A3C}"/>
                </a:ext>
              </a:extLst>
            </p:cNvPr>
            <p:cNvSpPr>
              <a:spLocks noChangeArrowheads="1"/>
            </p:cNvSpPr>
            <p:nvPr/>
          </p:nvSpPr>
          <p:spPr bwMode="auto">
            <a:xfrm>
              <a:off x="8435283" y="7831577"/>
              <a:ext cx="3755715" cy="3755715"/>
            </a:xfrm>
            <a:custGeom>
              <a:avLst/>
              <a:gdLst>
                <a:gd name="T0" fmla="*/ 3809 w 3810"/>
                <a:gd name="T1" fmla="*/ 0 h 3809"/>
                <a:gd name="T2" fmla="*/ 0 w 3810"/>
                <a:gd name="T3" fmla="*/ 0 h 3809"/>
                <a:gd name="T4" fmla="*/ 0 w 3810"/>
                <a:gd name="T5" fmla="*/ 0 h 3809"/>
                <a:gd name="T6" fmla="*/ 834 w 3810"/>
                <a:gd name="T7" fmla="*/ 2377 h 3809"/>
                <a:gd name="T8" fmla="*/ 667 w 3810"/>
                <a:gd name="T9" fmla="*/ 3001 h 3809"/>
                <a:gd name="T10" fmla="*/ 1270 w 3810"/>
                <a:gd name="T11" fmla="*/ 2839 h 3809"/>
                <a:gd name="T12" fmla="*/ 1270 w 3810"/>
                <a:gd name="T13" fmla="*/ 2839 h 3809"/>
                <a:gd name="T14" fmla="*/ 3809 w 3810"/>
                <a:gd name="T15" fmla="*/ 3808 h 3809"/>
                <a:gd name="T16" fmla="*/ 3809 w 3810"/>
                <a:gd name="T17" fmla="*/ 0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0" h="3809">
                  <a:moveTo>
                    <a:pt x="3809" y="0"/>
                  </a:moveTo>
                  <a:lnTo>
                    <a:pt x="0" y="0"/>
                  </a:lnTo>
                  <a:lnTo>
                    <a:pt x="0" y="0"/>
                  </a:lnTo>
                  <a:cubicBezTo>
                    <a:pt x="0" y="899"/>
                    <a:pt x="312" y="1726"/>
                    <a:pt x="834" y="2377"/>
                  </a:cubicBezTo>
                  <a:lnTo>
                    <a:pt x="667" y="3001"/>
                  </a:lnTo>
                  <a:lnTo>
                    <a:pt x="1270" y="2839"/>
                  </a:lnTo>
                  <a:lnTo>
                    <a:pt x="1270" y="2839"/>
                  </a:lnTo>
                  <a:cubicBezTo>
                    <a:pt x="1944" y="3442"/>
                    <a:pt x="2833" y="3808"/>
                    <a:pt x="3809" y="3808"/>
                  </a:cubicBezTo>
                  <a:lnTo>
                    <a:pt x="3809" y="0"/>
                  </a:lnTo>
                </a:path>
              </a:pathLst>
            </a:custGeom>
            <a:solidFill>
              <a:schemeClr val="accent4"/>
            </a:solidFill>
            <a:ln>
              <a:noFill/>
            </a:ln>
            <a:effectLst/>
          </p:spPr>
          <p:txBody>
            <a:bodyPr wrap="none" anchor="ctr"/>
            <a:lstStyle/>
            <a:p>
              <a:endParaRPr lang="en-US" b="1">
                <a:latin typeface="Montserrat SemiBold" pitchFamily="2" charset="77"/>
              </a:endParaRPr>
            </a:p>
          </p:txBody>
        </p:sp>
        <p:sp>
          <p:nvSpPr>
            <p:cNvPr id="41" name="Freeform 439">
              <a:extLst>
                <a:ext uri="{FF2B5EF4-FFF2-40B4-BE49-F238E27FC236}">
                  <a16:creationId xmlns:a16="http://schemas.microsoft.com/office/drawing/2014/main" id="{847DFC67-1883-914C-91EE-D65E6276E227}"/>
                </a:ext>
              </a:extLst>
            </p:cNvPr>
            <p:cNvSpPr>
              <a:spLocks noChangeArrowheads="1"/>
            </p:cNvSpPr>
            <p:nvPr/>
          </p:nvSpPr>
          <p:spPr bwMode="auto">
            <a:xfrm>
              <a:off x="12186652" y="7831577"/>
              <a:ext cx="3755715" cy="3755715"/>
            </a:xfrm>
            <a:custGeom>
              <a:avLst/>
              <a:gdLst>
                <a:gd name="T0" fmla="*/ 3000 w 3809"/>
                <a:gd name="T1" fmla="*/ 2344 h 3809"/>
                <a:gd name="T2" fmla="*/ 3000 w 3809"/>
                <a:gd name="T3" fmla="*/ 2344 h 3809"/>
                <a:gd name="T4" fmla="*/ 3808 w 3809"/>
                <a:gd name="T5" fmla="*/ 0 h 3809"/>
                <a:gd name="T6" fmla="*/ 0 w 3809"/>
                <a:gd name="T7" fmla="*/ 0 h 3809"/>
                <a:gd name="T8" fmla="*/ 0 w 3809"/>
                <a:gd name="T9" fmla="*/ 3808 h 3809"/>
                <a:gd name="T10" fmla="*/ 0 w 3809"/>
                <a:gd name="T11" fmla="*/ 3808 h 3809"/>
                <a:gd name="T12" fmla="*/ 2546 w 3809"/>
                <a:gd name="T13" fmla="*/ 2832 h 3809"/>
                <a:gd name="T14" fmla="*/ 3176 w 3809"/>
                <a:gd name="T15" fmla="*/ 3001 h 3809"/>
                <a:gd name="T16" fmla="*/ 3000 w 3809"/>
                <a:gd name="T17" fmla="*/ 2344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9" h="3809">
                  <a:moveTo>
                    <a:pt x="3000" y="2344"/>
                  </a:moveTo>
                  <a:lnTo>
                    <a:pt x="3000" y="2344"/>
                  </a:lnTo>
                  <a:cubicBezTo>
                    <a:pt x="3506" y="1698"/>
                    <a:pt x="3808" y="884"/>
                    <a:pt x="3808" y="0"/>
                  </a:cubicBezTo>
                  <a:lnTo>
                    <a:pt x="0" y="0"/>
                  </a:lnTo>
                  <a:lnTo>
                    <a:pt x="0" y="3808"/>
                  </a:lnTo>
                  <a:lnTo>
                    <a:pt x="0" y="3808"/>
                  </a:lnTo>
                  <a:cubicBezTo>
                    <a:pt x="978" y="3808"/>
                    <a:pt x="1871" y="3438"/>
                    <a:pt x="2546" y="2832"/>
                  </a:cubicBezTo>
                  <a:lnTo>
                    <a:pt x="3176" y="3001"/>
                  </a:lnTo>
                  <a:lnTo>
                    <a:pt x="3000" y="2344"/>
                  </a:lnTo>
                </a:path>
              </a:pathLst>
            </a:custGeom>
            <a:solidFill>
              <a:schemeClr val="accent3"/>
            </a:solidFill>
            <a:ln>
              <a:noFill/>
            </a:ln>
            <a:effectLst/>
          </p:spPr>
          <p:txBody>
            <a:bodyPr wrap="none" anchor="ctr"/>
            <a:lstStyle/>
            <a:p>
              <a:endParaRPr lang="en-US" b="1">
                <a:latin typeface="Montserrat SemiBold" pitchFamily="2" charset="77"/>
              </a:endParaRPr>
            </a:p>
          </p:txBody>
        </p:sp>
        <p:sp>
          <p:nvSpPr>
            <p:cNvPr id="42" name="Freeform 440">
              <a:extLst>
                <a:ext uri="{FF2B5EF4-FFF2-40B4-BE49-F238E27FC236}">
                  <a16:creationId xmlns:a16="http://schemas.microsoft.com/office/drawing/2014/main" id="{370F4E7A-D7B7-AE47-8981-1C7032647F0A}"/>
                </a:ext>
              </a:extLst>
            </p:cNvPr>
            <p:cNvSpPr>
              <a:spLocks noChangeArrowheads="1"/>
            </p:cNvSpPr>
            <p:nvPr/>
          </p:nvSpPr>
          <p:spPr bwMode="auto">
            <a:xfrm>
              <a:off x="9795862" y="5436438"/>
              <a:ext cx="4785927" cy="4785929"/>
            </a:xfrm>
            <a:custGeom>
              <a:avLst/>
              <a:gdLst>
                <a:gd name="T0" fmla="*/ 4853 w 4854"/>
                <a:gd name="T1" fmla="*/ 2427 h 4854"/>
                <a:gd name="T2" fmla="*/ 4853 w 4854"/>
                <a:gd name="T3" fmla="*/ 2427 h 4854"/>
                <a:gd name="T4" fmla="*/ 2427 w 4854"/>
                <a:gd name="T5" fmla="*/ 4853 h 4854"/>
                <a:gd name="T6" fmla="*/ 2427 w 4854"/>
                <a:gd name="T7" fmla="*/ 4853 h 4854"/>
                <a:gd name="T8" fmla="*/ 0 w 4854"/>
                <a:gd name="T9" fmla="*/ 2427 h 4854"/>
                <a:gd name="T10" fmla="*/ 0 w 4854"/>
                <a:gd name="T11" fmla="*/ 2427 h 4854"/>
                <a:gd name="T12" fmla="*/ 2427 w 4854"/>
                <a:gd name="T13" fmla="*/ 0 h 4854"/>
                <a:gd name="T14" fmla="*/ 2427 w 4854"/>
                <a:gd name="T15" fmla="*/ 0 h 4854"/>
                <a:gd name="T16" fmla="*/ 4853 w 4854"/>
                <a:gd name="T17" fmla="*/ 2427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4" h="4854">
                  <a:moveTo>
                    <a:pt x="4853" y="2427"/>
                  </a:moveTo>
                  <a:lnTo>
                    <a:pt x="4853" y="2427"/>
                  </a:lnTo>
                  <a:cubicBezTo>
                    <a:pt x="4853" y="3767"/>
                    <a:pt x="3766" y="4853"/>
                    <a:pt x="2427" y="4853"/>
                  </a:cubicBezTo>
                  <a:lnTo>
                    <a:pt x="2427" y="4853"/>
                  </a:lnTo>
                  <a:cubicBezTo>
                    <a:pt x="1086" y="4853"/>
                    <a:pt x="0" y="3767"/>
                    <a:pt x="0" y="2427"/>
                  </a:cubicBezTo>
                  <a:lnTo>
                    <a:pt x="0" y="2427"/>
                  </a:lnTo>
                  <a:cubicBezTo>
                    <a:pt x="0" y="1087"/>
                    <a:pt x="1086" y="0"/>
                    <a:pt x="2427" y="0"/>
                  </a:cubicBezTo>
                  <a:lnTo>
                    <a:pt x="2427" y="0"/>
                  </a:lnTo>
                  <a:cubicBezTo>
                    <a:pt x="3766" y="0"/>
                    <a:pt x="4853" y="1087"/>
                    <a:pt x="4853" y="2427"/>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latin typeface="Montserrat SemiBold" pitchFamily="2" charset="77"/>
              </a:endParaRPr>
            </a:p>
          </p:txBody>
        </p:sp>
        <p:sp>
          <p:nvSpPr>
            <p:cNvPr id="58" name="CuadroTexto 208">
              <a:extLst>
                <a:ext uri="{FF2B5EF4-FFF2-40B4-BE49-F238E27FC236}">
                  <a16:creationId xmlns:a16="http://schemas.microsoft.com/office/drawing/2014/main" id="{FCE90B36-AA96-DC45-B449-0A7B0F9E8EED}"/>
                </a:ext>
              </a:extLst>
            </p:cNvPr>
            <p:cNvSpPr txBox="1"/>
            <p:nvPr/>
          </p:nvSpPr>
          <p:spPr>
            <a:xfrm>
              <a:off x="9061982" y="5216565"/>
              <a:ext cx="1680964" cy="830997"/>
            </a:xfrm>
            <a:prstGeom prst="rect">
              <a:avLst/>
            </a:prstGeom>
            <a:noFill/>
          </p:spPr>
          <p:txBody>
            <a:bodyPr wrap="square" rtlCol="0">
              <a:spAutoFit/>
            </a:bodyPr>
            <a:lstStyle/>
            <a:p>
              <a:pPr algn="ctr"/>
              <a:r>
                <a:rPr lang="en-US" sz="4800" b="1" dirty="0">
                  <a:solidFill>
                    <a:schemeClr val="bg1"/>
                  </a:solidFill>
                  <a:latin typeface="Montserrat SemiBold" pitchFamily="2" charset="77"/>
                  <a:ea typeface="Lato" charset="0"/>
                  <a:cs typeface="Lato" charset="0"/>
                </a:rPr>
                <a:t>1</a:t>
              </a:r>
            </a:p>
          </p:txBody>
        </p:sp>
        <p:sp>
          <p:nvSpPr>
            <p:cNvPr id="59" name="CuadroTexto 208">
              <a:extLst>
                <a:ext uri="{FF2B5EF4-FFF2-40B4-BE49-F238E27FC236}">
                  <a16:creationId xmlns:a16="http://schemas.microsoft.com/office/drawing/2014/main" id="{4852C7FE-D031-B644-96F4-768A15C32B2D}"/>
                </a:ext>
              </a:extLst>
            </p:cNvPr>
            <p:cNvSpPr txBox="1"/>
            <p:nvPr/>
          </p:nvSpPr>
          <p:spPr>
            <a:xfrm>
              <a:off x="9061982" y="9483702"/>
              <a:ext cx="1680964" cy="830997"/>
            </a:xfrm>
            <a:prstGeom prst="rect">
              <a:avLst/>
            </a:prstGeom>
            <a:noFill/>
          </p:spPr>
          <p:txBody>
            <a:bodyPr wrap="square" rtlCol="0">
              <a:spAutoFit/>
            </a:bodyPr>
            <a:lstStyle/>
            <a:p>
              <a:pPr algn="ctr"/>
              <a:r>
                <a:rPr lang="en-US" sz="4800" b="1" dirty="0">
                  <a:solidFill>
                    <a:schemeClr val="bg1"/>
                  </a:solidFill>
                  <a:latin typeface="Montserrat SemiBold" pitchFamily="2" charset="77"/>
                  <a:ea typeface="Lato" charset="0"/>
                  <a:cs typeface="Lato" charset="0"/>
                </a:rPr>
                <a:t>4</a:t>
              </a:r>
            </a:p>
          </p:txBody>
        </p:sp>
        <p:sp>
          <p:nvSpPr>
            <p:cNvPr id="60" name="CuadroTexto 208">
              <a:extLst>
                <a:ext uri="{FF2B5EF4-FFF2-40B4-BE49-F238E27FC236}">
                  <a16:creationId xmlns:a16="http://schemas.microsoft.com/office/drawing/2014/main" id="{0BB8E494-80CB-A142-9BB1-09EDE6B5C4B5}"/>
                </a:ext>
              </a:extLst>
            </p:cNvPr>
            <p:cNvSpPr txBox="1"/>
            <p:nvPr/>
          </p:nvSpPr>
          <p:spPr>
            <a:xfrm>
              <a:off x="13578565" y="5216565"/>
              <a:ext cx="1680964" cy="830997"/>
            </a:xfrm>
            <a:prstGeom prst="rect">
              <a:avLst/>
            </a:prstGeom>
            <a:noFill/>
          </p:spPr>
          <p:txBody>
            <a:bodyPr wrap="square" rtlCol="0">
              <a:spAutoFit/>
            </a:bodyPr>
            <a:lstStyle/>
            <a:p>
              <a:pPr algn="ctr"/>
              <a:r>
                <a:rPr lang="en-US" sz="4800" b="1" dirty="0">
                  <a:solidFill>
                    <a:schemeClr val="bg1"/>
                  </a:solidFill>
                  <a:latin typeface="Montserrat SemiBold" pitchFamily="2" charset="77"/>
                  <a:ea typeface="Lato" charset="0"/>
                  <a:cs typeface="Lato" charset="0"/>
                </a:rPr>
                <a:t>2</a:t>
              </a:r>
            </a:p>
          </p:txBody>
        </p:sp>
        <p:sp>
          <p:nvSpPr>
            <p:cNvPr id="61" name="CuadroTexto 208">
              <a:extLst>
                <a:ext uri="{FF2B5EF4-FFF2-40B4-BE49-F238E27FC236}">
                  <a16:creationId xmlns:a16="http://schemas.microsoft.com/office/drawing/2014/main" id="{B55B340F-D664-754E-A1C3-3FF000833B97}"/>
                </a:ext>
              </a:extLst>
            </p:cNvPr>
            <p:cNvSpPr txBox="1"/>
            <p:nvPr/>
          </p:nvSpPr>
          <p:spPr>
            <a:xfrm>
              <a:off x="13578565" y="9483702"/>
              <a:ext cx="1680964" cy="830997"/>
            </a:xfrm>
            <a:prstGeom prst="rect">
              <a:avLst/>
            </a:prstGeom>
            <a:noFill/>
          </p:spPr>
          <p:txBody>
            <a:bodyPr wrap="square" rtlCol="0">
              <a:spAutoFit/>
            </a:bodyPr>
            <a:lstStyle/>
            <a:p>
              <a:pPr algn="ctr"/>
              <a:r>
                <a:rPr lang="en-US" sz="4800" b="1" dirty="0">
                  <a:solidFill>
                    <a:schemeClr val="bg1"/>
                  </a:solidFill>
                  <a:latin typeface="Montserrat SemiBold" pitchFamily="2" charset="77"/>
                  <a:ea typeface="Lato" charset="0"/>
                  <a:cs typeface="Lato" charset="0"/>
                </a:rPr>
                <a:t>3</a:t>
              </a:r>
            </a:p>
          </p:txBody>
        </p:sp>
      </p:grpSp>
      <p:grpSp>
        <p:nvGrpSpPr>
          <p:cNvPr id="62" name="Group 61" descr="differentiation of instruction">
            <a:extLst>
              <a:ext uri="{FF2B5EF4-FFF2-40B4-BE49-F238E27FC236}">
                <a16:creationId xmlns:a16="http://schemas.microsoft.com/office/drawing/2014/main" id="{C208CC91-0B32-B844-8039-7B3EF774ED0D}"/>
              </a:ext>
            </a:extLst>
          </p:cNvPr>
          <p:cNvGrpSpPr/>
          <p:nvPr/>
        </p:nvGrpSpPr>
        <p:grpSpPr>
          <a:xfrm>
            <a:off x="16557025" y="4601055"/>
            <a:ext cx="7359614" cy="2523768"/>
            <a:chOff x="3419219" y="9599712"/>
            <a:chExt cx="6273421" cy="2523768"/>
          </a:xfrm>
        </p:grpSpPr>
        <p:sp>
          <p:nvSpPr>
            <p:cNvPr id="63" name="TextBox 62">
              <a:extLst>
                <a:ext uri="{FF2B5EF4-FFF2-40B4-BE49-F238E27FC236}">
                  <a16:creationId xmlns:a16="http://schemas.microsoft.com/office/drawing/2014/main" id="{E6018A91-A62C-2A4F-AB53-788E7861E6C2}"/>
                </a:ext>
              </a:extLst>
            </p:cNvPr>
            <p:cNvSpPr txBox="1"/>
            <p:nvPr/>
          </p:nvSpPr>
          <p:spPr>
            <a:xfrm>
              <a:off x="3419219" y="10307598"/>
              <a:ext cx="6273421" cy="1815882"/>
            </a:xfrm>
            <a:prstGeom prst="rect">
              <a:avLst/>
            </a:prstGeom>
            <a:noFill/>
          </p:spPr>
          <p:txBody>
            <a:bodyPr wrap="square" rtlCol="0">
              <a:spAutoFit/>
            </a:bodyPr>
            <a:lstStyle/>
            <a:p>
              <a:r>
                <a:rPr lang="en-US" sz="2800" dirty="0">
                  <a:latin typeface="Lato Light" panose="020F0502020204030203" pitchFamily="34" charset="0"/>
                  <a:ea typeface="Lato Light" panose="020F0502020204030203" pitchFamily="34" charset="0"/>
                  <a:cs typeface="Lato Light" panose="020F0502020204030203" pitchFamily="34" charset="0"/>
                </a:rPr>
                <a:t>-Classroom-based portfolio</a:t>
              </a:r>
            </a:p>
            <a:p>
              <a:r>
                <a:rPr lang="en-US" sz="2800" dirty="0">
                  <a:latin typeface="Lato Light" panose="020F0502020204030203" pitchFamily="34" charset="0"/>
                  <a:ea typeface="Lato Light" panose="020F0502020204030203" pitchFamily="34" charset="0"/>
                  <a:cs typeface="Lato Light" panose="020F0502020204030203" pitchFamily="34" charset="0"/>
                </a:rPr>
                <a:t>-Analyzing and planning for individual student  </a:t>
              </a:r>
            </a:p>
            <a:p>
              <a:r>
                <a:rPr lang="en-US" sz="2800" dirty="0">
                  <a:latin typeface="Lato Light" panose="020F0502020204030203" pitchFamily="34" charset="0"/>
                  <a:ea typeface="Lato Light" panose="020F0502020204030203" pitchFamily="34" charset="0"/>
                  <a:cs typeface="Lato Light" panose="020F0502020204030203" pitchFamily="34" charset="0"/>
                </a:rPr>
                <a:t> needs while providing student evidence and  </a:t>
              </a:r>
            </a:p>
            <a:p>
              <a:r>
                <a:rPr lang="en-US" sz="2800" dirty="0">
                  <a:latin typeface="Lato Light" panose="020F0502020204030203" pitchFamily="34" charset="0"/>
                  <a:ea typeface="Lato Light" panose="020F0502020204030203" pitchFamily="34" charset="0"/>
                  <a:cs typeface="Lato Light" panose="020F0502020204030203" pitchFamily="34" charset="0"/>
                </a:rPr>
                <a:t> work samples </a:t>
              </a:r>
            </a:p>
          </p:txBody>
        </p:sp>
        <p:sp>
          <p:nvSpPr>
            <p:cNvPr id="64" name="TextBox 63">
              <a:extLst>
                <a:ext uri="{FF2B5EF4-FFF2-40B4-BE49-F238E27FC236}">
                  <a16:creationId xmlns:a16="http://schemas.microsoft.com/office/drawing/2014/main" id="{A2C42A13-BB7C-AC4A-8604-1ADC931FA4CF}"/>
                </a:ext>
              </a:extLst>
            </p:cNvPr>
            <p:cNvSpPr txBox="1"/>
            <p:nvPr/>
          </p:nvSpPr>
          <p:spPr>
            <a:xfrm>
              <a:off x="3419219" y="9599712"/>
              <a:ext cx="6271069"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Differentiation of Instruction </a:t>
              </a:r>
            </a:p>
          </p:txBody>
        </p:sp>
      </p:grpSp>
      <p:pic>
        <p:nvPicPr>
          <p:cNvPr id="29" name="Picture 28">
            <a:extLst>
              <a:ext uri="{FF2B5EF4-FFF2-40B4-BE49-F238E27FC236}">
                <a16:creationId xmlns:a16="http://schemas.microsoft.com/office/drawing/2014/main" id="{2550BCD9-2EEB-0748-B717-AD436450FF3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137119" y="547764"/>
            <a:ext cx="3779520" cy="1964667"/>
          </a:xfrm>
          <a:prstGeom prst="rect">
            <a:avLst/>
          </a:prstGeom>
        </p:spPr>
      </p:pic>
      <p:pic>
        <p:nvPicPr>
          <p:cNvPr id="31" name="Picture Placeholder 34" descr="national board certified teacher">
            <a:extLst>
              <a:ext uri="{FF2B5EF4-FFF2-40B4-BE49-F238E27FC236}">
                <a16:creationId xmlns:a16="http://schemas.microsoft.com/office/drawing/2014/main" id="{5DF72774-DDC9-704D-A46A-9477904543CF}"/>
              </a:ext>
            </a:extLst>
          </p:cNvPr>
          <p:cNvPicPr>
            <a:picLocks noChangeAspect="1"/>
          </p:cNvPicPr>
          <p:nvPr/>
        </p:nvPicPr>
        <p:blipFill rotWithShape="1">
          <a:blip r:embed="rId4">
            <a:extLst>
              <a:ext uri="{28A0092B-C50C-407E-A947-70E740481C1C}">
                <a14:useLocalDpi xmlns:a14="http://schemas.microsoft.com/office/drawing/2010/main" val="0"/>
              </a:ext>
            </a:extLst>
          </a:blip>
          <a:srcRect l="2607" t="3363" r="-1029" b="-87"/>
          <a:stretch/>
        </p:blipFill>
        <p:spPr>
          <a:xfrm>
            <a:off x="9765422" y="5632098"/>
            <a:ext cx="4949792" cy="5129784"/>
          </a:xfrm>
          <a:prstGeom prst="ellipse">
            <a:avLst/>
          </a:prstGeom>
        </p:spPr>
      </p:pic>
      <p:sp>
        <p:nvSpPr>
          <p:cNvPr id="3" name="Title 2">
            <a:extLst>
              <a:ext uri="{FF2B5EF4-FFF2-40B4-BE49-F238E27FC236}">
                <a16:creationId xmlns:a16="http://schemas.microsoft.com/office/drawing/2014/main" id="{73379E3E-E06E-DF42-B069-FC35BEA8D6E0}"/>
              </a:ext>
            </a:extLst>
          </p:cNvPr>
          <p:cNvSpPr>
            <a:spLocks noGrp="1"/>
          </p:cNvSpPr>
          <p:nvPr>
            <p:ph type="title" idx="4294967295"/>
          </p:nvPr>
        </p:nvSpPr>
        <p:spPr>
          <a:xfrm>
            <a:off x="1554850" y="-3038262"/>
            <a:ext cx="21025723" cy="2651126"/>
          </a:xfrm>
        </p:spPr>
        <p:txBody>
          <a:bodyPr/>
          <a:lstStyle/>
          <a:p>
            <a:r>
              <a:rPr lang="en-US" dirty="0"/>
              <a:t>The Certification Process</a:t>
            </a:r>
          </a:p>
        </p:txBody>
      </p:sp>
    </p:spTree>
    <p:extLst>
      <p:ext uri="{BB962C8B-B14F-4D97-AF65-F5344CB8AC3E}">
        <p14:creationId xmlns:p14="http://schemas.microsoft.com/office/powerpoint/2010/main" val="358399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FF8B-1712-41E7-A1DB-340B98F317BF}"/>
              </a:ext>
            </a:extLst>
          </p:cNvPr>
          <p:cNvSpPr>
            <a:spLocks noGrp="1"/>
          </p:cNvSpPr>
          <p:nvPr>
            <p:ph type="title"/>
          </p:nvPr>
        </p:nvSpPr>
        <p:spPr>
          <a:xfrm>
            <a:off x="1675960" y="1682496"/>
            <a:ext cx="21025723" cy="1400498"/>
          </a:xfrm>
        </p:spPr>
        <p:txBody>
          <a:bodyPr>
            <a:normAutofit/>
          </a:bodyPr>
          <a:lstStyle/>
          <a:p>
            <a:r>
              <a:rPr lang="en-US" sz="5400" b="1" dirty="0">
                <a:solidFill>
                  <a:schemeClr val="tx2"/>
                </a:solidFill>
                <a:latin typeface="Montserrat SemiBold" pitchFamily="2" charset="77"/>
                <a:ea typeface="Roboto Medium" panose="02000000000000000000" pitchFamily="2" charset="0"/>
                <a:cs typeface="Poppins Medium" pitchFamily="2" charset="77"/>
              </a:rPr>
              <a:t>National Board Impact </a:t>
            </a:r>
            <a:endParaRPr lang="en-US" sz="5400" b="1" dirty="0">
              <a:solidFill>
                <a:srgbClr val="363E48"/>
              </a:solidFill>
            </a:endParaRPr>
          </a:p>
        </p:txBody>
      </p:sp>
      <p:sp>
        <p:nvSpPr>
          <p:cNvPr id="3" name="Slide Number Placeholder 2">
            <a:extLst>
              <a:ext uri="{FF2B5EF4-FFF2-40B4-BE49-F238E27FC236}">
                <a16:creationId xmlns:a16="http://schemas.microsoft.com/office/drawing/2014/main" id="{FC844447-4FCF-4686-8622-DC7CF6A786CB}"/>
              </a:ext>
            </a:extLst>
          </p:cNvPr>
          <p:cNvSpPr>
            <a:spLocks noGrp="1"/>
          </p:cNvSpPr>
          <p:nvPr>
            <p:ph type="sldNum" sz="quarter" idx="12"/>
          </p:nvPr>
        </p:nvSpPr>
        <p:spPr/>
        <p:txBody>
          <a:bodyPr/>
          <a:lstStyle/>
          <a:p>
            <a:fld id="{0088AB57-2DBE-44A3-AE96-942C49E954BF}" type="slidenum">
              <a:rPr lang="en-US" smtClean="0"/>
              <a:t>7</a:t>
            </a:fld>
            <a:endParaRPr lang="en-US"/>
          </a:p>
        </p:txBody>
      </p:sp>
      <p:sp>
        <p:nvSpPr>
          <p:cNvPr id="4" name="Content Placeholder 3">
            <a:extLst>
              <a:ext uri="{FF2B5EF4-FFF2-40B4-BE49-F238E27FC236}">
                <a16:creationId xmlns:a16="http://schemas.microsoft.com/office/drawing/2014/main" id="{D671F7DA-92F7-4A63-8406-905BBA9FEEC5}"/>
              </a:ext>
            </a:extLst>
          </p:cNvPr>
          <p:cNvSpPr>
            <a:spLocks noGrp="1"/>
          </p:cNvSpPr>
          <p:nvPr>
            <p:ph idx="13"/>
          </p:nvPr>
        </p:nvSpPr>
        <p:spPr>
          <a:xfrm>
            <a:off x="1675961" y="3702709"/>
            <a:ext cx="8894503" cy="8330795"/>
          </a:xfrm>
        </p:spPr>
        <p:txBody>
          <a:bodyPr vert="horz" lIns="182843" tIns="91422" rIns="182843" bIns="91422" rtlCol="0" anchor="t">
            <a:normAutofit fontScale="92500" lnSpcReduction="20000"/>
          </a:bodyPr>
          <a:lstStyle/>
          <a:p>
            <a:pPr>
              <a:lnSpc>
                <a:spcPct val="100000"/>
              </a:lnSpc>
              <a:spcAft>
                <a:spcPts val="2400"/>
              </a:spcAft>
            </a:pPr>
            <a:r>
              <a:rPr lang="en-US" sz="4700" b="0" dirty="0">
                <a:solidFill>
                  <a:schemeClr val="tx2"/>
                </a:solidFill>
                <a:latin typeface="Montserrat SemiBold" pitchFamily="2" charset="77"/>
                <a:cs typeface="Calibri" charset="0"/>
              </a:rPr>
              <a:t>Teachers who engage with the National Board standards report making specific changes to their instructional practices including:</a:t>
            </a:r>
          </a:p>
          <a:p>
            <a:pPr marL="2056989" lvl="1" indent="-685663">
              <a:lnSpc>
                <a:spcPct val="100000"/>
              </a:lnSpc>
              <a:spcAft>
                <a:spcPts val="2400"/>
              </a:spcAft>
              <a:buFont typeface="Arial" panose="020B0604020202020204" pitchFamily="34" charset="0"/>
              <a:buChar char="•"/>
            </a:pPr>
            <a:r>
              <a:rPr lang="en-US" sz="3900" dirty="0">
                <a:solidFill>
                  <a:schemeClr val="tx2"/>
                </a:solidFill>
                <a:latin typeface="Montserrat SemiBold" pitchFamily="2" charset="77"/>
                <a:cs typeface="Calibri" charset="0"/>
              </a:rPr>
              <a:t>Adjusting lesson plans to meet the needs of individual students </a:t>
            </a:r>
            <a:endParaRPr lang="en-US" sz="3900" b="0" dirty="0">
              <a:solidFill>
                <a:schemeClr val="tx2"/>
              </a:solidFill>
              <a:latin typeface="Montserrat SemiBold" pitchFamily="2" charset="77"/>
              <a:cs typeface="Calibri" charset="0"/>
            </a:endParaRPr>
          </a:p>
          <a:p>
            <a:pPr marL="2056989" lvl="1" indent="-685663">
              <a:lnSpc>
                <a:spcPct val="100000"/>
              </a:lnSpc>
              <a:spcAft>
                <a:spcPts val="2400"/>
              </a:spcAft>
              <a:buFont typeface="Arial" panose="020B0604020202020204" pitchFamily="34" charset="0"/>
              <a:buChar char="•"/>
            </a:pPr>
            <a:r>
              <a:rPr lang="en-US" sz="3900" dirty="0">
                <a:solidFill>
                  <a:schemeClr val="tx2"/>
                </a:solidFill>
                <a:latin typeface="Montserrat SemiBold" pitchFamily="2" charset="77"/>
                <a:cs typeface="Calibri" charset="0"/>
              </a:rPr>
              <a:t>Gaining and/or deepening knowledge in content areas</a:t>
            </a:r>
            <a:endParaRPr lang="en-US" sz="3900" b="0" dirty="0">
              <a:solidFill>
                <a:schemeClr val="tx2"/>
              </a:solidFill>
              <a:latin typeface="Montserrat SemiBold" pitchFamily="2" charset="77"/>
              <a:cs typeface="Calibri" charset="0"/>
            </a:endParaRPr>
          </a:p>
          <a:p>
            <a:pPr marL="2056989" lvl="1" indent="-685663">
              <a:lnSpc>
                <a:spcPct val="100000"/>
              </a:lnSpc>
              <a:spcAft>
                <a:spcPts val="2400"/>
              </a:spcAft>
              <a:buFont typeface="Arial" panose="020B0604020202020204" pitchFamily="34" charset="0"/>
              <a:buChar char="•"/>
            </a:pPr>
            <a:r>
              <a:rPr lang="en-US" sz="3900" b="0" dirty="0">
                <a:solidFill>
                  <a:schemeClr val="tx2"/>
                </a:solidFill>
                <a:latin typeface="Montserrat SemiBold" pitchFamily="2" charset="77"/>
                <a:cs typeface="Calibri" charset="0"/>
              </a:rPr>
              <a:t>Using data in new ways to assess student progress</a:t>
            </a:r>
            <a:endParaRPr lang="en-US" sz="4800" b="0" dirty="0">
              <a:solidFill>
                <a:schemeClr val="bg2">
                  <a:lumMod val="50000"/>
                </a:schemeClr>
              </a:solidFill>
              <a:latin typeface="+mj-lt"/>
              <a:cs typeface="Calibri" charset="0"/>
            </a:endParaRPr>
          </a:p>
          <a:p>
            <a:endParaRPr lang="en-US" sz="4800" b="0" dirty="0">
              <a:solidFill>
                <a:schemeClr val="bg2">
                  <a:lumMod val="50000"/>
                </a:schemeClr>
              </a:solidFill>
              <a:latin typeface="+mj-lt"/>
              <a:cs typeface="Calibri" charset="0"/>
            </a:endParaRPr>
          </a:p>
        </p:txBody>
      </p:sp>
      <p:pic>
        <p:nvPicPr>
          <p:cNvPr id="5" name="Picture 4">
            <a:extLst>
              <a:ext uri="{FF2B5EF4-FFF2-40B4-BE49-F238E27FC236}">
                <a16:creationId xmlns:a16="http://schemas.microsoft.com/office/drawing/2014/main" id="{C78CC05B-A7A9-DF4F-8CD6-F3EF242ADC0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137120" y="11565519"/>
            <a:ext cx="3779520" cy="1964667"/>
          </a:xfrm>
          <a:prstGeom prst="rect">
            <a:avLst/>
          </a:prstGeom>
        </p:spPr>
      </p:pic>
      <p:cxnSp>
        <p:nvCxnSpPr>
          <p:cNvPr id="7" name="Straight Connector 6">
            <a:extLst>
              <a:ext uri="{FF2B5EF4-FFF2-40B4-BE49-F238E27FC236}">
                <a16:creationId xmlns:a16="http://schemas.microsoft.com/office/drawing/2014/main" id="{704B16E1-2E72-F446-A46A-72050C786B32}"/>
              </a:ext>
              <a:ext uri="{C183D7F6-B498-43B3-948B-1728B52AA6E4}">
                <adec:decorative xmlns:adec="http://schemas.microsoft.com/office/drawing/2017/decorative" val="1"/>
              </a:ext>
            </a:extLst>
          </p:cNvPr>
          <p:cNvCxnSpPr>
            <a:cxnSpLocks/>
          </p:cNvCxnSpPr>
          <p:nvPr/>
        </p:nvCxnSpPr>
        <p:spPr>
          <a:xfrm>
            <a:off x="1601954" y="1772874"/>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pic>
        <p:nvPicPr>
          <p:cNvPr id="22" name="Picture 21" descr="A group of people sitting at a table using a computer">
            <a:extLst>
              <a:ext uri="{FF2B5EF4-FFF2-40B4-BE49-F238E27FC236}">
                <a16:creationId xmlns:a16="http://schemas.microsoft.com/office/drawing/2014/main" id="{F5810C60-B75C-D64D-A761-ABB2A9E4F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4592" y="3564271"/>
            <a:ext cx="12783058" cy="8001247"/>
          </a:xfrm>
          <a:prstGeom prst="rect">
            <a:avLst/>
          </a:prstGeom>
        </p:spPr>
      </p:pic>
    </p:spTree>
    <p:extLst>
      <p:ext uri="{BB962C8B-B14F-4D97-AF65-F5344CB8AC3E}">
        <p14:creationId xmlns:p14="http://schemas.microsoft.com/office/powerpoint/2010/main" val="3572190936"/>
      </p:ext>
    </p:extLst>
  </p:cSld>
  <p:clrMapOvr>
    <a:masterClrMapping/>
  </p:clrMapOvr>
  <mc:AlternateContent xmlns:mc="http://schemas.openxmlformats.org/markup-compatibility/2006" xmlns:p14="http://schemas.microsoft.com/office/powerpoint/2010/main">
    <mc:Choice Requires="p14">
      <p:transition spd="slow" p14:dur="2000" advTm="43317"/>
    </mc:Choice>
    <mc:Fallback xmlns="">
      <p:transition spd="slow" advTm="433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1B07D3-84C0-954F-978A-5AEA630741BC}"/>
              </a:ext>
            </a:extLst>
          </p:cNvPr>
          <p:cNvSpPr>
            <a:spLocks noGrp="1"/>
          </p:cNvSpPr>
          <p:nvPr>
            <p:ph type="title" idx="4294967295"/>
          </p:nvPr>
        </p:nvSpPr>
        <p:spPr/>
        <p:txBody>
          <a:bodyPr/>
          <a:lstStyle/>
          <a:p>
            <a:r>
              <a:rPr lang="en-US" dirty="0"/>
              <a:t>What is the Opportunity?</a:t>
            </a:r>
          </a:p>
        </p:txBody>
      </p:sp>
      <p:sp>
        <p:nvSpPr>
          <p:cNvPr id="2" name="Picture Placeholder 1">
            <a:extLst>
              <a:ext uri="{FF2B5EF4-FFF2-40B4-BE49-F238E27FC236}">
                <a16:creationId xmlns:a16="http://schemas.microsoft.com/office/drawing/2014/main" id="{904B1611-B91A-8948-96E8-531B0270F37D}"/>
              </a:ext>
              <a:ext uri="{C183D7F6-B498-43B3-948B-1728B52AA6E4}">
                <adec:decorative xmlns:adec="http://schemas.microsoft.com/office/drawing/2017/decorative" val="1"/>
              </a:ext>
            </a:extLst>
          </p:cNvPr>
          <p:cNvSpPr>
            <a:spLocks noGrp="1"/>
          </p:cNvSpPr>
          <p:nvPr>
            <p:ph type="pic" sz="quarter" idx="14"/>
          </p:nvPr>
        </p:nvSpPr>
        <p:spPr/>
      </p:sp>
      <p:sp>
        <p:nvSpPr>
          <p:cNvPr id="6" name="Rectangle 5">
            <a:extLst>
              <a:ext uri="{FF2B5EF4-FFF2-40B4-BE49-F238E27FC236}">
                <a16:creationId xmlns:a16="http://schemas.microsoft.com/office/drawing/2014/main" id="{9A6D25B6-BC46-1843-9767-1D1EB1503295}"/>
              </a:ext>
              <a:ext uri="{C183D7F6-B498-43B3-948B-1728B52AA6E4}">
                <adec:decorative xmlns:adec="http://schemas.microsoft.com/office/drawing/2017/decorative" val="1"/>
              </a:ext>
            </a:extLst>
          </p:cNvPr>
          <p:cNvSpPr/>
          <p:nvPr/>
        </p:nvSpPr>
        <p:spPr>
          <a:xfrm>
            <a:off x="-311148" y="-287382"/>
            <a:ext cx="24999948" cy="14290764"/>
          </a:xfrm>
          <a:prstGeom prst="rect">
            <a:avLst/>
          </a:prstGeom>
          <a:gradFill>
            <a:gsLst>
              <a:gs pos="22000">
                <a:srgbClr val="00B0F0"/>
              </a:gs>
              <a:gs pos="77000">
                <a:srgbClr val="0070C0">
                  <a:lumMod val="68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What is the opportunity">
            <a:extLst>
              <a:ext uri="{FF2B5EF4-FFF2-40B4-BE49-F238E27FC236}">
                <a16:creationId xmlns:a16="http://schemas.microsoft.com/office/drawing/2014/main" id="{A0C80BA1-2C6F-0844-919D-021B008D0F88}"/>
              </a:ext>
            </a:extLst>
          </p:cNvPr>
          <p:cNvGrpSpPr/>
          <p:nvPr/>
        </p:nvGrpSpPr>
        <p:grpSpPr>
          <a:xfrm>
            <a:off x="4553460" y="5182635"/>
            <a:ext cx="15270730" cy="3223848"/>
            <a:chOff x="4550186" y="5334754"/>
            <a:chExt cx="15270730" cy="3223848"/>
          </a:xfrm>
        </p:grpSpPr>
        <p:sp>
          <p:nvSpPr>
            <p:cNvPr id="20" name="TextBox 19">
              <a:extLst>
                <a:ext uri="{FF2B5EF4-FFF2-40B4-BE49-F238E27FC236}">
                  <a16:creationId xmlns:a16="http://schemas.microsoft.com/office/drawing/2014/main" id="{A1E9306D-94C4-7842-99F0-28587C8E6304}"/>
                </a:ext>
              </a:extLst>
            </p:cNvPr>
            <p:cNvSpPr txBox="1"/>
            <p:nvPr/>
          </p:nvSpPr>
          <p:spPr>
            <a:xfrm>
              <a:off x="4550186" y="5488661"/>
              <a:ext cx="15270730" cy="1631216"/>
            </a:xfrm>
            <a:prstGeom prst="rect">
              <a:avLst/>
            </a:prstGeom>
            <a:noFill/>
          </p:spPr>
          <p:txBody>
            <a:bodyPr wrap="square" rtlCol="0">
              <a:spAutoFit/>
            </a:bodyPr>
            <a:lstStyle/>
            <a:p>
              <a:pPr algn="ctr"/>
              <a:r>
                <a:rPr lang="en-US" sz="10000" b="1" dirty="0">
                  <a:solidFill>
                    <a:schemeClr val="bg1"/>
                  </a:solidFill>
                  <a:latin typeface="Montserrat SemiBold" pitchFamily="2" charset="77"/>
                  <a:ea typeface="Roboto" panose="02000000000000000000" pitchFamily="2" charset="0"/>
                  <a:cs typeface="Poppins Medium" pitchFamily="2" charset="77"/>
                </a:rPr>
                <a:t>What is the Opportunity? </a:t>
              </a:r>
            </a:p>
          </p:txBody>
        </p:sp>
        <p:sp>
          <p:nvSpPr>
            <p:cNvPr id="11" name="TextBox 10">
              <a:extLst>
                <a:ext uri="{FF2B5EF4-FFF2-40B4-BE49-F238E27FC236}">
                  <a16:creationId xmlns:a16="http://schemas.microsoft.com/office/drawing/2014/main" id="{BBD3207B-A9B4-4942-ACE1-A136433FE403}"/>
                </a:ext>
              </a:extLst>
            </p:cNvPr>
            <p:cNvSpPr txBox="1"/>
            <p:nvPr/>
          </p:nvSpPr>
          <p:spPr>
            <a:xfrm>
              <a:off x="7442595" y="8035382"/>
              <a:ext cx="9485912" cy="523220"/>
            </a:xfrm>
            <a:prstGeom prst="rect">
              <a:avLst/>
            </a:prstGeom>
            <a:noFill/>
          </p:spPr>
          <p:txBody>
            <a:bodyPr wrap="square" rtlCol="0">
              <a:spAutoFit/>
            </a:bodyPr>
            <a:lstStyle/>
            <a:p>
              <a:pPr algn="ct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Understand HB3, TIA, and the mechanics of funding</a:t>
              </a:r>
            </a:p>
          </p:txBody>
        </p:sp>
        <p:cxnSp>
          <p:nvCxnSpPr>
            <p:cNvPr id="36" name="Straight Connector 35">
              <a:extLst>
                <a:ext uri="{FF2B5EF4-FFF2-40B4-BE49-F238E27FC236}">
                  <a16:creationId xmlns:a16="http://schemas.microsoft.com/office/drawing/2014/main" id="{693BCC88-3C34-B448-826C-FCDD92E37792}"/>
                </a:ext>
              </a:extLst>
            </p:cNvPr>
            <p:cNvCxnSpPr>
              <a:cxnSpLocks/>
            </p:cNvCxnSpPr>
            <p:nvPr/>
          </p:nvCxnSpPr>
          <p:spPr>
            <a:xfrm>
              <a:off x="4928237" y="5334754"/>
              <a:ext cx="0" cy="3096967"/>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64AE9211-D5B0-DD4C-B4F0-2693502245A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19143" y="11630118"/>
            <a:ext cx="3617590" cy="1773328"/>
          </a:xfrm>
          <a:prstGeom prst="rect">
            <a:avLst/>
          </a:prstGeom>
        </p:spPr>
      </p:pic>
    </p:spTree>
    <p:extLst>
      <p:ext uri="{BB962C8B-B14F-4D97-AF65-F5344CB8AC3E}">
        <p14:creationId xmlns:p14="http://schemas.microsoft.com/office/powerpoint/2010/main" val="427222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B0A3-CE99-6F48-91C8-173FEAACD4DB}"/>
              </a:ext>
            </a:extLst>
          </p:cNvPr>
          <p:cNvSpPr>
            <a:spLocks noGrp="1"/>
          </p:cNvSpPr>
          <p:nvPr>
            <p:ph type="title" idx="4294967295"/>
          </p:nvPr>
        </p:nvSpPr>
        <p:spPr>
          <a:xfrm>
            <a:off x="1168497" y="140559"/>
            <a:ext cx="21025723" cy="2651126"/>
          </a:xfrm>
        </p:spPr>
        <p:txBody>
          <a:bodyPr/>
          <a:lstStyle/>
          <a:p>
            <a:r>
              <a:rPr lang="en-US" dirty="0">
                <a:solidFill>
                  <a:schemeClr val="bg1"/>
                </a:solidFill>
              </a:rPr>
              <a:t>HB3/TIA Opportunities</a:t>
            </a:r>
          </a:p>
        </p:txBody>
      </p:sp>
      <p:grpSp>
        <p:nvGrpSpPr>
          <p:cNvPr id="16" name="Group 15" descr="HB3/TIA Opportunities">
            <a:extLst>
              <a:ext uri="{FF2B5EF4-FFF2-40B4-BE49-F238E27FC236}">
                <a16:creationId xmlns:a16="http://schemas.microsoft.com/office/drawing/2014/main" id="{987F8654-0F44-3049-AEFE-9A3ECDC0D3E4}"/>
              </a:ext>
            </a:extLst>
          </p:cNvPr>
          <p:cNvGrpSpPr/>
          <p:nvPr/>
        </p:nvGrpSpPr>
        <p:grpSpPr>
          <a:xfrm>
            <a:off x="1601954" y="2050766"/>
            <a:ext cx="8529592" cy="1106400"/>
            <a:chOff x="1601954" y="1636046"/>
            <a:chExt cx="8529592" cy="1106400"/>
          </a:xfrm>
        </p:grpSpPr>
        <p:sp>
          <p:nvSpPr>
            <p:cNvPr id="35" name="TextBox 34">
              <a:extLst>
                <a:ext uri="{FF2B5EF4-FFF2-40B4-BE49-F238E27FC236}">
                  <a16:creationId xmlns:a16="http://schemas.microsoft.com/office/drawing/2014/main" id="{4F7650D5-029A-C643-AFC4-60A569A39E3A}"/>
                </a:ext>
              </a:extLst>
            </p:cNvPr>
            <p:cNvSpPr txBox="1"/>
            <p:nvPr/>
          </p:nvSpPr>
          <p:spPr>
            <a:xfrm>
              <a:off x="1882117" y="1636046"/>
              <a:ext cx="8249429" cy="923330"/>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HB3/TIA Opportunities</a:t>
              </a:r>
            </a:p>
          </p:txBody>
        </p:sp>
        <p:cxnSp>
          <p:nvCxnSpPr>
            <p:cNvPr id="37" name="Straight Connector 36">
              <a:extLst>
                <a:ext uri="{FF2B5EF4-FFF2-40B4-BE49-F238E27FC236}">
                  <a16:creationId xmlns:a16="http://schemas.microsoft.com/office/drawing/2014/main" id="{77418CA6-03B7-454E-B8DE-A8589B5D35DE}"/>
                </a:ext>
              </a:extLst>
            </p:cNvPr>
            <p:cNvCxnSpPr>
              <a:cxnSpLocks/>
            </p:cNvCxnSpPr>
            <p:nvPr/>
          </p:nvCxnSpPr>
          <p:spPr>
            <a:xfrm>
              <a:off x="1601954" y="1687338"/>
              <a:ext cx="0" cy="1055108"/>
            </a:xfrm>
            <a:prstGeom prst="line">
              <a:avLst/>
            </a:prstGeom>
            <a:ln w="889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364AA81-33A7-2646-B592-682ED0372FBD}"/>
              </a:ext>
            </a:extLst>
          </p:cNvPr>
          <p:cNvSpPr txBox="1"/>
          <p:nvPr/>
        </p:nvSpPr>
        <p:spPr>
          <a:xfrm>
            <a:off x="2906604" y="4799117"/>
            <a:ext cx="7005890" cy="646331"/>
          </a:xfrm>
          <a:prstGeom prst="rect">
            <a:avLst/>
          </a:prstGeom>
          <a:noFill/>
        </p:spPr>
        <p:txBody>
          <a:bodyPr wrap="square" rtlCol="0">
            <a:no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HB3 went into effect in June 2019 </a:t>
            </a:r>
          </a:p>
        </p:txBody>
      </p:sp>
      <p:sp>
        <p:nvSpPr>
          <p:cNvPr id="13" name="TextBox 12">
            <a:extLst>
              <a:ext uri="{FF2B5EF4-FFF2-40B4-BE49-F238E27FC236}">
                <a16:creationId xmlns:a16="http://schemas.microsoft.com/office/drawing/2014/main" id="{20166A9A-8B44-994D-9964-8D1F04890182}"/>
              </a:ext>
            </a:extLst>
          </p:cNvPr>
          <p:cNvSpPr txBox="1"/>
          <p:nvPr/>
        </p:nvSpPr>
        <p:spPr>
          <a:xfrm>
            <a:off x="2906604" y="7628732"/>
            <a:ext cx="7005889" cy="646331"/>
          </a:xfrm>
          <a:prstGeom prst="rect">
            <a:avLst/>
          </a:prstGeom>
          <a:noFill/>
        </p:spPr>
        <p:txBody>
          <a:bodyPr wrap="square" rtlCol="0">
            <a:no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Provides compensation increases </a:t>
            </a:r>
          </a:p>
        </p:txBody>
      </p:sp>
      <p:sp>
        <p:nvSpPr>
          <p:cNvPr id="14" name="Freeform: Shape 8242" descr="paper icon">
            <a:extLst>
              <a:ext uri="{FF2B5EF4-FFF2-40B4-BE49-F238E27FC236}">
                <a16:creationId xmlns:a16="http://schemas.microsoft.com/office/drawing/2014/main" id="{7B024898-1C2F-AD4C-AE2F-94A317FD7D6A}"/>
              </a:ext>
            </a:extLst>
          </p:cNvPr>
          <p:cNvSpPr/>
          <p:nvPr/>
        </p:nvSpPr>
        <p:spPr>
          <a:xfrm>
            <a:off x="1143319" y="4433831"/>
            <a:ext cx="1403530" cy="1403528"/>
          </a:xfrm>
          <a:custGeom>
            <a:avLst/>
            <a:gdLst/>
            <a:ahLst/>
            <a:cxnLst>
              <a:cxn ang="3cd4">
                <a:pos x="hc" y="t"/>
              </a:cxn>
              <a:cxn ang="cd2">
                <a:pos x="l" y="vc"/>
              </a:cxn>
              <a:cxn ang="cd4">
                <a:pos x="hc" y="b"/>
              </a:cxn>
              <a:cxn ang="0">
                <a:pos x="r" y="vc"/>
              </a:cxn>
            </a:cxnLst>
            <a:rect l="l" t="t" r="r" b="b"/>
            <a:pathLst>
              <a:path w="550" h="550">
                <a:moveTo>
                  <a:pt x="550" y="275"/>
                </a:moveTo>
                <a:cubicBezTo>
                  <a:pt x="550" y="426"/>
                  <a:pt x="427" y="550"/>
                  <a:pt x="275" y="550"/>
                </a:cubicBezTo>
                <a:cubicBezTo>
                  <a:pt x="123" y="550"/>
                  <a:pt x="0" y="426"/>
                  <a:pt x="0" y="275"/>
                </a:cubicBezTo>
                <a:cubicBezTo>
                  <a:pt x="0" y="123"/>
                  <a:pt x="123" y="0"/>
                  <a:pt x="275" y="0"/>
                </a:cubicBezTo>
                <a:cubicBezTo>
                  <a:pt x="427" y="0"/>
                  <a:pt x="550" y="123"/>
                  <a:pt x="550" y="275"/>
                </a:cubicBezTo>
                <a:close/>
              </a:path>
            </a:pathLst>
          </a:custGeom>
          <a:solidFill>
            <a:srgbClr val="00B0F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 name="Freeform: Shape 8543" descr="bar graph icon">
            <a:extLst>
              <a:ext uri="{FF2B5EF4-FFF2-40B4-BE49-F238E27FC236}">
                <a16:creationId xmlns:a16="http://schemas.microsoft.com/office/drawing/2014/main" id="{704CCA82-F5B7-E94A-857B-BFFC1492C9E7}"/>
              </a:ext>
            </a:extLst>
          </p:cNvPr>
          <p:cNvSpPr/>
          <p:nvPr/>
        </p:nvSpPr>
        <p:spPr>
          <a:xfrm>
            <a:off x="1168497" y="7228626"/>
            <a:ext cx="1403530" cy="1400972"/>
          </a:xfrm>
          <a:custGeom>
            <a:avLst/>
            <a:gdLst/>
            <a:ahLst/>
            <a:cxnLst>
              <a:cxn ang="3cd4">
                <a:pos x="hc" y="t"/>
              </a:cxn>
              <a:cxn ang="cd2">
                <a:pos x="l" y="vc"/>
              </a:cxn>
              <a:cxn ang="cd4">
                <a:pos x="hc" y="b"/>
              </a:cxn>
              <a:cxn ang="0">
                <a:pos x="r" y="vc"/>
              </a:cxn>
            </a:cxnLst>
            <a:rect l="l" t="t" r="r" b="b"/>
            <a:pathLst>
              <a:path w="550" h="549">
                <a:moveTo>
                  <a:pt x="550" y="275"/>
                </a:moveTo>
                <a:cubicBezTo>
                  <a:pt x="550" y="426"/>
                  <a:pt x="427" y="549"/>
                  <a:pt x="275" y="549"/>
                </a:cubicBezTo>
                <a:cubicBezTo>
                  <a:pt x="124" y="549"/>
                  <a:pt x="0" y="426"/>
                  <a:pt x="0" y="275"/>
                </a:cubicBezTo>
                <a:cubicBezTo>
                  <a:pt x="0" y="123"/>
                  <a:pt x="124" y="0"/>
                  <a:pt x="275" y="0"/>
                </a:cubicBezTo>
                <a:cubicBezTo>
                  <a:pt x="427" y="0"/>
                  <a:pt x="550" y="123"/>
                  <a:pt x="550" y="275"/>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18" name="Group 17" descr="paper icon">
            <a:extLst>
              <a:ext uri="{FF2B5EF4-FFF2-40B4-BE49-F238E27FC236}">
                <a16:creationId xmlns:a16="http://schemas.microsoft.com/office/drawing/2014/main" id="{9CBEBB58-3778-804B-BF6C-80C679B17AA3}"/>
              </a:ext>
            </a:extLst>
          </p:cNvPr>
          <p:cNvGrpSpPr/>
          <p:nvPr/>
        </p:nvGrpSpPr>
        <p:grpSpPr>
          <a:xfrm>
            <a:off x="1597426" y="4861422"/>
            <a:ext cx="569381" cy="559347"/>
            <a:chOff x="9161463" y="4692650"/>
            <a:chExt cx="360363" cy="354013"/>
          </a:xfrm>
          <a:solidFill>
            <a:schemeClr val="bg1"/>
          </a:solidFill>
        </p:grpSpPr>
        <p:sp>
          <p:nvSpPr>
            <p:cNvPr id="19" name="Freeform 156">
              <a:extLst>
                <a:ext uri="{FF2B5EF4-FFF2-40B4-BE49-F238E27FC236}">
                  <a16:creationId xmlns:a16="http://schemas.microsoft.com/office/drawing/2014/main" id="{64490667-9429-2A43-8267-E9AC3527B143}"/>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57">
              <a:extLst>
                <a:ext uri="{FF2B5EF4-FFF2-40B4-BE49-F238E27FC236}">
                  <a16:creationId xmlns:a16="http://schemas.microsoft.com/office/drawing/2014/main" id="{86CE0AFD-E02D-3C49-A7BB-F36CE0AB0CEF}"/>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58">
              <a:extLst>
                <a:ext uri="{FF2B5EF4-FFF2-40B4-BE49-F238E27FC236}">
                  <a16:creationId xmlns:a16="http://schemas.microsoft.com/office/drawing/2014/main" id="{B4440B17-4300-A040-9506-9347F243A1C9}"/>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59">
              <a:extLst>
                <a:ext uri="{FF2B5EF4-FFF2-40B4-BE49-F238E27FC236}">
                  <a16:creationId xmlns:a16="http://schemas.microsoft.com/office/drawing/2014/main" id="{CEFEADE3-65D9-FE42-828D-341E36662D6F}"/>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4" name="Group 23" descr="bar graph icon">
            <a:extLst>
              <a:ext uri="{FF2B5EF4-FFF2-40B4-BE49-F238E27FC236}">
                <a16:creationId xmlns:a16="http://schemas.microsoft.com/office/drawing/2014/main" id="{2C15836B-BF5D-8F4D-8A96-6DCD818FC0E7}"/>
              </a:ext>
            </a:extLst>
          </p:cNvPr>
          <p:cNvGrpSpPr/>
          <p:nvPr/>
        </p:nvGrpSpPr>
        <p:grpSpPr>
          <a:xfrm>
            <a:off x="1623652" y="7656882"/>
            <a:ext cx="544462" cy="544460"/>
            <a:chOff x="9166226" y="3952875"/>
            <a:chExt cx="360363" cy="360363"/>
          </a:xfrm>
          <a:solidFill>
            <a:schemeClr val="bg1"/>
          </a:solidFill>
        </p:grpSpPr>
        <p:sp>
          <p:nvSpPr>
            <p:cNvPr id="25" name="Freeform 24">
              <a:extLst>
                <a:ext uri="{FF2B5EF4-FFF2-40B4-BE49-F238E27FC236}">
                  <a16:creationId xmlns:a16="http://schemas.microsoft.com/office/drawing/2014/main" id="{C817C3A1-F3DC-3745-B7D6-D183274CCF02}"/>
                </a:ext>
              </a:extLst>
            </p:cNvPr>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a:extLst>
                <a:ext uri="{FF2B5EF4-FFF2-40B4-BE49-F238E27FC236}">
                  <a16:creationId xmlns:a16="http://schemas.microsoft.com/office/drawing/2014/main" id="{D9E928F8-2828-F642-90D5-119D7FAA44C7}"/>
                </a:ext>
              </a:extLst>
            </p:cNvPr>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9" name="Freeform: Shape 8543" descr="hand icon">
            <a:extLst>
              <a:ext uri="{FF2B5EF4-FFF2-40B4-BE49-F238E27FC236}">
                <a16:creationId xmlns:a16="http://schemas.microsoft.com/office/drawing/2014/main" id="{DAC2B1AE-DD86-CF42-B00F-5DC7A9EDD562}"/>
              </a:ext>
            </a:extLst>
          </p:cNvPr>
          <p:cNvSpPr/>
          <p:nvPr/>
        </p:nvSpPr>
        <p:spPr>
          <a:xfrm>
            <a:off x="1168497" y="9929651"/>
            <a:ext cx="1403530" cy="1400972"/>
          </a:xfrm>
          <a:custGeom>
            <a:avLst/>
            <a:gdLst/>
            <a:ahLst/>
            <a:cxnLst>
              <a:cxn ang="3cd4">
                <a:pos x="hc" y="t"/>
              </a:cxn>
              <a:cxn ang="cd2">
                <a:pos x="l" y="vc"/>
              </a:cxn>
              <a:cxn ang="cd4">
                <a:pos x="hc" y="b"/>
              </a:cxn>
              <a:cxn ang="0">
                <a:pos x="r" y="vc"/>
              </a:cxn>
            </a:cxnLst>
            <a:rect l="l" t="t" r="r" b="b"/>
            <a:pathLst>
              <a:path w="550" h="549">
                <a:moveTo>
                  <a:pt x="550" y="275"/>
                </a:moveTo>
                <a:cubicBezTo>
                  <a:pt x="550" y="426"/>
                  <a:pt x="427" y="549"/>
                  <a:pt x="275" y="549"/>
                </a:cubicBezTo>
                <a:cubicBezTo>
                  <a:pt x="124" y="549"/>
                  <a:pt x="0" y="426"/>
                  <a:pt x="0" y="275"/>
                </a:cubicBezTo>
                <a:cubicBezTo>
                  <a:pt x="0" y="123"/>
                  <a:pt x="124" y="0"/>
                  <a:pt x="275" y="0"/>
                </a:cubicBezTo>
                <a:cubicBezTo>
                  <a:pt x="427" y="0"/>
                  <a:pt x="550" y="123"/>
                  <a:pt x="550" y="275"/>
                </a:cubicBezTo>
                <a:close/>
              </a:path>
            </a:pathLst>
          </a:custGeom>
          <a:solidFill>
            <a:schemeClr val="accent2">
              <a:lumMod val="75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34" name="Group 33" descr="hand icon">
            <a:extLst>
              <a:ext uri="{FF2B5EF4-FFF2-40B4-BE49-F238E27FC236}">
                <a16:creationId xmlns:a16="http://schemas.microsoft.com/office/drawing/2014/main" id="{ABB4813E-FF0A-4A42-8E11-FDAED5E6F0A3}"/>
              </a:ext>
            </a:extLst>
          </p:cNvPr>
          <p:cNvGrpSpPr/>
          <p:nvPr/>
        </p:nvGrpSpPr>
        <p:grpSpPr>
          <a:xfrm>
            <a:off x="1576419" y="10361624"/>
            <a:ext cx="561774" cy="537026"/>
            <a:chOff x="4833935" y="3983047"/>
            <a:chExt cx="360361" cy="344489"/>
          </a:xfrm>
          <a:solidFill>
            <a:schemeClr val="bg1"/>
          </a:solidFill>
        </p:grpSpPr>
        <p:sp>
          <p:nvSpPr>
            <p:cNvPr id="38" name="Freeform 37">
              <a:extLst>
                <a:ext uri="{FF2B5EF4-FFF2-40B4-BE49-F238E27FC236}">
                  <a16:creationId xmlns:a16="http://schemas.microsoft.com/office/drawing/2014/main" id="{A3380B6A-6E41-9341-9055-0D7A10F29112}"/>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a:extLst>
                <a:ext uri="{FF2B5EF4-FFF2-40B4-BE49-F238E27FC236}">
                  <a16:creationId xmlns:a16="http://schemas.microsoft.com/office/drawing/2014/main" id="{3272225F-BF39-9042-966A-F47E02222B2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a:extLst>
                <a:ext uri="{FF2B5EF4-FFF2-40B4-BE49-F238E27FC236}">
                  <a16:creationId xmlns:a16="http://schemas.microsoft.com/office/drawing/2014/main" id="{13565CCE-3ABF-074A-9EE5-D10A55FDE501}"/>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a:extLst>
                <a:ext uri="{FF2B5EF4-FFF2-40B4-BE49-F238E27FC236}">
                  <a16:creationId xmlns:a16="http://schemas.microsoft.com/office/drawing/2014/main" id="{DE85A1E5-1A12-964D-B0B4-416A7F1CD832}"/>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0" name="Picture 29">
            <a:extLst>
              <a:ext uri="{FF2B5EF4-FFF2-40B4-BE49-F238E27FC236}">
                <a16:creationId xmlns:a16="http://schemas.microsoft.com/office/drawing/2014/main" id="{74BE3718-2F46-5747-896F-0CB505BD2CC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6297" b="33535"/>
          <a:stretch/>
        </p:blipFill>
        <p:spPr>
          <a:xfrm>
            <a:off x="20218400" y="547764"/>
            <a:ext cx="3779520" cy="1964667"/>
          </a:xfrm>
          <a:prstGeom prst="rect">
            <a:avLst/>
          </a:prstGeom>
        </p:spPr>
      </p:pic>
      <p:pic>
        <p:nvPicPr>
          <p:cNvPr id="31" name="Picture Placeholder 30" descr="quote">
            <a:extLst>
              <a:ext uri="{FF2B5EF4-FFF2-40B4-BE49-F238E27FC236}">
                <a16:creationId xmlns:a16="http://schemas.microsoft.com/office/drawing/2014/main" id="{0004A8D7-41E8-5744-94EE-EAF60959A016}"/>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7247" t="1105" r="7247" b="1105"/>
          <a:stretch/>
        </p:blipFill>
        <p:spPr>
          <a:xfrm>
            <a:off x="10551887" y="4433831"/>
            <a:ext cx="13927364" cy="7600736"/>
          </a:xfrm>
        </p:spPr>
      </p:pic>
      <p:sp>
        <p:nvSpPr>
          <p:cNvPr id="42" name="TextBox 41">
            <a:extLst>
              <a:ext uri="{FF2B5EF4-FFF2-40B4-BE49-F238E27FC236}">
                <a16:creationId xmlns:a16="http://schemas.microsoft.com/office/drawing/2014/main" id="{176222E5-3AEC-DF44-A97C-A0B01C442556}"/>
              </a:ext>
            </a:extLst>
          </p:cNvPr>
          <p:cNvSpPr txBox="1"/>
          <p:nvPr/>
        </p:nvSpPr>
        <p:spPr>
          <a:xfrm>
            <a:off x="13289253" y="3833666"/>
            <a:ext cx="8249429" cy="923330"/>
          </a:xfrm>
          <a:prstGeom prst="rect">
            <a:avLst/>
          </a:prstGeom>
          <a:noFill/>
          <a:ln>
            <a:noFill/>
          </a:ln>
        </p:spPr>
        <p:txBody>
          <a:bodyPr wrap="square" rtlCol="0">
            <a:spAutoFit/>
          </a:bodyPr>
          <a:lstStyle/>
          <a:p>
            <a:r>
              <a:rPr lang="en-US" sz="5400" b="1" dirty="0">
                <a:solidFill>
                  <a:schemeClr val="tx2"/>
                </a:solidFill>
                <a:latin typeface="Montserrat SemiBold" pitchFamily="2" charset="77"/>
                <a:ea typeface="Source Sans Pro Semibold" panose="020B0503030403020204" pitchFamily="34" charset="0"/>
                <a:cs typeface="Poppins Medium" pitchFamily="2" charset="77"/>
              </a:rPr>
              <a:t>TIA Theory of Action</a:t>
            </a:r>
          </a:p>
        </p:txBody>
      </p:sp>
      <p:sp>
        <p:nvSpPr>
          <p:cNvPr id="32" name="TextBox 31">
            <a:extLst>
              <a:ext uri="{FF2B5EF4-FFF2-40B4-BE49-F238E27FC236}">
                <a16:creationId xmlns:a16="http://schemas.microsoft.com/office/drawing/2014/main" id="{19476826-91C9-A74F-B86A-02AACD4F6F1F}"/>
              </a:ext>
            </a:extLst>
          </p:cNvPr>
          <p:cNvSpPr txBox="1"/>
          <p:nvPr/>
        </p:nvSpPr>
        <p:spPr>
          <a:xfrm>
            <a:off x="2979949" y="9929651"/>
            <a:ext cx="5774790" cy="1200329"/>
          </a:xfrm>
          <a:prstGeom prst="rect">
            <a:avLst/>
          </a:prstGeom>
          <a:noFill/>
        </p:spPr>
        <p:txBody>
          <a:bodyPr wrap="square" rtlCol="0">
            <a:no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Prioritizes high-need and rural communities</a:t>
            </a:r>
          </a:p>
        </p:txBody>
      </p:sp>
    </p:spTree>
    <p:extLst>
      <p:ext uri="{BB962C8B-B14F-4D97-AF65-F5344CB8AC3E}">
        <p14:creationId xmlns:p14="http://schemas.microsoft.com/office/powerpoint/2010/main" val="3409540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Custom 283">
      <a:dk1>
        <a:srgbClr val="999999"/>
      </a:dk1>
      <a:lt1>
        <a:srgbClr val="FFFFFF"/>
      </a:lt1>
      <a:dk2>
        <a:srgbClr val="363E48"/>
      </a:dk2>
      <a:lt2>
        <a:srgbClr val="FFFFFF"/>
      </a:lt2>
      <a:accent1>
        <a:srgbClr val="2CC5D2"/>
      </a:accent1>
      <a:accent2>
        <a:srgbClr val="0BA9E9"/>
      </a:accent2>
      <a:accent3>
        <a:srgbClr val="4BC79F"/>
      </a:accent3>
      <a:accent4>
        <a:srgbClr val="FBB123"/>
      </a:accent4>
      <a:accent5>
        <a:srgbClr val="FA7803"/>
      </a:accent5>
      <a:accent6>
        <a:srgbClr val="E34857"/>
      </a:accent6>
      <a:hlink>
        <a:srgbClr val="1E9272"/>
      </a:hlink>
      <a:folHlink>
        <a:srgbClr val="AC2624"/>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91961</TotalTime>
  <Words>1465</Words>
  <Application>Microsoft Macintosh PowerPoint</Application>
  <PresentationFormat>Custom</PresentationFormat>
  <Paragraphs>234</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Lato</vt:lpstr>
      <vt:lpstr>Lato Light</vt:lpstr>
      <vt:lpstr>Montserrat Light</vt:lpstr>
      <vt:lpstr>Montserrat SemiBold</vt:lpstr>
      <vt:lpstr>Wingdings</vt:lpstr>
      <vt:lpstr>Office Theme</vt:lpstr>
      <vt:lpstr>Title</vt:lpstr>
      <vt:lpstr>Understanding and Planning</vt:lpstr>
      <vt:lpstr>What is National Board Certification?</vt:lpstr>
      <vt:lpstr>National Board Certification</vt:lpstr>
      <vt:lpstr>Foundational Beliefs</vt:lpstr>
      <vt:lpstr>The Certification Process</vt:lpstr>
      <vt:lpstr>National Board Impact </vt:lpstr>
      <vt:lpstr>What is the Opportunity?</vt:lpstr>
      <vt:lpstr>HB3/TIA Opportunities</vt:lpstr>
      <vt:lpstr>Key Points</vt:lpstr>
      <vt:lpstr>Two Pathways to Designation</vt:lpstr>
      <vt:lpstr>Board Certification: Recognized Designation Eligibility </vt:lpstr>
      <vt:lpstr>Allotment Eligibility  </vt:lpstr>
      <vt:lpstr>Teacher Designation Levels</vt:lpstr>
      <vt:lpstr>Funding for Eligible NBCTs  </vt:lpstr>
      <vt:lpstr>National Board Fee Reimbursements </vt:lpstr>
      <vt:lpstr>How Do I Get Started?</vt:lpstr>
      <vt:lpstr>Are you a National Board Certified Teacher?</vt:lpstr>
      <vt:lpstr>Are you a teacher interested in becoming certified?</vt:lpstr>
      <vt:lpstr>Are you a leader who wants to support teachers pursuing NBC?</vt:lpstr>
      <vt:lpstr>Are you an association leader interested in supporting members pursuing NBC</vt:lpstr>
      <vt:lpstr>What Resources are Available to Me?</vt:lpstr>
      <vt:lpstr>Available Resources</vt:lpstr>
      <vt:lpstr>Questions?</vt:lpstr>
      <vt:lpstr>Presenters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Dustin Ladd</dc:creator>
  <cp:keywords/>
  <dc:description/>
  <cp:lastModifiedBy>Wahhaj Faiz</cp:lastModifiedBy>
  <cp:revision>15597</cp:revision>
  <dcterms:created xsi:type="dcterms:W3CDTF">2014-11-12T21:47:38Z</dcterms:created>
  <dcterms:modified xsi:type="dcterms:W3CDTF">2022-01-05T16:07:08Z</dcterms:modified>
  <cp:category/>
</cp:coreProperties>
</file>